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4"/>
  </p:notesMasterIdLst>
  <p:sldIdLst>
    <p:sldId id="256" r:id="rId3"/>
    <p:sldId id="257" r:id="rId4"/>
    <p:sldId id="259" r:id="rId5"/>
    <p:sldId id="266" r:id="rId6"/>
    <p:sldId id="260" r:id="rId7"/>
    <p:sldId id="261" r:id="rId8"/>
    <p:sldId id="258" r:id="rId9"/>
    <p:sldId id="262" r:id="rId10"/>
    <p:sldId id="264" r:id="rId11"/>
    <p:sldId id="263" r:id="rId12"/>
    <p:sldId id="269" r:id="rId13"/>
    <p:sldId id="270" r:id="rId14"/>
    <p:sldId id="271" r:id="rId15"/>
    <p:sldId id="274" r:id="rId16"/>
    <p:sldId id="272" r:id="rId17"/>
    <p:sldId id="273" r:id="rId18"/>
    <p:sldId id="278" r:id="rId19"/>
    <p:sldId id="277" r:id="rId20"/>
    <p:sldId id="279" r:id="rId21"/>
    <p:sldId id="283" r:id="rId22"/>
    <p:sldId id="280" r:id="rId23"/>
    <p:sldId id="281" r:id="rId24"/>
    <p:sldId id="284" r:id="rId25"/>
    <p:sldId id="285" r:id="rId26"/>
    <p:sldId id="288" r:id="rId27"/>
    <p:sldId id="287" r:id="rId28"/>
    <p:sldId id="289" r:id="rId29"/>
    <p:sldId id="290" r:id="rId30"/>
    <p:sldId id="291" r:id="rId31"/>
    <p:sldId id="292" r:id="rId32"/>
    <p:sldId id="293" r:id="rId33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2617"/>
    <a:srgbClr val="FFC8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84" autoAdjust="0"/>
    <p:restoredTop sz="94660"/>
  </p:normalViewPr>
  <p:slideViewPr>
    <p:cSldViewPr snapToGrid="0">
      <p:cViewPr varScale="1">
        <p:scale>
          <a:sx n="98" d="100"/>
          <a:sy n="98" d="100"/>
        </p:scale>
        <p:origin x="2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A1DFF2-EE43-43A7-9403-0BE8B7CD5D0D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4C86E3C-EFA6-4A6C-8FEC-12A3AEF360BE}">
      <dgm:prSet/>
      <dgm:spPr/>
      <dgm:t>
        <a:bodyPr/>
        <a:lstStyle/>
        <a:p>
          <a:pPr rtl="0"/>
          <a:r>
            <a:rPr lang="ru-RU" smtClean="0"/>
            <a:t>Видове искове: </a:t>
          </a:r>
          <a:endParaRPr lang="bg-BG"/>
        </a:p>
      </dgm:t>
    </dgm:pt>
    <dgm:pt modelId="{C6DAB5A2-F1F3-4CD1-88E9-2A4B733EDB8D}" type="parTrans" cxnId="{70CC56B8-D423-4FF2-B92D-DDD83E4B3472}">
      <dgm:prSet/>
      <dgm:spPr/>
      <dgm:t>
        <a:bodyPr/>
        <a:lstStyle/>
        <a:p>
          <a:endParaRPr lang="en-US"/>
        </a:p>
      </dgm:t>
    </dgm:pt>
    <dgm:pt modelId="{B18A6735-1073-4721-ADF5-A2CC3AD91EA3}" type="sibTrans" cxnId="{70CC56B8-D423-4FF2-B92D-DDD83E4B3472}">
      <dgm:prSet/>
      <dgm:spPr/>
      <dgm:t>
        <a:bodyPr/>
        <a:lstStyle/>
        <a:p>
          <a:endParaRPr lang="en-US"/>
        </a:p>
      </dgm:t>
    </dgm:pt>
    <dgm:pt modelId="{72EF630E-83DD-4267-94EE-D8996A75ABD8}">
      <dgm:prSet/>
      <dgm:spPr/>
      <dgm:t>
        <a:bodyPr/>
        <a:lstStyle/>
        <a:p>
          <a:pPr rtl="0"/>
          <a:r>
            <a:rPr lang="ru-RU" b="1" dirty="0" smtClean="0">
              <a:solidFill>
                <a:srgbClr val="FF0000"/>
              </a:solidFill>
            </a:rPr>
            <a:t>210</a:t>
          </a:r>
          <a:r>
            <a:rPr lang="ru-RU" dirty="0" smtClean="0"/>
            <a:t> </a:t>
          </a:r>
          <a:r>
            <a:rPr lang="en-US" dirty="0" smtClean="0"/>
            <a:t>- </a:t>
          </a:r>
          <a:r>
            <a:rPr lang="ru-RU" b="1" dirty="0" smtClean="0">
              <a:solidFill>
                <a:srgbClr val="FF0000"/>
              </a:solidFill>
            </a:rPr>
            <a:t>задържано чуждо тяло; </a:t>
          </a:r>
          <a:endParaRPr lang="bg-BG" b="1" dirty="0">
            <a:solidFill>
              <a:srgbClr val="FF0000"/>
            </a:solidFill>
          </a:endParaRPr>
        </a:p>
      </dgm:t>
    </dgm:pt>
    <dgm:pt modelId="{AB17E3D9-E29B-487C-A02A-3A713D4657C6}" type="parTrans" cxnId="{205A2597-BACF-4252-9962-A7FFA71BACC9}">
      <dgm:prSet/>
      <dgm:spPr/>
      <dgm:t>
        <a:bodyPr/>
        <a:lstStyle/>
        <a:p>
          <a:endParaRPr lang="en-US"/>
        </a:p>
      </dgm:t>
    </dgm:pt>
    <dgm:pt modelId="{0F7AAE72-D46D-4117-9348-117E0A1EE7AD}" type="sibTrans" cxnId="{205A2597-BACF-4252-9962-A7FFA71BACC9}">
      <dgm:prSet/>
      <dgm:spPr/>
      <dgm:t>
        <a:bodyPr/>
        <a:lstStyle/>
        <a:p>
          <a:endParaRPr lang="en-US"/>
        </a:p>
      </dgm:t>
    </dgm:pt>
    <dgm:pt modelId="{09774C1A-F37C-4659-BCB2-6E9E4CCF378A}">
      <dgm:prSet/>
      <dgm:spPr/>
      <dgm:t>
        <a:bodyPr/>
        <a:lstStyle/>
        <a:p>
          <a:pPr rtl="0"/>
          <a:r>
            <a:rPr lang="ru-RU" b="1" dirty="0" smtClean="0">
              <a:solidFill>
                <a:srgbClr val="FF0000"/>
              </a:solidFill>
            </a:rPr>
            <a:t>94 </a:t>
          </a:r>
          <a:r>
            <a:rPr lang="en-US" b="1" dirty="0" smtClean="0">
              <a:solidFill>
                <a:srgbClr val="FF0000"/>
              </a:solidFill>
            </a:rPr>
            <a:t>- </a:t>
          </a:r>
          <a:r>
            <a:rPr lang="ru-RU" b="1" dirty="0" smtClean="0">
              <a:solidFill>
                <a:srgbClr val="FF0000"/>
              </a:solidFill>
            </a:rPr>
            <a:t>грешна част на тялото;</a:t>
          </a:r>
          <a:endParaRPr lang="bg-BG" b="1" dirty="0">
            <a:solidFill>
              <a:srgbClr val="FF0000"/>
            </a:solidFill>
          </a:endParaRPr>
        </a:p>
      </dgm:t>
    </dgm:pt>
    <dgm:pt modelId="{36E910AF-6EBC-4DE4-B0F5-B30F950100AC}" type="parTrans" cxnId="{C25880EE-C83A-4865-A633-CB9E0F70366D}">
      <dgm:prSet/>
      <dgm:spPr/>
      <dgm:t>
        <a:bodyPr/>
        <a:lstStyle/>
        <a:p>
          <a:endParaRPr lang="en-US"/>
        </a:p>
      </dgm:t>
    </dgm:pt>
    <dgm:pt modelId="{52602BB7-20E6-45F7-9C12-240AF8731AE2}" type="sibTrans" cxnId="{C25880EE-C83A-4865-A633-CB9E0F70366D}">
      <dgm:prSet/>
      <dgm:spPr/>
      <dgm:t>
        <a:bodyPr/>
        <a:lstStyle/>
        <a:p>
          <a:endParaRPr lang="en-US"/>
        </a:p>
      </dgm:t>
    </dgm:pt>
    <dgm:pt modelId="{1E43442E-3273-4C1B-98AE-75B688102C03}">
      <dgm:prSet/>
      <dgm:spPr/>
      <dgm:t>
        <a:bodyPr/>
        <a:lstStyle/>
        <a:p>
          <a:pPr rtl="0"/>
          <a:r>
            <a:rPr lang="ru-RU" b="1" dirty="0" smtClean="0">
              <a:solidFill>
                <a:srgbClr val="FF0000"/>
              </a:solidFill>
            </a:rPr>
            <a:t>9 </a:t>
          </a:r>
          <a:r>
            <a:rPr lang="en-US" b="1" dirty="0" smtClean="0">
              <a:solidFill>
                <a:srgbClr val="FF0000"/>
              </a:solidFill>
            </a:rPr>
            <a:t>- </a:t>
          </a:r>
          <a:r>
            <a:rPr lang="ru-RU" b="1" dirty="0" smtClean="0">
              <a:solidFill>
                <a:srgbClr val="FF0000"/>
              </a:solidFill>
            </a:rPr>
            <a:t>грешен пациент</a:t>
          </a:r>
          <a:endParaRPr lang="bg-BG" b="1" dirty="0">
            <a:solidFill>
              <a:srgbClr val="FF0000"/>
            </a:solidFill>
          </a:endParaRPr>
        </a:p>
      </dgm:t>
    </dgm:pt>
    <dgm:pt modelId="{957B207A-7E1D-420B-8E4D-D9B408E81EAC}" type="parTrans" cxnId="{A8BABFE3-F2C4-4DD2-9C95-6C3869B7FBC5}">
      <dgm:prSet/>
      <dgm:spPr/>
      <dgm:t>
        <a:bodyPr/>
        <a:lstStyle/>
        <a:p>
          <a:endParaRPr lang="en-US"/>
        </a:p>
      </dgm:t>
    </dgm:pt>
    <dgm:pt modelId="{67B3407E-6270-4766-8006-232EC8CEF2DA}" type="sibTrans" cxnId="{A8BABFE3-F2C4-4DD2-9C95-6C3869B7FBC5}">
      <dgm:prSet/>
      <dgm:spPr/>
      <dgm:t>
        <a:bodyPr/>
        <a:lstStyle/>
        <a:p>
          <a:endParaRPr lang="en-US"/>
        </a:p>
      </dgm:t>
    </dgm:pt>
    <dgm:pt modelId="{3CFA4C21-468A-4604-BBBA-AE657F862126}" type="pres">
      <dgm:prSet presAssocID="{F8A1DFF2-EE43-43A7-9403-0BE8B7CD5D0D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60BF3E9A-09D8-4422-90E1-80356AF6618F}" type="pres">
      <dgm:prSet presAssocID="{F8A1DFF2-EE43-43A7-9403-0BE8B7CD5D0D}" presName="pyramid" presStyleLbl="node1" presStyleIdx="0" presStyleCnt="1"/>
      <dgm:spPr/>
    </dgm:pt>
    <dgm:pt modelId="{6EC6C985-433B-4C53-85B2-54D67EAF691A}" type="pres">
      <dgm:prSet presAssocID="{F8A1DFF2-EE43-43A7-9403-0BE8B7CD5D0D}" presName="theList" presStyleCnt="0"/>
      <dgm:spPr/>
    </dgm:pt>
    <dgm:pt modelId="{B3673EA0-B7E1-4465-9566-FC892FB2EF3E}" type="pres">
      <dgm:prSet presAssocID="{A4C86E3C-EFA6-4A6C-8FEC-12A3AEF360BE}" presName="aNode" presStyleLbl="fgAcc1" presStyleIdx="0" presStyleCnt="1" custScaleX="2154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798111-6B1A-4A85-B367-18FED65347B2}" type="pres">
      <dgm:prSet presAssocID="{A4C86E3C-EFA6-4A6C-8FEC-12A3AEF360BE}" presName="aSpace" presStyleCnt="0"/>
      <dgm:spPr/>
    </dgm:pt>
  </dgm:ptLst>
  <dgm:cxnLst>
    <dgm:cxn modelId="{6072E6B5-4269-4BDA-A4DB-9C7CD6018A78}" type="presOf" srcId="{72EF630E-83DD-4267-94EE-D8996A75ABD8}" destId="{B3673EA0-B7E1-4465-9566-FC892FB2EF3E}" srcOrd="0" destOrd="1" presId="urn:microsoft.com/office/officeart/2005/8/layout/pyramid2"/>
    <dgm:cxn modelId="{A8BABFE3-F2C4-4DD2-9C95-6C3869B7FBC5}" srcId="{A4C86E3C-EFA6-4A6C-8FEC-12A3AEF360BE}" destId="{1E43442E-3273-4C1B-98AE-75B688102C03}" srcOrd="2" destOrd="0" parTransId="{957B207A-7E1D-420B-8E4D-D9B408E81EAC}" sibTransId="{67B3407E-6270-4766-8006-232EC8CEF2DA}"/>
    <dgm:cxn modelId="{AEB801C3-BF51-4766-8423-C8D82EEDEBE9}" type="presOf" srcId="{A4C86E3C-EFA6-4A6C-8FEC-12A3AEF360BE}" destId="{B3673EA0-B7E1-4465-9566-FC892FB2EF3E}" srcOrd="0" destOrd="0" presId="urn:microsoft.com/office/officeart/2005/8/layout/pyramid2"/>
    <dgm:cxn modelId="{205A2597-BACF-4252-9962-A7FFA71BACC9}" srcId="{A4C86E3C-EFA6-4A6C-8FEC-12A3AEF360BE}" destId="{72EF630E-83DD-4267-94EE-D8996A75ABD8}" srcOrd="0" destOrd="0" parTransId="{AB17E3D9-E29B-487C-A02A-3A713D4657C6}" sibTransId="{0F7AAE72-D46D-4117-9348-117E0A1EE7AD}"/>
    <dgm:cxn modelId="{70CC56B8-D423-4FF2-B92D-DDD83E4B3472}" srcId="{F8A1DFF2-EE43-43A7-9403-0BE8B7CD5D0D}" destId="{A4C86E3C-EFA6-4A6C-8FEC-12A3AEF360BE}" srcOrd="0" destOrd="0" parTransId="{C6DAB5A2-F1F3-4CD1-88E9-2A4B733EDB8D}" sibTransId="{B18A6735-1073-4721-ADF5-A2CC3AD91EA3}"/>
    <dgm:cxn modelId="{C25880EE-C83A-4865-A633-CB9E0F70366D}" srcId="{A4C86E3C-EFA6-4A6C-8FEC-12A3AEF360BE}" destId="{09774C1A-F37C-4659-BCB2-6E9E4CCF378A}" srcOrd="1" destOrd="0" parTransId="{36E910AF-6EBC-4DE4-B0F5-B30F950100AC}" sibTransId="{52602BB7-20E6-45F7-9C12-240AF8731AE2}"/>
    <dgm:cxn modelId="{7998E721-B5CD-4283-884D-4BA1CA5870DD}" type="presOf" srcId="{1E43442E-3273-4C1B-98AE-75B688102C03}" destId="{B3673EA0-B7E1-4465-9566-FC892FB2EF3E}" srcOrd="0" destOrd="3" presId="urn:microsoft.com/office/officeart/2005/8/layout/pyramid2"/>
    <dgm:cxn modelId="{DCE7F12D-C250-431A-A175-15630759BDE5}" type="presOf" srcId="{09774C1A-F37C-4659-BCB2-6E9E4CCF378A}" destId="{B3673EA0-B7E1-4465-9566-FC892FB2EF3E}" srcOrd="0" destOrd="2" presId="urn:microsoft.com/office/officeart/2005/8/layout/pyramid2"/>
    <dgm:cxn modelId="{3206618F-4A0D-4B66-A015-2A3C33DB9DE3}" type="presOf" srcId="{F8A1DFF2-EE43-43A7-9403-0BE8B7CD5D0D}" destId="{3CFA4C21-468A-4604-BBBA-AE657F862126}" srcOrd="0" destOrd="0" presId="urn:microsoft.com/office/officeart/2005/8/layout/pyramid2"/>
    <dgm:cxn modelId="{9C755590-5DDD-4F71-BDF6-E741E91F1010}" type="presParOf" srcId="{3CFA4C21-468A-4604-BBBA-AE657F862126}" destId="{60BF3E9A-09D8-4422-90E1-80356AF6618F}" srcOrd="0" destOrd="0" presId="urn:microsoft.com/office/officeart/2005/8/layout/pyramid2"/>
    <dgm:cxn modelId="{AE5A55D9-7C45-4C60-808E-A3827D142393}" type="presParOf" srcId="{3CFA4C21-468A-4604-BBBA-AE657F862126}" destId="{6EC6C985-433B-4C53-85B2-54D67EAF691A}" srcOrd="1" destOrd="0" presId="urn:microsoft.com/office/officeart/2005/8/layout/pyramid2"/>
    <dgm:cxn modelId="{B07E77C5-6D80-49F8-B0BB-5261D7B6FF6E}" type="presParOf" srcId="{6EC6C985-433B-4C53-85B2-54D67EAF691A}" destId="{B3673EA0-B7E1-4465-9566-FC892FB2EF3E}" srcOrd="0" destOrd="0" presId="urn:microsoft.com/office/officeart/2005/8/layout/pyramid2"/>
    <dgm:cxn modelId="{476D7DB5-F969-41B9-84C6-1F1D14EA6AAA}" type="presParOf" srcId="{6EC6C985-433B-4C53-85B2-54D67EAF691A}" destId="{1D798111-6B1A-4A85-B367-18FED65347B2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743F71-F6B0-4891-A0A8-14B0F123FD16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89B0802-9303-4EE0-AD78-D84430EEC787}">
      <dgm:prSet custT="1"/>
      <dgm:spPr>
        <a:solidFill>
          <a:schemeClr val="accent4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rtl="0"/>
          <a:r>
            <a:rPr lang="ru-RU" sz="1500" dirty="0" smtClean="0"/>
            <a:t>Известни хирургични усложнения от 3-16%</a:t>
          </a:r>
          <a:endParaRPr lang="bg-BG" sz="1500" dirty="0"/>
        </a:p>
      </dgm:t>
    </dgm:pt>
    <dgm:pt modelId="{511C9E17-CB36-429A-9501-CC67919A7A27}" type="parTrans" cxnId="{DAD1739E-1536-4009-A105-3565A8485CC9}">
      <dgm:prSet/>
      <dgm:spPr/>
      <dgm:t>
        <a:bodyPr/>
        <a:lstStyle/>
        <a:p>
          <a:endParaRPr lang="en-US" sz="1600"/>
        </a:p>
      </dgm:t>
    </dgm:pt>
    <dgm:pt modelId="{5C06F40C-55EF-404A-B999-DA8F143A4C33}" type="sibTrans" cxnId="{DAD1739E-1536-4009-A105-3565A8485CC9}">
      <dgm:prSet/>
      <dgm:spPr/>
      <dgm:t>
        <a:bodyPr/>
        <a:lstStyle/>
        <a:p>
          <a:endParaRPr lang="en-US" sz="1600"/>
        </a:p>
      </dgm:t>
    </dgm:pt>
    <dgm:pt modelId="{3218E712-7B80-4FEA-BA15-6469B3654ADE}">
      <dgm:prSet custT="1"/>
      <dgm:spPr>
        <a:solidFill>
          <a:schemeClr val="accent2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rtl="0"/>
          <a:r>
            <a:rPr lang="ru-RU" sz="1600" dirty="0" smtClean="0"/>
            <a:t>Известни нива на смъртност от 0,4-0,8%</a:t>
          </a:r>
          <a:endParaRPr lang="bg-BG" sz="1600" dirty="0"/>
        </a:p>
      </dgm:t>
    </dgm:pt>
    <dgm:pt modelId="{AA3EBD8B-ABFA-4F34-9CA3-840B46FD3FEF}" type="parTrans" cxnId="{F8344534-81CD-4664-B8DC-1E1C461C4F1B}">
      <dgm:prSet/>
      <dgm:spPr/>
      <dgm:t>
        <a:bodyPr/>
        <a:lstStyle/>
        <a:p>
          <a:endParaRPr lang="en-US" sz="1600"/>
        </a:p>
      </dgm:t>
    </dgm:pt>
    <dgm:pt modelId="{0D649375-D2F2-4EB4-A7ED-8A7A90CEE60D}" type="sibTrans" cxnId="{F8344534-81CD-4664-B8DC-1E1C461C4F1B}">
      <dgm:prSet/>
      <dgm:spPr/>
      <dgm:t>
        <a:bodyPr/>
        <a:lstStyle/>
        <a:p>
          <a:endParaRPr lang="en-US" sz="1600"/>
        </a:p>
      </dgm:t>
    </dgm:pt>
    <dgm:pt modelId="{705E5F59-F9F9-4708-BB36-9C5A10624C78}">
      <dgm:prSet custT="1"/>
      <dgm:spPr>
        <a:solidFill>
          <a:srgbClr val="E72617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rtl="0"/>
          <a:r>
            <a:rPr lang="ru-RU" sz="1400" b="1" dirty="0" smtClean="0"/>
            <a:t>Най-малко 7 милиона инвалидизации усложнения , включително 1 милион смъртни случаи — всяка година в света</a:t>
          </a:r>
          <a:endParaRPr lang="bg-BG" sz="1400" b="1" dirty="0"/>
        </a:p>
      </dgm:t>
    </dgm:pt>
    <dgm:pt modelId="{FE4BB914-44F5-4162-9044-412EBFD2C9FD}" type="parTrans" cxnId="{D2D43050-ABA0-436C-83B7-E4AAB40A9C5E}">
      <dgm:prSet/>
      <dgm:spPr/>
      <dgm:t>
        <a:bodyPr/>
        <a:lstStyle/>
        <a:p>
          <a:endParaRPr lang="en-US" sz="1600"/>
        </a:p>
      </dgm:t>
    </dgm:pt>
    <dgm:pt modelId="{919863EC-30EE-41C5-921D-314300542934}" type="sibTrans" cxnId="{D2D43050-ABA0-436C-83B7-E4AAB40A9C5E}">
      <dgm:prSet/>
      <dgm:spPr/>
      <dgm:t>
        <a:bodyPr/>
        <a:lstStyle/>
        <a:p>
          <a:endParaRPr lang="en-US" sz="1600"/>
        </a:p>
      </dgm:t>
    </dgm:pt>
    <dgm:pt modelId="{106C5CFD-8C1E-4424-8A4D-EB11DF0C016C}" type="pres">
      <dgm:prSet presAssocID="{D7743F71-F6B0-4891-A0A8-14B0F123FD1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DF6D11B-C93A-49A7-952E-2D5B54CD5073}" type="pres">
      <dgm:prSet presAssocID="{A89B0802-9303-4EE0-AD78-D84430EEC787}" presName="parTxOnly" presStyleLbl="node1" presStyleIdx="0" presStyleCnt="3" custScaleY="146686" custLinFactNeighborX="-825" custLinFactNeighborY="28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976DD0-21D7-4797-9D25-8880412DCE8D}" type="pres">
      <dgm:prSet presAssocID="{5C06F40C-55EF-404A-B999-DA8F143A4C33}" presName="parTxOnlySpace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F54527A6-5DEA-4D5E-81B7-52B45B428780}" type="pres">
      <dgm:prSet presAssocID="{3218E712-7B80-4FEA-BA15-6469B3654ADE}" presName="parTxOnly" presStyleLbl="node1" presStyleIdx="1" presStyleCnt="3" custScaleY="1466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4E108B-4C65-43D1-8B98-035A138D8808}" type="pres">
      <dgm:prSet presAssocID="{0D649375-D2F2-4EB4-A7ED-8A7A90CEE60D}" presName="parTxOnlySpace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DB3224F2-9C87-4C9C-A322-71021C4FC281}" type="pres">
      <dgm:prSet presAssocID="{705E5F59-F9F9-4708-BB36-9C5A10624C78}" presName="parTxOnly" presStyleLbl="node1" presStyleIdx="2" presStyleCnt="3" custScaleX="140838" custScaleY="23028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7FB8CE5-E40A-42A0-B18B-8086CB076F4F}" type="presOf" srcId="{A89B0802-9303-4EE0-AD78-D84430EEC787}" destId="{7DF6D11B-C93A-49A7-952E-2D5B54CD5073}" srcOrd="0" destOrd="0" presId="urn:microsoft.com/office/officeart/2005/8/layout/chevron1"/>
    <dgm:cxn modelId="{DAD1739E-1536-4009-A105-3565A8485CC9}" srcId="{D7743F71-F6B0-4891-A0A8-14B0F123FD16}" destId="{A89B0802-9303-4EE0-AD78-D84430EEC787}" srcOrd="0" destOrd="0" parTransId="{511C9E17-CB36-429A-9501-CC67919A7A27}" sibTransId="{5C06F40C-55EF-404A-B999-DA8F143A4C33}"/>
    <dgm:cxn modelId="{F8344534-81CD-4664-B8DC-1E1C461C4F1B}" srcId="{D7743F71-F6B0-4891-A0A8-14B0F123FD16}" destId="{3218E712-7B80-4FEA-BA15-6469B3654ADE}" srcOrd="1" destOrd="0" parTransId="{AA3EBD8B-ABFA-4F34-9CA3-840B46FD3FEF}" sibTransId="{0D649375-D2F2-4EB4-A7ED-8A7A90CEE60D}"/>
    <dgm:cxn modelId="{D42EC69F-D83E-4B49-A13A-F62BC8BF4991}" type="presOf" srcId="{D7743F71-F6B0-4891-A0A8-14B0F123FD16}" destId="{106C5CFD-8C1E-4424-8A4D-EB11DF0C016C}" srcOrd="0" destOrd="0" presId="urn:microsoft.com/office/officeart/2005/8/layout/chevron1"/>
    <dgm:cxn modelId="{D2D43050-ABA0-436C-83B7-E4AAB40A9C5E}" srcId="{D7743F71-F6B0-4891-A0A8-14B0F123FD16}" destId="{705E5F59-F9F9-4708-BB36-9C5A10624C78}" srcOrd="2" destOrd="0" parTransId="{FE4BB914-44F5-4162-9044-412EBFD2C9FD}" sibTransId="{919863EC-30EE-41C5-921D-314300542934}"/>
    <dgm:cxn modelId="{6D500636-2063-46B6-BEF2-7636ECCA05D9}" type="presOf" srcId="{705E5F59-F9F9-4708-BB36-9C5A10624C78}" destId="{DB3224F2-9C87-4C9C-A322-71021C4FC281}" srcOrd="0" destOrd="0" presId="urn:microsoft.com/office/officeart/2005/8/layout/chevron1"/>
    <dgm:cxn modelId="{1E4F44BD-2A4C-48BE-AE3B-2544A7310E88}" type="presOf" srcId="{3218E712-7B80-4FEA-BA15-6469B3654ADE}" destId="{F54527A6-5DEA-4D5E-81B7-52B45B428780}" srcOrd="0" destOrd="0" presId="urn:microsoft.com/office/officeart/2005/8/layout/chevron1"/>
    <dgm:cxn modelId="{A0831D07-5708-42F5-A083-84185A96EE8E}" type="presParOf" srcId="{106C5CFD-8C1E-4424-8A4D-EB11DF0C016C}" destId="{7DF6D11B-C93A-49A7-952E-2D5B54CD5073}" srcOrd="0" destOrd="0" presId="urn:microsoft.com/office/officeart/2005/8/layout/chevron1"/>
    <dgm:cxn modelId="{2DD81079-8050-44FF-96A5-074076F79D40}" type="presParOf" srcId="{106C5CFD-8C1E-4424-8A4D-EB11DF0C016C}" destId="{3B976DD0-21D7-4797-9D25-8880412DCE8D}" srcOrd="1" destOrd="0" presId="urn:microsoft.com/office/officeart/2005/8/layout/chevron1"/>
    <dgm:cxn modelId="{7B1B784A-2D76-4F6B-BE45-13600C5C99AD}" type="presParOf" srcId="{106C5CFD-8C1E-4424-8A4D-EB11DF0C016C}" destId="{F54527A6-5DEA-4D5E-81B7-52B45B428780}" srcOrd="2" destOrd="0" presId="urn:microsoft.com/office/officeart/2005/8/layout/chevron1"/>
    <dgm:cxn modelId="{2A94F067-84F9-4B51-B130-0DC72A797D04}" type="presParOf" srcId="{106C5CFD-8C1E-4424-8A4D-EB11DF0C016C}" destId="{A54E108B-4C65-43D1-8B98-035A138D8808}" srcOrd="3" destOrd="0" presId="urn:microsoft.com/office/officeart/2005/8/layout/chevron1"/>
    <dgm:cxn modelId="{27A531C4-8BF6-450D-8CBB-5181E450E6D8}" type="presParOf" srcId="{106C5CFD-8C1E-4424-8A4D-EB11DF0C016C}" destId="{DB3224F2-9C87-4C9C-A322-71021C4FC281}" srcOrd="4" destOrd="0" presId="urn:microsoft.com/office/officeart/2005/8/layout/chevron1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DBA7AC3-91A2-458B-BA99-F08E0DFA68D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0C50631-0882-4E8E-8965-E12D819BA356}">
      <dgm:prSet phldrT="[Text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bg-BG" sz="2400" b="1" dirty="0" smtClean="0"/>
            <a:t>Съдова хирургия</a:t>
          </a:r>
          <a:endParaRPr lang="en-US" sz="2400" b="1" dirty="0"/>
        </a:p>
      </dgm:t>
    </dgm:pt>
    <dgm:pt modelId="{BBC286C5-F8A1-4DA8-8A04-D350FEA57D68}" type="parTrans" cxnId="{B49BB8EF-363A-4331-8A0D-5F92FB2474F7}">
      <dgm:prSet/>
      <dgm:spPr/>
      <dgm:t>
        <a:bodyPr/>
        <a:lstStyle/>
        <a:p>
          <a:endParaRPr lang="en-US" sz="2400" b="1"/>
        </a:p>
      </dgm:t>
    </dgm:pt>
    <dgm:pt modelId="{94276868-F27B-40A3-A500-6F12E76A9DFA}" type="sibTrans" cxnId="{B49BB8EF-363A-4331-8A0D-5F92FB2474F7}">
      <dgm:prSet/>
      <dgm:spPr/>
      <dgm:t>
        <a:bodyPr/>
        <a:lstStyle/>
        <a:p>
          <a:endParaRPr lang="en-US" sz="2400" b="1"/>
        </a:p>
      </dgm:t>
    </dgm:pt>
    <dgm:pt modelId="{369E8836-0AEC-44A1-91F8-939C362DB368}">
      <dgm:prSet phldrT="[Text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bg-BG" sz="1800" b="1" dirty="0" smtClean="0"/>
            <a:t>Отворена хирургия</a:t>
          </a:r>
          <a:endParaRPr lang="en-US" sz="1800" b="1" dirty="0"/>
        </a:p>
      </dgm:t>
    </dgm:pt>
    <dgm:pt modelId="{A29E4A4C-FD46-44AD-9639-9E1345ADC246}" type="parTrans" cxnId="{203FC5F2-2643-4886-9C12-48D57259B848}">
      <dgm:prSet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US" sz="2400" b="1"/>
        </a:p>
      </dgm:t>
    </dgm:pt>
    <dgm:pt modelId="{773E50F2-0981-401E-96B7-EF74B353CA74}" type="sibTrans" cxnId="{203FC5F2-2643-4886-9C12-48D57259B848}">
      <dgm:prSet/>
      <dgm:spPr/>
      <dgm:t>
        <a:bodyPr/>
        <a:lstStyle/>
        <a:p>
          <a:endParaRPr lang="en-US" sz="2400" b="1"/>
        </a:p>
      </dgm:t>
    </dgm:pt>
    <dgm:pt modelId="{4351BBFE-3179-461F-BC7A-D589B5461E82}">
      <dgm:prSet phldrT="[Text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bg-BG" sz="1800" b="1" dirty="0" err="1" smtClean="0"/>
            <a:t>Ендоваскуларна</a:t>
          </a:r>
          <a:r>
            <a:rPr lang="bg-BG" sz="1800" b="1" dirty="0" smtClean="0"/>
            <a:t> хирургия</a:t>
          </a:r>
          <a:endParaRPr lang="en-US" sz="1800" b="1" dirty="0"/>
        </a:p>
      </dgm:t>
    </dgm:pt>
    <dgm:pt modelId="{9EB33733-5853-4999-9C21-1ECDB6326A4F}" type="parTrans" cxnId="{B891CE6C-B8AB-44E1-98B3-6DAC47B3D15B}">
      <dgm:prSet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US" sz="2400" b="1"/>
        </a:p>
      </dgm:t>
    </dgm:pt>
    <dgm:pt modelId="{B79B024B-5E20-4E37-A531-8F265BC0650D}" type="sibTrans" cxnId="{B891CE6C-B8AB-44E1-98B3-6DAC47B3D15B}">
      <dgm:prSet/>
      <dgm:spPr/>
      <dgm:t>
        <a:bodyPr/>
        <a:lstStyle/>
        <a:p>
          <a:endParaRPr lang="en-US" sz="2400" b="1"/>
        </a:p>
      </dgm:t>
    </dgm:pt>
    <dgm:pt modelId="{7314CAF7-BC86-46B2-BBAD-32568A608DDA}">
      <dgm:prSet phldrT="[Text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bg-BG" sz="1800" b="1" dirty="0" smtClean="0"/>
            <a:t>Хибридна хирургия</a:t>
          </a:r>
          <a:endParaRPr lang="en-US" sz="1800" b="1" dirty="0"/>
        </a:p>
      </dgm:t>
    </dgm:pt>
    <dgm:pt modelId="{61CB3EA5-F6CF-4C06-8C67-66E9CF59328D}" type="parTrans" cxnId="{8F8AF5DF-3EFE-4FAC-B7A0-86F5F7144AA7}">
      <dgm:prSet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US" sz="2400" b="1"/>
        </a:p>
      </dgm:t>
    </dgm:pt>
    <dgm:pt modelId="{7CA6017B-EB27-4617-8938-E74AE4BCBD72}" type="sibTrans" cxnId="{8F8AF5DF-3EFE-4FAC-B7A0-86F5F7144AA7}">
      <dgm:prSet/>
      <dgm:spPr/>
      <dgm:t>
        <a:bodyPr/>
        <a:lstStyle/>
        <a:p>
          <a:endParaRPr lang="en-US" sz="2400" b="1"/>
        </a:p>
      </dgm:t>
    </dgm:pt>
    <dgm:pt modelId="{C2AD9DBA-272F-4237-BF06-EDDFF8CADC8E}">
      <dgm:prSet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bg-BG" sz="1600" b="1" dirty="0" smtClean="0"/>
            <a:t>Други съвременни методи,</a:t>
          </a:r>
        </a:p>
        <a:p>
          <a:r>
            <a:rPr lang="bg-BG" sz="1600" b="1" dirty="0" smtClean="0"/>
            <a:t> </a:t>
          </a:r>
          <a:r>
            <a:rPr lang="en-US" sz="1200" b="1" dirty="0" err="1" smtClean="0"/>
            <a:t>Endovenous</a:t>
          </a:r>
          <a:r>
            <a:rPr lang="en-US" sz="1200" b="1" dirty="0" smtClean="0"/>
            <a:t> Laser Ablation (EVLA), Ultrasound Guided </a:t>
          </a:r>
          <a:r>
            <a:rPr lang="en-US" sz="1200" b="1" dirty="0" err="1" smtClean="0"/>
            <a:t>Sclerotherapy</a:t>
          </a:r>
          <a:r>
            <a:rPr lang="en-US" sz="1200" b="1" dirty="0" smtClean="0"/>
            <a:t> (UGS), Ambulatory </a:t>
          </a:r>
          <a:r>
            <a:rPr lang="en-US" sz="1200" b="1" dirty="0" err="1" smtClean="0"/>
            <a:t>Phlebectomy</a:t>
          </a:r>
          <a:r>
            <a:rPr lang="en-US" sz="1200" b="1" dirty="0" smtClean="0"/>
            <a:t> (AP)</a:t>
          </a:r>
          <a:endParaRPr lang="bg-BG" sz="1200" b="1" dirty="0"/>
        </a:p>
      </dgm:t>
    </dgm:pt>
    <dgm:pt modelId="{FAF4B289-6CB4-476B-847B-836C2A07E1D1}" type="parTrans" cxnId="{AFDC7316-C80B-453A-A1A5-6A782EEB52A3}">
      <dgm:prSet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US" sz="2400" b="1"/>
        </a:p>
      </dgm:t>
    </dgm:pt>
    <dgm:pt modelId="{6F5A8988-4738-47CE-96F4-3CBABED8AAC1}" type="sibTrans" cxnId="{AFDC7316-C80B-453A-A1A5-6A782EEB52A3}">
      <dgm:prSet/>
      <dgm:spPr/>
      <dgm:t>
        <a:bodyPr/>
        <a:lstStyle/>
        <a:p>
          <a:endParaRPr lang="en-US" sz="2400" b="1"/>
        </a:p>
      </dgm:t>
    </dgm:pt>
    <dgm:pt modelId="{9D721BFA-B49F-4387-95B6-B8E07CF1F905}" type="pres">
      <dgm:prSet presAssocID="{FDBA7AC3-91A2-458B-BA99-F08E0DFA68D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A970340-54B5-41BB-8643-D843B1CEE1AA}" type="pres">
      <dgm:prSet presAssocID="{B0C50631-0882-4E8E-8965-E12D819BA356}" presName="hierRoot1" presStyleCnt="0">
        <dgm:presLayoutVars>
          <dgm:hierBranch val="init"/>
        </dgm:presLayoutVars>
      </dgm:prSet>
      <dgm:spPr>
        <a:scene3d>
          <a:camera prst="orthographicFront"/>
          <a:lightRig rig="threePt" dir="t"/>
        </a:scene3d>
        <a:sp3d>
          <a:bevelT/>
        </a:sp3d>
      </dgm:spPr>
    </dgm:pt>
    <dgm:pt modelId="{2E7AE916-8CFA-4DA8-AB55-661ED6372964}" type="pres">
      <dgm:prSet presAssocID="{B0C50631-0882-4E8E-8965-E12D819BA356}" presName="rootComposite1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F31FC101-1B3D-4229-AB5A-5339CEC4D957}" type="pres">
      <dgm:prSet presAssocID="{B0C50631-0882-4E8E-8965-E12D819BA356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C425A65-F1CE-4435-9EDB-1A9D239DEA9A}" type="pres">
      <dgm:prSet presAssocID="{B0C50631-0882-4E8E-8965-E12D819BA356}" presName="rootConnector1" presStyleLbl="node1" presStyleIdx="0" presStyleCnt="0"/>
      <dgm:spPr/>
      <dgm:t>
        <a:bodyPr/>
        <a:lstStyle/>
        <a:p>
          <a:endParaRPr lang="en-US"/>
        </a:p>
      </dgm:t>
    </dgm:pt>
    <dgm:pt modelId="{343D8360-6220-4B6D-A03E-F1850F86CDDF}" type="pres">
      <dgm:prSet presAssocID="{B0C50631-0882-4E8E-8965-E12D819BA356}" presName="hierChild2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CC6DC1A9-61E1-4979-8AA3-1A3947F88845}" type="pres">
      <dgm:prSet presAssocID="{A29E4A4C-FD46-44AD-9639-9E1345ADC246}" presName="Name37" presStyleLbl="parChTrans1D2" presStyleIdx="0" presStyleCnt="4"/>
      <dgm:spPr/>
      <dgm:t>
        <a:bodyPr/>
        <a:lstStyle/>
        <a:p>
          <a:endParaRPr lang="en-US"/>
        </a:p>
      </dgm:t>
    </dgm:pt>
    <dgm:pt modelId="{B0F295E5-6FE1-4105-8FC2-331A4D983BE8}" type="pres">
      <dgm:prSet presAssocID="{369E8836-0AEC-44A1-91F8-939C362DB368}" presName="hierRoot2" presStyleCnt="0">
        <dgm:presLayoutVars>
          <dgm:hierBranch val="init"/>
        </dgm:presLayoutVars>
      </dgm:prSet>
      <dgm:spPr>
        <a:scene3d>
          <a:camera prst="orthographicFront"/>
          <a:lightRig rig="threePt" dir="t"/>
        </a:scene3d>
        <a:sp3d>
          <a:bevelT/>
        </a:sp3d>
      </dgm:spPr>
    </dgm:pt>
    <dgm:pt modelId="{063008F4-162B-45DE-8C8B-C7BB31F7EF13}" type="pres">
      <dgm:prSet presAssocID="{369E8836-0AEC-44A1-91F8-939C362DB368}" presName="rootComposite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4B0367A6-F0BA-42F0-8CD0-29339762BF26}" type="pres">
      <dgm:prSet presAssocID="{369E8836-0AEC-44A1-91F8-939C362DB368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5637184-9676-490D-A3DF-357C1D3EB467}" type="pres">
      <dgm:prSet presAssocID="{369E8836-0AEC-44A1-91F8-939C362DB368}" presName="rootConnector" presStyleLbl="node2" presStyleIdx="0" presStyleCnt="4"/>
      <dgm:spPr/>
      <dgm:t>
        <a:bodyPr/>
        <a:lstStyle/>
        <a:p>
          <a:endParaRPr lang="en-US"/>
        </a:p>
      </dgm:t>
    </dgm:pt>
    <dgm:pt modelId="{4807C768-89EE-4799-9293-9E1C0C54E43A}" type="pres">
      <dgm:prSet presAssocID="{369E8836-0AEC-44A1-91F8-939C362DB368}" presName="hierChild4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830AAC38-E9A6-4565-B55C-4735DDECF429}" type="pres">
      <dgm:prSet presAssocID="{369E8836-0AEC-44A1-91F8-939C362DB368}" presName="hierChild5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3DE51BCC-C986-450F-8C85-5F7131FB2FBD}" type="pres">
      <dgm:prSet presAssocID="{9EB33733-5853-4999-9C21-1ECDB6326A4F}" presName="Name37" presStyleLbl="parChTrans1D2" presStyleIdx="1" presStyleCnt="4"/>
      <dgm:spPr/>
      <dgm:t>
        <a:bodyPr/>
        <a:lstStyle/>
        <a:p>
          <a:endParaRPr lang="en-US"/>
        </a:p>
      </dgm:t>
    </dgm:pt>
    <dgm:pt modelId="{67B2F242-51E0-4F73-810B-4CB74ECCE35A}" type="pres">
      <dgm:prSet presAssocID="{4351BBFE-3179-461F-BC7A-D589B5461E82}" presName="hierRoot2" presStyleCnt="0">
        <dgm:presLayoutVars>
          <dgm:hierBranch val="init"/>
        </dgm:presLayoutVars>
      </dgm:prSet>
      <dgm:spPr>
        <a:scene3d>
          <a:camera prst="orthographicFront"/>
          <a:lightRig rig="threePt" dir="t"/>
        </a:scene3d>
        <a:sp3d>
          <a:bevelT/>
        </a:sp3d>
      </dgm:spPr>
    </dgm:pt>
    <dgm:pt modelId="{87503240-0916-4757-893C-00ED48ED39B2}" type="pres">
      <dgm:prSet presAssocID="{4351BBFE-3179-461F-BC7A-D589B5461E82}" presName="rootComposite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0F1F753B-1CC2-4EA3-9FCB-D90ABEFAEA92}" type="pres">
      <dgm:prSet presAssocID="{4351BBFE-3179-461F-BC7A-D589B5461E82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15136AF-1C17-4D5A-A7CF-B4139D73DD81}" type="pres">
      <dgm:prSet presAssocID="{4351BBFE-3179-461F-BC7A-D589B5461E82}" presName="rootConnector" presStyleLbl="node2" presStyleIdx="1" presStyleCnt="4"/>
      <dgm:spPr/>
      <dgm:t>
        <a:bodyPr/>
        <a:lstStyle/>
        <a:p>
          <a:endParaRPr lang="en-US"/>
        </a:p>
      </dgm:t>
    </dgm:pt>
    <dgm:pt modelId="{BF2ECEFA-581D-4F92-B483-225722809154}" type="pres">
      <dgm:prSet presAssocID="{4351BBFE-3179-461F-BC7A-D589B5461E82}" presName="hierChild4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AB8775DD-8271-4865-821B-D24DB0EA867D}" type="pres">
      <dgm:prSet presAssocID="{4351BBFE-3179-461F-BC7A-D589B5461E82}" presName="hierChild5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1127AE84-6ED1-4795-AEA8-7DCC75D4ADE6}" type="pres">
      <dgm:prSet presAssocID="{61CB3EA5-F6CF-4C06-8C67-66E9CF59328D}" presName="Name37" presStyleLbl="parChTrans1D2" presStyleIdx="2" presStyleCnt="4"/>
      <dgm:spPr/>
      <dgm:t>
        <a:bodyPr/>
        <a:lstStyle/>
        <a:p>
          <a:endParaRPr lang="en-US"/>
        </a:p>
      </dgm:t>
    </dgm:pt>
    <dgm:pt modelId="{721518E0-3AC4-487A-94C4-CF206314FB52}" type="pres">
      <dgm:prSet presAssocID="{7314CAF7-BC86-46B2-BBAD-32568A608DDA}" presName="hierRoot2" presStyleCnt="0">
        <dgm:presLayoutVars>
          <dgm:hierBranch val="init"/>
        </dgm:presLayoutVars>
      </dgm:prSet>
      <dgm:spPr>
        <a:scene3d>
          <a:camera prst="orthographicFront"/>
          <a:lightRig rig="threePt" dir="t"/>
        </a:scene3d>
        <a:sp3d>
          <a:bevelT/>
        </a:sp3d>
      </dgm:spPr>
    </dgm:pt>
    <dgm:pt modelId="{A7D6033B-E0FA-430C-A04D-16B8DB0DB04C}" type="pres">
      <dgm:prSet presAssocID="{7314CAF7-BC86-46B2-BBAD-32568A608DDA}" presName="rootComposite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888763BD-6E74-4D0F-A6C0-5E3C2D753114}" type="pres">
      <dgm:prSet presAssocID="{7314CAF7-BC86-46B2-BBAD-32568A608DDA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F4FD8A6-80C1-4E6C-848B-68FC356AA32F}" type="pres">
      <dgm:prSet presAssocID="{7314CAF7-BC86-46B2-BBAD-32568A608DDA}" presName="rootConnector" presStyleLbl="node2" presStyleIdx="2" presStyleCnt="4"/>
      <dgm:spPr/>
      <dgm:t>
        <a:bodyPr/>
        <a:lstStyle/>
        <a:p>
          <a:endParaRPr lang="en-US"/>
        </a:p>
      </dgm:t>
    </dgm:pt>
    <dgm:pt modelId="{66BE2957-555F-43B9-A631-FBDEBBE01728}" type="pres">
      <dgm:prSet presAssocID="{7314CAF7-BC86-46B2-BBAD-32568A608DDA}" presName="hierChild4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45D75E1A-5723-4431-83DA-A2351609C660}" type="pres">
      <dgm:prSet presAssocID="{7314CAF7-BC86-46B2-BBAD-32568A608DDA}" presName="hierChild5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31EE05E8-5483-4262-950B-0D37F3AAFA14}" type="pres">
      <dgm:prSet presAssocID="{FAF4B289-6CB4-476B-847B-836C2A07E1D1}" presName="Name37" presStyleLbl="parChTrans1D2" presStyleIdx="3" presStyleCnt="4"/>
      <dgm:spPr/>
      <dgm:t>
        <a:bodyPr/>
        <a:lstStyle/>
        <a:p>
          <a:endParaRPr lang="en-US"/>
        </a:p>
      </dgm:t>
    </dgm:pt>
    <dgm:pt modelId="{D59552EA-A34D-43B5-8B96-B7209A8DFE98}" type="pres">
      <dgm:prSet presAssocID="{C2AD9DBA-272F-4237-BF06-EDDFF8CADC8E}" presName="hierRoot2" presStyleCnt="0">
        <dgm:presLayoutVars>
          <dgm:hierBranch val="init"/>
        </dgm:presLayoutVars>
      </dgm:prSet>
      <dgm:spPr>
        <a:scene3d>
          <a:camera prst="orthographicFront"/>
          <a:lightRig rig="threePt" dir="t"/>
        </a:scene3d>
        <a:sp3d>
          <a:bevelT/>
        </a:sp3d>
      </dgm:spPr>
    </dgm:pt>
    <dgm:pt modelId="{BA420ECA-3FF6-41C0-A89D-0F7D44E43F12}" type="pres">
      <dgm:prSet presAssocID="{C2AD9DBA-272F-4237-BF06-EDDFF8CADC8E}" presName="rootComposite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8225CDFD-C35D-4435-AB6F-58467728AAA3}" type="pres">
      <dgm:prSet presAssocID="{C2AD9DBA-272F-4237-BF06-EDDFF8CADC8E}" presName="rootText" presStyleLbl="node2" presStyleIdx="3" presStyleCnt="4" custScaleY="19732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6DE6EC0-7AB4-4118-8212-9526009D9E30}" type="pres">
      <dgm:prSet presAssocID="{C2AD9DBA-272F-4237-BF06-EDDFF8CADC8E}" presName="rootConnector" presStyleLbl="node2" presStyleIdx="3" presStyleCnt="4"/>
      <dgm:spPr/>
      <dgm:t>
        <a:bodyPr/>
        <a:lstStyle/>
        <a:p>
          <a:endParaRPr lang="en-US"/>
        </a:p>
      </dgm:t>
    </dgm:pt>
    <dgm:pt modelId="{D08A1547-64EA-438F-9E33-DA2793836C7E}" type="pres">
      <dgm:prSet presAssocID="{C2AD9DBA-272F-4237-BF06-EDDFF8CADC8E}" presName="hierChild4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CD528749-32FC-42F3-B473-DBEA3FCB7F3E}" type="pres">
      <dgm:prSet presAssocID="{C2AD9DBA-272F-4237-BF06-EDDFF8CADC8E}" presName="hierChild5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6B504314-A681-4624-A6D0-992E0685211A}" type="pres">
      <dgm:prSet presAssocID="{B0C50631-0882-4E8E-8965-E12D819BA356}" presName="hierChild3" presStyleCnt="0"/>
      <dgm:spPr>
        <a:scene3d>
          <a:camera prst="orthographicFront"/>
          <a:lightRig rig="threePt" dir="t"/>
        </a:scene3d>
        <a:sp3d>
          <a:bevelT/>
        </a:sp3d>
      </dgm:spPr>
    </dgm:pt>
  </dgm:ptLst>
  <dgm:cxnLst>
    <dgm:cxn modelId="{ABB64350-BEAC-41D3-80D6-248FE68BB293}" type="presOf" srcId="{4351BBFE-3179-461F-BC7A-D589B5461E82}" destId="{0F1F753B-1CC2-4EA3-9FCB-D90ABEFAEA92}" srcOrd="0" destOrd="0" presId="urn:microsoft.com/office/officeart/2005/8/layout/orgChart1"/>
    <dgm:cxn modelId="{1DAD6BA2-2C33-484B-AF81-487A7B1944B5}" type="presOf" srcId="{9EB33733-5853-4999-9C21-1ECDB6326A4F}" destId="{3DE51BCC-C986-450F-8C85-5F7131FB2FBD}" srcOrd="0" destOrd="0" presId="urn:microsoft.com/office/officeart/2005/8/layout/orgChart1"/>
    <dgm:cxn modelId="{8F8AF5DF-3EFE-4FAC-B7A0-86F5F7144AA7}" srcId="{B0C50631-0882-4E8E-8965-E12D819BA356}" destId="{7314CAF7-BC86-46B2-BBAD-32568A608DDA}" srcOrd="2" destOrd="0" parTransId="{61CB3EA5-F6CF-4C06-8C67-66E9CF59328D}" sibTransId="{7CA6017B-EB27-4617-8938-E74AE4BCBD72}"/>
    <dgm:cxn modelId="{AFDC7316-C80B-453A-A1A5-6A782EEB52A3}" srcId="{B0C50631-0882-4E8E-8965-E12D819BA356}" destId="{C2AD9DBA-272F-4237-BF06-EDDFF8CADC8E}" srcOrd="3" destOrd="0" parTransId="{FAF4B289-6CB4-476B-847B-836C2A07E1D1}" sibTransId="{6F5A8988-4738-47CE-96F4-3CBABED8AAC1}"/>
    <dgm:cxn modelId="{C30661D3-97B8-4C04-955E-7D328940717C}" type="presOf" srcId="{FDBA7AC3-91A2-458B-BA99-F08E0DFA68D9}" destId="{9D721BFA-B49F-4387-95B6-B8E07CF1F905}" srcOrd="0" destOrd="0" presId="urn:microsoft.com/office/officeart/2005/8/layout/orgChart1"/>
    <dgm:cxn modelId="{665B0E31-14D2-4FC5-8CD8-AC35F7841DB1}" type="presOf" srcId="{4351BBFE-3179-461F-BC7A-D589B5461E82}" destId="{815136AF-1C17-4D5A-A7CF-B4139D73DD81}" srcOrd="1" destOrd="0" presId="urn:microsoft.com/office/officeart/2005/8/layout/orgChart1"/>
    <dgm:cxn modelId="{B49BB8EF-363A-4331-8A0D-5F92FB2474F7}" srcId="{FDBA7AC3-91A2-458B-BA99-F08E0DFA68D9}" destId="{B0C50631-0882-4E8E-8965-E12D819BA356}" srcOrd="0" destOrd="0" parTransId="{BBC286C5-F8A1-4DA8-8A04-D350FEA57D68}" sibTransId="{94276868-F27B-40A3-A500-6F12E76A9DFA}"/>
    <dgm:cxn modelId="{616DC55B-85D0-4835-8E52-9BF1365951EC}" type="presOf" srcId="{7314CAF7-BC86-46B2-BBAD-32568A608DDA}" destId="{888763BD-6E74-4D0F-A6C0-5E3C2D753114}" srcOrd="0" destOrd="0" presId="urn:microsoft.com/office/officeart/2005/8/layout/orgChart1"/>
    <dgm:cxn modelId="{CCC44151-F492-4645-97E7-481CE66BDEA1}" type="presOf" srcId="{369E8836-0AEC-44A1-91F8-939C362DB368}" destId="{4B0367A6-F0BA-42F0-8CD0-29339762BF26}" srcOrd="0" destOrd="0" presId="urn:microsoft.com/office/officeart/2005/8/layout/orgChart1"/>
    <dgm:cxn modelId="{13406977-9873-4103-8377-DE2414FD261D}" type="presOf" srcId="{C2AD9DBA-272F-4237-BF06-EDDFF8CADC8E}" destId="{F6DE6EC0-7AB4-4118-8212-9526009D9E30}" srcOrd="1" destOrd="0" presId="urn:microsoft.com/office/officeart/2005/8/layout/orgChart1"/>
    <dgm:cxn modelId="{203FC5F2-2643-4886-9C12-48D57259B848}" srcId="{B0C50631-0882-4E8E-8965-E12D819BA356}" destId="{369E8836-0AEC-44A1-91F8-939C362DB368}" srcOrd="0" destOrd="0" parTransId="{A29E4A4C-FD46-44AD-9639-9E1345ADC246}" sibTransId="{773E50F2-0981-401E-96B7-EF74B353CA74}"/>
    <dgm:cxn modelId="{EB074835-8951-48E8-8619-D09AE1F98D4D}" type="presOf" srcId="{369E8836-0AEC-44A1-91F8-939C362DB368}" destId="{55637184-9676-490D-A3DF-357C1D3EB467}" srcOrd="1" destOrd="0" presId="urn:microsoft.com/office/officeart/2005/8/layout/orgChart1"/>
    <dgm:cxn modelId="{93EEB1A4-B3BE-4309-971A-27D510B4131F}" type="presOf" srcId="{61CB3EA5-F6CF-4C06-8C67-66E9CF59328D}" destId="{1127AE84-6ED1-4795-AEA8-7DCC75D4ADE6}" srcOrd="0" destOrd="0" presId="urn:microsoft.com/office/officeart/2005/8/layout/orgChart1"/>
    <dgm:cxn modelId="{B891CE6C-B8AB-44E1-98B3-6DAC47B3D15B}" srcId="{B0C50631-0882-4E8E-8965-E12D819BA356}" destId="{4351BBFE-3179-461F-BC7A-D589B5461E82}" srcOrd="1" destOrd="0" parTransId="{9EB33733-5853-4999-9C21-1ECDB6326A4F}" sibTransId="{B79B024B-5E20-4E37-A531-8F265BC0650D}"/>
    <dgm:cxn modelId="{40189248-B360-4ED8-B843-4F8A6C921AF7}" type="presOf" srcId="{B0C50631-0882-4E8E-8965-E12D819BA356}" destId="{F31FC101-1B3D-4229-AB5A-5339CEC4D957}" srcOrd="0" destOrd="0" presId="urn:microsoft.com/office/officeart/2005/8/layout/orgChart1"/>
    <dgm:cxn modelId="{057B73C9-FD01-423A-AF95-646D267060AE}" type="presOf" srcId="{A29E4A4C-FD46-44AD-9639-9E1345ADC246}" destId="{CC6DC1A9-61E1-4979-8AA3-1A3947F88845}" srcOrd="0" destOrd="0" presId="urn:microsoft.com/office/officeart/2005/8/layout/orgChart1"/>
    <dgm:cxn modelId="{F05D7DE0-84E0-4D5B-A963-0E99D6BC0F39}" type="presOf" srcId="{B0C50631-0882-4E8E-8965-E12D819BA356}" destId="{2C425A65-F1CE-4435-9EDB-1A9D239DEA9A}" srcOrd="1" destOrd="0" presId="urn:microsoft.com/office/officeart/2005/8/layout/orgChart1"/>
    <dgm:cxn modelId="{0C9660B6-8401-4CF3-AAB6-E3C7478CF25D}" type="presOf" srcId="{7314CAF7-BC86-46B2-BBAD-32568A608DDA}" destId="{DF4FD8A6-80C1-4E6C-848B-68FC356AA32F}" srcOrd="1" destOrd="0" presId="urn:microsoft.com/office/officeart/2005/8/layout/orgChart1"/>
    <dgm:cxn modelId="{C28A4EA7-BFAA-4436-8598-1A77CD389729}" type="presOf" srcId="{C2AD9DBA-272F-4237-BF06-EDDFF8CADC8E}" destId="{8225CDFD-C35D-4435-AB6F-58467728AAA3}" srcOrd="0" destOrd="0" presId="urn:microsoft.com/office/officeart/2005/8/layout/orgChart1"/>
    <dgm:cxn modelId="{63B01235-CCB7-4C16-B93B-C639819A8F41}" type="presOf" srcId="{FAF4B289-6CB4-476B-847B-836C2A07E1D1}" destId="{31EE05E8-5483-4262-950B-0D37F3AAFA14}" srcOrd="0" destOrd="0" presId="urn:microsoft.com/office/officeart/2005/8/layout/orgChart1"/>
    <dgm:cxn modelId="{4AE615FA-9AB9-4898-88EC-02CFB5C8629A}" type="presParOf" srcId="{9D721BFA-B49F-4387-95B6-B8E07CF1F905}" destId="{9A970340-54B5-41BB-8643-D843B1CEE1AA}" srcOrd="0" destOrd="0" presId="urn:microsoft.com/office/officeart/2005/8/layout/orgChart1"/>
    <dgm:cxn modelId="{05B00765-5E1E-4E6B-ACFB-75CD444A0FAA}" type="presParOf" srcId="{9A970340-54B5-41BB-8643-D843B1CEE1AA}" destId="{2E7AE916-8CFA-4DA8-AB55-661ED6372964}" srcOrd="0" destOrd="0" presId="urn:microsoft.com/office/officeart/2005/8/layout/orgChart1"/>
    <dgm:cxn modelId="{A0875718-2198-40F3-9969-0BF4FE5D4CB0}" type="presParOf" srcId="{2E7AE916-8CFA-4DA8-AB55-661ED6372964}" destId="{F31FC101-1B3D-4229-AB5A-5339CEC4D957}" srcOrd="0" destOrd="0" presId="urn:microsoft.com/office/officeart/2005/8/layout/orgChart1"/>
    <dgm:cxn modelId="{2839A336-4206-49C5-9733-624A4365174F}" type="presParOf" srcId="{2E7AE916-8CFA-4DA8-AB55-661ED6372964}" destId="{2C425A65-F1CE-4435-9EDB-1A9D239DEA9A}" srcOrd="1" destOrd="0" presId="urn:microsoft.com/office/officeart/2005/8/layout/orgChart1"/>
    <dgm:cxn modelId="{BBDEB1C3-3DBA-48D8-9F08-C4E0C12EB1A3}" type="presParOf" srcId="{9A970340-54B5-41BB-8643-D843B1CEE1AA}" destId="{343D8360-6220-4B6D-A03E-F1850F86CDDF}" srcOrd="1" destOrd="0" presId="urn:microsoft.com/office/officeart/2005/8/layout/orgChart1"/>
    <dgm:cxn modelId="{3040DF25-0FDF-4638-95B9-B2784617201B}" type="presParOf" srcId="{343D8360-6220-4B6D-A03E-F1850F86CDDF}" destId="{CC6DC1A9-61E1-4979-8AA3-1A3947F88845}" srcOrd="0" destOrd="0" presId="urn:microsoft.com/office/officeart/2005/8/layout/orgChart1"/>
    <dgm:cxn modelId="{F2E59838-CD1A-46CC-8319-B1F12401460E}" type="presParOf" srcId="{343D8360-6220-4B6D-A03E-F1850F86CDDF}" destId="{B0F295E5-6FE1-4105-8FC2-331A4D983BE8}" srcOrd="1" destOrd="0" presId="urn:microsoft.com/office/officeart/2005/8/layout/orgChart1"/>
    <dgm:cxn modelId="{A30C4F27-0AB5-4808-8950-A8528C66AD2F}" type="presParOf" srcId="{B0F295E5-6FE1-4105-8FC2-331A4D983BE8}" destId="{063008F4-162B-45DE-8C8B-C7BB31F7EF13}" srcOrd="0" destOrd="0" presId="urn:microsoft.com/office/officeart/2005/8/layout/orgChart1"/>
    <dgm:cxn modelId="{B7CCF146-0BC0-4F4A-A020-EBC8D655FC7C}" type="presParOf" srcId="{063008F4-162B-45DE-8C8B-C7BB31F7EF13}" destId="{4B0367A6-F0BA-42F0-8CD0-29339762BF26}" srcOrd="0" destOrd="0" presId="urn:microsoft.com/office/officeart/2005/8/layout/orgChart1"/>
    <dgm:cxn modelId="{77552E1A-1213-49A0-AA49-B515576DE4AE}" type="presParOf" srcId="{063008F4-162B-45DE-8C8B-C7BB31F7EF13}" destId="{55637184-9676-490D-A3DF-357C1D3EB467}" srcOrd="1" destOrd="0" presId="urn:microsoft.com/office/officeart/2005/8/layout/orgChart1"/>
    <dgm:cxn modelId="{750EC2A9-564E-45C4-8877-D92E675F30B4}" type="presParOf" srcId="{B0F295E5-6FE1-4105-8FC2-331A4D983BE8}" destId="{4807C768-89EE-4799-9293-9E1C0C54E43A}" srcOrd="1" destOrd="0" presId="urn:microsoft.com/office/officeart/2005/8/layout/orgChart1"/>
    <dgm:cxn modelId="{C54DE262-7A57-45D9-9C82-0296C3D38310}" type="presParOf" srcId="{B0F295E5-6FE1-4105-8FC2-331A4D983BE8}" destId="{830AAC38-E9A6-4565-B55C-4735DDECF429}" srcOrd="2" destOrd="0" presId="urn:microsoft.com/office/officeart/2005/8/layout/orgChart1"/>
    <dgm:cxn modelId="{236DC639-25EB-42D5-9D03-15348B5EB1A4}" type="presParOf" srcId="{343D8360-6220-4B6D-A03E-F1850F86CDDF}" destId="{3DE51BCC-C986-450F-8C85-5F7131FB2FBD}" srcOrd="2" destOrd="0" presId="urn:microsoft.com/office/officeart/2005/8/layout/orgChart1"/>
    <dgm:cxn modelId="{77ADD45E-462E-4BB1-B2AB-621BC968F5C6}" type="presParOf" srcId="{343D8360-6220-4B6D-A03E-F1850F86CDDF}" destId="{67B2F242-51E0-4F73-810B-4CB74ECCE35A}" srcOrd="3" destOrd="0" presId="urn:microsoft.com/office/officeart/2005/8/layout/orgChart1"/>
    <dgm:cxn modelId="{C20B4BA6-DE58-49A7-8BF5-DB93C2042149}" type="presParOf" srcId="{67B2F242-51E0-4F73-810B-4CB74ECCE35A}" destId="{87503240-0916-4757-893C-00ED48ED39B2}" srcOrd="0" destOrd="0" presId="urn:microsoft.com/office/officeart/2005/8/layout/orgChart1"/>
    <dgm:cxn modelId="{A0D5B6EA-0DDD-4DD4-AFA1-B7E1CA863D41}" type="presParOf" srcId="{87503240-0916-4757-893C-00ED48ED39B2}" destId="{0F1F753B-1CC2-4EA3-9FCB-D90ABEFAEA92}" srcOrd="0" destOrd="0" presId="urn:microsoft.com/office/officeart/2005/8/layout/orgChart1"/>
    <dgm:cxn modelId="{D4AB3EEF-FDC0-4C52-9C20-FE264B629389}" type="presParOf" srcId="{87503240-0916-4757-893C-00ED48ED39B2}" destId="{815136AF-1C17-4D5A-A7CF-B4139D73DD81}" srcOrd="1" destOrd="0" presId="urn:microsoft.com/office/officeart/2005/8/layout/orgChart1"/>
    <dgm:cxn modelId="{8E0A0A46-91A3-4B51-9C14-4B097CBDF51D}" type="presParOf" srcId="{67B2F242-51E0-4F73-810B-4CB74ECCE35A}" destId="{BF2ECEFA-581D-4F92-B483-225722809154}" srcOrd="1" destOrd="0" presId="urn:microsoft.com/office/officeart/2005/8/layout/orgChart1"/>
    <dgm:cxn modelId="{E41D8367-C359-44B2-9A4D-ED213A600916}" type="presParOf" srcId="{67B2F242-51E0-4F73-810B-4CB74ECCE35A}" destId="{AB8775DD-8271-4865-821B-D24DB0EA867D}" srcOrd="2" destOrd="0" presId="urn:microsoft.com/office/officeart/2005/8/layout/orgChart1"/>
    <dgm:cxn modelId="{C0A7F588-7C90-461B-9B24-987A14C8DBAB}" type="presParOf" srcId="{343D8360-6220-4B6D-A03E-F1850F86CDDF}" destId="{1127AE84-6ED1-4795-AEA8-7DCC75D4ADE6}" srcOrd="4" destOrd="0" presId="urn:microsoft.com/office/officeart/2005/8/layout/orgChart1"/>
    <dgm:cxn modelId="{60309169-C514-4AE4-A9C7-058EED52C094}" type="presParOf" srcId="{343D8360-6220-4B6D-A03E-F1850F86CDDF}" destId="{721518E0-3AC4-487A-94C4-CF206314FB52}" srcOrd="5" destOrd="0" presId="urn:microsoft.com/office/officeart/2005/8/layout/orgChart1"/>
    <dgm:cxn modelId="{FCA3F820-1CCB-47EA-95F2-B4D7090A8A8A}" type="presParOf" srcId="{721518E0-3AC4-487A-94C4-CF206314FB52}" destId="{A7D6033B-E0FA-430C-A04D-16B8DB0DB04C}" srcOrd="0" destOrd="0" presId="urn:microsoft.com/office/officeart/2005/8/layout/orgChart1"/>
    <dgm:cxn modelId="{B138AD84-439A-456A-9971-BC42ECDB0A10}" type="presParOf" srcId="{A7D6033B-E0FA-430C-A04D-16B8DB0DB04C}" destId="{888763BD-6E74-4D0F-A6C0-5E3C2D753114}" srcOrd="0" destOrd="0" presId="urn:microsoft.com/office/officeart/2005/8/layout/orgChart1"/>
    <dgm:cxn modelId="{2AAC0A66-6044-497D-B41E-05D9EE35223A}" type="presParOf" srcId="{A7D6033B-E0FA-430C-A04D-16B8DB0DB04C}" destId="{DF4FD8A6-80C1-4E6C-848B-68FC356AA32F}" srcOrd="1" destOrd="0" presId="urn:microsoft.com/office/officeart/2005/8/layout/orgChart1"/>
    <dgm:cxn modelId="{7EB6623C-0AD2-40A1-BFDC-F9907278EEB4}" type="presParOf" srcId="{721518E0-3AC4-487A-94C4-CF206314FB52}" destId="{66BE2957-555F-43B9-A631-FBDEBBE01728}" srcOrd="1" destOrd="0" presId="urn:microsoft.com/office/officeart/2005/8/layout/orgChart1"/>
    <dgm:cxn modelId="{CAA79D77-9A80-4AC0-9ACA-069D515F0A1F}" type="presParOf" srcId="{721518E0-3AC4-487A-94C4-CF206314FB52}" destId="{45D75E1A-5723-4431-83DA-A2351609C660}" srcOrd="2" destOrd="0" presId="urn:microsoft.com/office/officeart/2005/8/layout/orgChart1"/>
    <dgm:cxn modelId="{1E0210B7-52AB-487D-BFDD-4F0AB4252214}" type="presParOf" srcId="{343D8360-6220-4B6D-A03E-F1850F86CDDF}" destId="{31EE05E8-5483-4262-950B-0D37F3AAFA14}" srcOrd="6" destOrd="0" presId="urn:microsoft.com/office/officeart/2005/8/layout/orgChart1"/>
    <dgm:cxn modelId="{FF04BB5B-CD71-44D6-8BC4-397F3F6C9C06}" type="presParOf" srcId="{343D8360-6220-4B6D-A03E-F1850F86CDDF}" destId="{D59552EA-A34D-43B5-8B96-B7209A8DFE98}" srcOrd="7" destOrd="0" presId="urn:microsoft.com/office/officeart/2005/8/layout/orgChart1"/>
    <dgm:cxn modelId="{FD4982B4-2140-4D81-8841-C81076AD82A9}" type="presParOf" srcId="{D59552EA-A34D-43B5-8B96-B7209A8DFE98}" destId="{BA420ECA-3FF6-41C0-A89D-0F7D44E43F12}" srcOrd="0" destOrd="0" presId="urn:microsoft.com/office/officeart/2005/8/layout/orgChart1"/>
    <dgm:cxn modelId="{C534FFFE-84D2-43E2-B4F0-9A99C8EBDA65}" type="presParOf" srcId="{BA420ECA-3FF6-41C0-A89D-0F7D44E43F12}" destId="{8225CDFD-C35D-4435-AB6F-58467728AAA3}" srcOrd="0" destOrd="0" presId="urn:microsoft.com/office/officeart/2005/8/layout/orgChart1"/>
    <dgm:cxn modelId="{931DB5E7-18FB-478D-AA85-5810AF1ABD03}" type="presParOf" srcId="{BA420ECA-3FF6-41C0-A89D-0F7D44E43F12}" destId="{F6DE6EC0-7AB4-4118-8212-9526009D9E30}" srcOrd="1" destOrd="0" presId="urn:microsoft.com/office/officeart/2005/8/layout/orgChart1"/>
    <dgm:cxn modelId="{B912254D-9643-4287-829D-9ACA746253BB}" type="presParOf" srcId="{D59552EA-A34D-43B5-8B96-B7209A8DFE98}" destId="{D08A1547-64EA-438F-9E33-DA2793836C7E}" srcOrd="1" destOrd="0" presId="urn:microsoft.com/office/officeart/2005/8/layout/orgChart1"/>
    <dgm:cxn modelId="{364CD6F6-909F-44FD-9E59-CA2AF60F6386}" type="presParOf" srcId="{D59552EA-A34D-43B5-8B96-B7209A8DFE98}" destId="{CD528749-32FC-42F3-B473-DBEA3FCB7F3E}" srcOrd="2" destOrd="0" presId="urn:microsoft.com/office/officeart/2005/8/layout/orgChart1"/>
    <dgm:cxn modelId="{ABF4630D-670C-48BE-B5AA-546FE86E9EF7}" type="presParOf" srcId="{9A970340-54B5-41BB-8643-D843B1CEE1AA}" destId="{6B504314-A681-4624-A6D0-992E0685211A}" srcOrd="2" destOrd="0" presId="urn:microsoft.com/office/officeart/2005/8/layout/orgChart1"/>
  </dgm:cxnLst>
  <dgm:bg>
    <a:effectLst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D2B4286-697C-4600-96B8-DB0FD99F973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81B3B65-1762-4922-A9C0-14F2FA5E3E93}">
      <dgm:prSet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algn="ctr" rtl="0"/>
          <a:r>
            <a:rPr lang="en-US" b="1" dirty="0" smtClean="0"/>
            <a:t>All information is good, even when it is bad. — </a:t>
          </a:r>
        </a:p>
        <a:p>
          <a:pPr algn="ctr" rtl="0"/>
          <a:r>
            <a:rPr lang="en-US" b="1" i="1" dirty="0" smtClean="0"/>
            <a:t>Neil </a:t>
          </a:r>
          <a:r>
            <a:rPr lang="en-US" b="1" i="1" dirty="0" err="1" smtClean="0"/>
            <a:t>deGrasse</a:t>
          </a:r>
          <a:r>
            <a:rPr lang="en-US" b="1" i="1" dirty="0" smtClean="0"/>
            <a:t> Tyson, </a:t>
          </a:r>
          <a:r>
            <a:rPr lang="en-US" b="1" i="0" dirty="0" smtClean="0"/>
            <a:t>Astrophysics</a:t>
          </a:r>
          <a:endParaRPr lang="bg-BG" b="1" dirty="0"/>
        </a:p>
      </dgm:t>
    </dgm:pt>
    <dgm:pt modelId="{A798EC98-CCF6-4AE3-B91F-EF11FFC80504}" type="parTrans" cxnId="{38770B74-83CC-40CF-8EBA-385483AB6720}">
      <dgm:prSet/>
      <dgm:spPr/>
      <dgm:t>
        <a:bodyPr/>
        <a:lstStyle/>
        <a:p>
          <a:pPr algn="ctr"/>
          <a:endParaRPr lang="en-US" b="1"/>
        </a:p>
      </dgm:t>
    </dgm:pt>
    <dgm:pt modelId="{68F41B27-CA9F-48B1-91B5-2EEFF1B35D82}" type="sibTrans" cxnId="{38770B74-83CC-40CF-8EBA-385483AB6720}">
      <dgm:prSet/>
      <dgm:spPr/>
      <dgm:t>
        <a:bodyPr/>
        <a:lstStyle/>
        <a:p>
          <a:pPr algn="ctr"/>
          <a:endParaRPr lang="en-US" b="1"/>
        </a:p>
      </dgm:t>
    </dgm:pt>
    <dgm:pt modelId="{24C3702E-8BE4-4F45-B9A3-C2C162B820A3}" type="pres">
      <dgm:prSet presAssocID="{CD2B4286-697C-4600-96B8-DB0FD99F973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F844913-1EBC-4FB1-B2DF-995C21D1CC06}" type="pres">
      <dgm:prSet presAssocID="{581B3B65-1762-4922-A9C0-14F2FA5E3E9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5B9B0F8-4AEB-4403-9435-548E49AC7B2F}" type="presOf" srcId="{CD2B4286-697C-4600-96B8-DB0FD99F973F}" destId="{24C3702E-8BE4-4F45-B9A3-C2C162B820A3}" srcOrd="0" destOrd="0" presId="urn:microsoft.com/office/officeart/2005/8/layout/vList2"/>
    <dgm:cxn modelId="{DE4BE7B6-C24A-49BC-9855-0A730DC55F34}" type="presOf" srcId="{581B3B65-1762-4922-A9C0-14F2FA5E3E93}" destId="{2F844913-1EBC-4FB1-B2DF-995C21D1CC06}" srcOrd="0" destOrd="0" presId="urn:microsoft.com/office/officeart/2005/8/layout/vList2"/>
    <dgm:cxn modelId="{38770B74-83CC-40CF-8EBA-385483AB6720}" srcId="{CD2B4286-697C-4600-96B8-DB0FD99F973F}" destId="{581B3B65-1762-4922-A9C0-14F2FA5E3E93}" srcOrd="0" destOrd="0" parTransId="{A798EC98-CCF6-4AE3-B91F-EF11FFC80504}" sibTransId="{68F41B27-CA9F-48B1-91B5-2EEFF1B35D82}"/>
    <dgm:cxn modelId="{090D391C-BFF6-4E08-9130-16FD29652539}" type="presParOf" srcId="{24C3702E-8BE4-4F45-B9A3-C2C162B820A3}" destId="{2F844913-1EBC-4FB1-B2DF-995C21D1CC0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F3E9A-09D8-4422-90E1-80356AF6618F}">
      <dsp:nvSpPr>
        <dsp:cNvPr id="0" name=""/>
        <dsp:cNvSpPr/>
      </dsp:nvSpPr>
      <dsp:spPr>
        <a:xfrm>
          <a:off x="8857" y="0"/>
          <a:ext cx="2536270" cy="435133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673EA0-B7E1-4465-9566-FC892FB2EF3E}">
      <dsp:nvSpPr>
        <dsp:cNvPr id="0" name=""/>
        <dsp:cNvSpPr/>
      </dsp:nvSpPr>
      <dsp:spPr>
        <a:xfrm>
          <a:off x="325221" y="435558"/>
          <a:ext cx="3552121" cy="309352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smtClean="0"/>
            <a:t>Видове искове: </a:t>
          </a:r>
          <a:endParaRPr lang="bg-BG" sz="3200" kern="1200"/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b="1" kern="1200" dirty="0" smtClean="0">
              <a:solidFill>
                <a:srgbClr val="FF0000"/>
              </a:solidFill>
            </a:rPr>
            <a:t>210</a:t>
          </a:r>
          <a:r>
            <a:rPr lang="ru-RU" sz="2500" kern="1200" dirty="0" smtClean="0"/>
            <a:t> </a:t>
          </a:r>
          <a:r>
            <a:rPr lang="en-US" sz="2500" kern="1200" dirty="0" smtClean="0"/>
            <a:t>- </a:t>
          </a:r>
          <a:r>
            <a:rPr lang="ru-RU" sz="2500" b="1" kern="1200" dirty="0" smtClean="0">
              <a:solidFill>
                <a:srgbClr val="FF0000"/>
              </a:solidFill>
            </a:rPr>
            <a:t>задържано чуждо тяло; </a:t>
          </a:r>
          <a:endParaRPr lang="bg-BG" sz="2500" b="1" kern="1200" dirty="0">
            <a:solidFill>
              <a:srgbClr val="FF0000"/>
            </a:solidFill>
          </a:endParaRPr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b="1" kern="1200" dirty="0" smtClean="0">
              <a:solidFill>
                <a:srgbClr val="FF0000"/>
              </a:solidFill>
            </a:rPr>
            <a:t>94 </a:t>
          </a:r>
          <a:r>
            <a:rPr lang="en-US" sz="2500" b="1" kern="1200" dirty="0" smtClean="0">
              <a:solidFill>
                <a:srgbClr val="FF0000"/>
              </a:solidFill>
            </a:rPr>
            <a:t>- </a:t>
          </a:r>
          <a:r>
            <a:rPr lang="ru-RU" sz="2500" b="1" kern="1200" dirty="0" smtClean="0">
              <a:solidFill>
                <a:srgbClr val="FF0000"/>
              </a:solidFill>
            </a:rPr>
            <a:t>грешна част на тялото;</a:t>
          </a:r>
          <a:endParaRPr lang="bg-BG" sz="2500" b="1" kern="1200" dirty="0">
            <a:solidFill>
              <a:srgbClr val="FF0000"/>
            </a:solidFill>
          </a:endParaRPr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b="1" kern="1200" dirty="0" smtClean="0">
              <a:solidFill>
                <a:srgbClr val="FF0000"/>
              </a:solidFill>
            </a:rPr>
            <a:t>9 </a:t>
          </a:r>
          <a:r>
            <a:rPr lang="en-US" sz="2500" b="1" kern="1200" dirty="0" smtClean="0">
              <a:solidFill>
                <a:srgbClr val="FF0000"/>
              </a:solidFill>
            </a:rPr>
            <a:t>- </a:t>
          </a:r>
          <a:r>
            <a:rPr lang="ru-RU" sz="2500" b="1" kern="1200" dirty="0" smtClean="0">
              <a:solidFill>
                <a:srgbClr val="FF0000"/>
              </a:solidFill>
            </a:rPr>
            <a:t>грешен пациент</a:t>
          </a:r>
          <a:endParaRPr lang="bg-BG" sz="2500" b="1" kern="1200" dirty="0">
            <a:solidFill>
              <a:srgbClr val="FF0000"/>
            </a:solidFill>
          </a:endParaRPr>
        </a:p>
      </dsp:txBody>
      <dsp:txXfrm>
        <a:off x="476235" y="586572"/>
        <a:ext cx="3250093" cy="27915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F6D11B-C93A-49A7-952E-2D5B54CD5073}">
      <dsp:nvSpPr>
        <dsp:cNvPr id="0" name=""/>
        <dsp:cNvSpPr/>
      </dsp:nvSpPr>
      <dsp:spPr>
        <a:xfrm>
          <a:off x="1" y="1352713"/>
          <a:ext cx="2534640" cy="1487185"/>
        </a:xfrm>
        <a:prstGeom prst="chevron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Известни хирургични усложнения от 3-16%</a:t>
          </a:r>
          <a:endParaRPr lang="bg-BG" sz="1500" kern="1200" dirty="0"/>
        </a:p>
      </dsp:txBody>
      <dsp:txXfrm>
        <a:off x="743594" y="1352713"/>
        <a:ext cx="1047455" cy="1487185"/>
      </dsp:txXfrm>
    </dsp:sp>
    <dsp:sp modelId="{F54527A6-5DEA-4D5E-81B7-52B45B428780}">
      <dsp:nvSpPr>
        <dsp:cNvPr id="0" name=""/>
        <dsp:cNvSpPr/>
      </dsp:nvSpPr>
      <dsp:spPr>
        <a:xfrm>
          <a:off x="2283269" y="1323534"/>
          <a:ext cx="2534640" cy="1487185"/>
        </a:xfrm>
        <a:prstGeom prst="chevron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Известни нива на смъртност от 0,4-0,8%</a:t>
          </a:r>
          <a:endParaRPr lang="bg-BG" sz="1600" kern="1200" dirty="0"/>
        </a:p>
      </dsp:txBody>
      <dsp:txXfrm>
        <a:off x="3026862" y="1323534"/>
        <a:ext cx="1047455" cy="1487185"/>
      </dsp:txXfrm>
    </dsp:sp>
    <dsp:sp modelId="{DB3224F2-9C87-4C9C-A322-71021C4FC281}">
      <dsp:nvSpPr>
        <dsp:cNvPr id="0" name=""/>
        <dsp:cNvSpPr/>
      </dsp:nvSpPr>
      <dsp:spPr>
        <a:xfrm>
          <a:off x="4564445" y="899738"/>
          <a:ext cx="3569736" cy="2334778"/>
        </a:xfrm>
        <a:prstGeom prst="chevron">
          <a:avLst/>
        </a:prstGeom>
        <a:solidFill>
          <a:srgbClr val="E7261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Най-малко 7 милиона инвалидизации усложнения , включително 1 милион смъртни случаи — всяка година в света</a:t>
          </a:r>
          <a:endParaRPr lang="bg-BG" sz="1400" b="1" kern="1200" dirty="0"/>
        </a:p>
      </dsp:txBody>
      <dsp:txXfrm>
        <a:off x="5731834" y="899738"/>
        <a:ext cx="1234958" cy="23347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EE05E8-5483-4262-950B-0D37F3AAFA14}">
      <dsp:nvSpPr>
        <dsp:cNvPr id="0" name=""/>
        <dsp:cNvSpPr/>
      </dsp:nvSpPr>
      <dsp:spPr>
        <a:xfrm>
          <a:off x="4260715" y="1949054"/>
          <a:ext cx="3337018" cy="3861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050"/>
              </a:lnTo>
              <a:lnTo>
                <a:pt x="3337018" y="193050"/>
              </a:lnTo>
              <a:lnTo>
                <a:pt x="3337018" y="38610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27AE84-6ED1-4795-AEA8-7DCC75D4ADE6}">
      <dsp:nvSpPr>
        <dsp:cNvPr id="0" name=""/>
        <dsp:cNvSpPr/>
      </dsp:nvSpPr>
      <dsp:spPr>
        <a:xfrm>
          <a:off x="4260715" y="1949054"/>
          <a:ext cx="1112339" cy="3861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050"/>
              </a:lnTo>
              <a:lnTo>
                <a:pt x="1112339" y="193050"/>
              </a:lnTo>
              <a:lnTo>
                <a:pt x="1112339" y="38610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E51BCC-C986-450F-8C85-5F7131FB2FBD}">
      <dsp:nvSpPr>
        <dsp:cNvPr id="0" name=""/>
        <dsp:cNvSpPr/>
      </dsp:nvSpPr>
      <dsp:spPr>
        <a:xfrm>
          <a:off x="3148375" y="1949054"/>
          <a:ext cx="1112339" cy="386101"/>
        </a:xfrm>
        <a:custGeom>
          <a:avLst/>
          <a:gdLst/>
          <a:ahLst/>
          <a:cxnLst/>
          <a:rect l="0" t="0" r="0" b="0"/>
          <a:pathLst>
            <a:path>
              <a:moveTo>
                <a:pt x="1112339" y="0"/>
              </a:moveTo>
              <a:lnTo>
                <a:pt x="1112339" y="193050"/>
              </a:lnTo>
              <a:lnTo>
                <a:pt x="0" y="193050"/>
              </a:lnTo>
              <a:lnTo>
                <a:pt x="0" y="38610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6DC1A9-61E1-4979-8AA3-1A3947F88845}">
      <dsp:nvSpPr>
        <dsp:cNvPr id="0" name=""/>
        <dsp:cNvSpPr/>
      </dsp:nvSpPr>
      <dsp:spPr>
        <a:xfrm>
          <a:off x="923696" y="1949054"/>
          <a:ext cx="3337018" cy="386101"/>
        </a:xfrm>
        <a:custGeom>
          <a:avLst/>
          <a:gdLst/>
          <a:ahLst/>
          <a:cxnLst/>
          <a:rect l="0" t="0" r="0" b="0"/>
          <a:pathLst>
            <a:path>
              <a:moveTo>
                <a:pt x="3337018" y="0"/>
              </a:moveTo>
              <a:lnTo>
                <a:pt x="3337018" y="193050"/>
              </a:lnTo>
              <a:lnTo>
                <a:pt x="0" y="193050"/>
              </a:lnTo>
              <a:lnTo>
                <a:pt x="0" y="38610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1FC101-1B3D-4229-AB5A-5339CEC4D957}">
      <dsp:nvSpPr>
        <dsp:cNvPr id="0" name=""/>
        <dsp:cNvSpPr/>
      </dsp:nvSpPr>
      <dsp:spPr>
        <a:xfrm>
          <a:off x="3341426" y="1029765"/>
          <a:ext cx="1838577" cy="919288"/>
        </a:xfrm>
        <a:prstGeom prst="rect">
          <a:avLst/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400" b="1" kern="1200" dirty="0" smtClean="0"/>
            <a:t>Съдова хирургия</a:t>
          </a:r>
          <a:endParaRPr lang="en-US" sz="2400" b="1" kern="1200" dirty="0"/>
        </a:p>
      </dsp:txBody>
      <dsp:txXfrm>
        <a:off x="3341426" y="1029765"/>
        <a:ext cx="1838577" cy="919288"/>
      </dsp:txXfrm>
    </dsp:sp>
    <dsp:sp modelId="{4B0367A6-F0BA-42F0-8CD0-29339762BF26}">
      <dsp:nvSpPr>
        <dsp:cNvPr id="0" name=""/>
        <dsp:cNvSpPr/>
      </dsp:nvSpPr>
      <dsp:spPr>
        <a:xfrm>
          <a:off x="4407" y="2335155"/>
          <a:ext cx="1838577" cy="919288"/>
        </a:xfrm>
        <a:prstGeom prst="rect">
          <a:avLst/>
        </a:prstGeom>
        <a:gradFill rotWithShape="1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800" b="1" kern="1200" dirty="0" smtClean="0"/>
            <a:t>Отворена хирургия</a:t>
          </a:r>
          <a:endParaRPr lang="en-US" sz="1800" b="1" kern="1200" dirty="0"/>
        </a:p>
      </dsp:txBody>
      <dsp:txXfrm>
        <a:off x="4407" y="2335155"/>
        <a:ext cx="1838577" cy="919288"/>
      </dsp:txXfrm>
    </dsp:sp>
    <dsp:sp modelId="{0F1F753B-1CC2-4EA3-9FCB-D90ABEFAEA92}">
      <dsp:nvSpPr>
        <dsp:cNvPr id="0" name=""/>
        <dsp:cNvSpPr/>
      </dsp:nvSpPr>
      <dsp:spPr>
        <a:xfrm>
          <a:off x="2229086" y="2335155"/>
          <a:ext cx="1838577" cy="919288"/>
        </a:xfrm>
        <a:prstGeom prst="rect">
          <a:avLst/>
        </a:prstGeom>
        <a:gradFill rotWithShape="1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800" b="1" kern="1200" dirty="0" err="1" smtClean="0"/>
            <a:t>Ендоваскуларна</a:t>
          </a:r>
          <a:r>
            <a:rPr lang="bg-BG" sz="1800" b="1" kern="1200" dirty="0" smtClean="0"/>
            <a:t> хирургия</a:t>
          </a:r>
          <a:endParaRPr lang="en-US" sz="1800" b="1" kern="1200" dirty="0"/>
        </a:p>
      </dsp:txBody>
      <dsp:txXfrm>
        <a:off x="2229086" y="2335155"/>
        <a:ext cx="1838577" cy="919288"/>
      </dsp:txXfrm>
    </dsp:sp>
    <dsp:sp modelId="{888763BD-6E74-4D0F-A6C0-5E3C2D753114}">
      <dsp:nvSpPr>
        <dsp:cNvPr id="0" name=""/>
        <dsp:cNvSpPr/>
      </dsp:nvSpPr>
      <dsp:spPr>
        <a:xfrm>
          <a:off x="4453765" y="2335155"/>
          <a:ext cx="1838577" cy="919288"/>
        </a:xfrm>
        <a:prstGeom prst="rect">
          <a:avLst/>
        </a:prstGeom>
        <a:gradFill rotWithShape="1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800" b="1" kern="1200" dirty="0" smtClean="0"/>
            <a:t>Хибридна хирургия</a:t>
          </a:r>
          <a:endParaRPr lang="en-US" sz="1800" b="1" kern="1200" dirty="0"/>
        </a:p>
      </dsp:txBody>
      <dsp:txXfrm>
        <a:off x="4453765" y="2335155"/>
        <a:ext cx="1838577" cy="919288"/>
      </dsp:txXfrm>
    </dsp:sp>
    <dsp:sp modelId="{8225CDFD-C35D-4435-AB6F-58467728AAA3}">
      <dsp:nvSpPr>
        <dsp:cNvPr id="0" name=""/>
        <dsp:cNvSpPr/>
      </dsp:nvSpPr>
      <dsp:spPr>
        <a:xfrm>
          <a:off x="6678444" y="2335155"/>
          <a:ext cx="1838577" cy="1813977"/>
        </a:xfrm>
        <a:prstGeom prst="rect">
          <a:avLst/>
        </a:prstGeom>
        <a:gradFill rotWithShape="1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600" b="1" kern="1200" dirty="0" smtClean="0"/>
            <a:t>Други съвременни методи,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600" b="1" kern="1200" dirty="0" smtClean="0"/>
            <a:t> </a:t>
          </a:r>
          <a:r>
            <a:rPr lang="en-US" sz="1200" b="1" kern="1200" dirty="0" err="1" smtClean="0"/>
            <a:t>Endovenous</a:t>
          </a:r>
          <a:r>
            <a:rPr lang="en-US" sz="1200" b="1" kern="1200" dirty="0" smtClean="0"/>
            <a:t> Laser Ablation (EVLA), Ultrasound Guided </a:t>
          </a:r>
          <a:r>
            <a:rPr lang="en-US" sz="1200" b="1" kern="1200" dirty="0" err="1" smtClean="0"/>
            <a:t>Sclerotherapy</a:t>
          </a:r>
          <a:r>
            <a:rPr lang="en-US" sz="1200" b="1" kern="1200" dirty="0" smtClean="0"/>
            <a:t> (UGS), Ambulatory </a:t>
          </a:r>
          <a:r>
            <a:rPr lang="en-US" sz="1200" b="1" kern="1200" dirty="0" err="1" smtClean="0"/>
            <a:t>Phlebectomy</a:t>
          </a:r>
          <a:r>
            <a:rPr lang="en-US" sz="1200" b="1" kern="1200" dirty="0" smtClean="0"/>
            <a:t> (AP)</a:t>
          </a:r>
          <a:endParaRPr lang="bg-BG" sz="1200" b="1" kern="1200" dirty="0"/>
        </a:p>
      </dsp:txBody>
      <dsp:txXfrm>
        <a:off x="6678444" y="2335155"/>
        <a:ext cx="1838577" cy="181397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844913-1EBC-4FB1-B2DF-995C21D1CC06}">
      <dsp:nvSpPr>
        <dsp:cNvPr id="0" name=""/>
        <dsp:cNvSpPr/>
      </dsp:nvSpPr>
      <dsp:spPr>
        <a:xfrm>
          <a:off x="0" y="21926"/>
          <a:ext cx="6481070" cy="684450"/>
        </a:xfrm>
        <a:prstGeom prst="roundRect">
          <a:avLst/>
        </a:prstGeom>
        <a:gradFill rotWithShape="1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All information is good, even when it is bad. — </a:t>
          </a:r>
        </a:p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i="1" kern="1200" dirty="0" smtClean="0"/>
            <a:t>Neil </a:t>
          </a:r>
          <a:r>
            <a:rPr lang="en-US" sz="1500" b="1" i="1" kern="1200" dirty="0" err="1" smtClean="0"/>
            <a:t>deGrasse</a:t>
          </a:r>
          <a:r>
            <a:rPr lang="en-US" sz="1500" b="1" i="1" kern="1200" dirty="0" smtClean="0"/>
            <a:t> Tyson, </a:t>
          </a:r>
          <a:r>
            <a:rPr lang="en-US" sz="1500" b="1" i="0" kern="1200" dirty="0" smtClean="0"/>
            <a:t>Astrophysics</a:t>
          </a:r>
          <a:endParaRPr lang="bg-BG" sz="1500" b="1" kern="1200" dirty="0"/>
        </a:p>
      </dsp:txBody>
      <dsp:txXfrm>
        <a:off x="33412" y="55338"/>
        <a:ext cx="6414246" cy="6176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9E61A-696A-4119-A3F5-7010280AF989}" type="datetimeFigureOut">
              <a:rPr lang="bg-BG" smtClean="0"/>
              <a:t>30.9.2021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6134BE-8697-4759-B217-8DA32D800AE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366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bg-BG" smtClean="0"/>
              <a:t>On the Safe Surgery Community of Practice (link from www.safesurgerysaveslives.ca) there are a few versions of the checklist used in Canada by different hospitals.</a:t>
            </a:r>
          </a:p>
          <a:p>
            <a:pPr eaLnBrk="1" hangingPunct="1">
              <a:spcBef>
                <a:spcPct val="0"/>
              </a:spcBef>
            </a:pPr>
            <a:r>
              <a:rPr lang="en-US" altLang="bg-BG" smtClean="0"/>
              <a:t>More about the checklist, how to adapt it and resources on www.safesurgerysaveslives.ca </a:t>
            </a:r>
            <a:endParaRPr lang="en-CA" altLang="bg-BG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E318242-F56B-44B6-877D-58BB3A2D44EE}" type="slidenum">
              <a:rPr kumimoji="0" lang="en-CA" altLang="bg-B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CA" altLang="bg-BG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914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bg-BG" smtClean="0"/>
              <a:t>Link to the full article: www.safesurgerysaveslives.ca </a:t>
            </a:r>
            <a:endParaRPr lang="en-CA" altLang="bg-BG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A90DF51-5C9C-470E-8E41-46EBD5153BA9}" type="slidenum">
              <a:rPr lang="en-CA" altLang="bg-BG"/>
              <a:pPr eaLnBrk="1" hangingPunct="1"/>
              <a:t>14</a:t>
            </a:fld>
            <a:endParaRPr lang="en-CA" altLang="bg-BG"/>
          </a:p>
        </p:txBody>
      </p:sp>
    </p:spTree>
    <p:extLst>
      <p:ext uri="{BB962C8B-B14F-4D97-AF65-F5344CB8AC3E}">
        <p14:creationId xmlns:p14="http://schemas.microsoft.com/office/powerpoint/2010/main" val="986994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724FE-5195-410E-A07F-4C20CF733981}" type="datetimeFigureOut">
              <a:rPr lang="bg-BG" smtClean="0"/>
              <a:t>30.9.2021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C0C9-1A14-4840-B7CB-AB7DA94D242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52783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724FE-5195-410E-A07F-4C20CF733981}" type="datetimeFigureOut">
              <a:rPr lang="bg-BG" smtClean="0"/>
              <a:t>30.9.2021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C0C9-1A14-4840-B7CB-AB7DA94D242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12275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724FE-5195-410E-A07F-4C20CF733981}" type="datetimeFigureOut">
              <a:rPr lang="bg-BG" smtClean="0"/>
              <a:t>30.9.2021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C0C9-1A14-4840-B7CB-AB7DA94D242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7904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5959475"/>
            <a:ext cx="9144000" cy="89852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bg-BG" altLang="bg-BG" b="0"/>
          </a:p>
        </p:txBody>
      </p:sp>
      <p:sp>
        <p:nvSpPr>
          <p:cNvPr id="5" name="Rectangle 7"/>
          <p:cNvSpPr>
            <a:spLocks noChangeArrowheads="1"/>
          </p:cNvSpPr>
          <p:nvPr userDrawn="1"/>
        </p:nvSpPr>
        <p:spPr bwMode="auto">
          <a:xfrm>
            <a:off x="0" y="0"/>
            <a:ext cx="9159875" cy="1435100"/>
          </a:xfrm>
          <a:prstGeom prst="rect">
            <a:avLst/>
          </a:prstGeom>
          <a:solidFill>
            <a:srgbClr val="009C5D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endParaRPr lang="bg-BG" altLang="bg-BG" b="0">
              <a:solidFill>
                <a:srgbClr val="120B99"/>
              </a:solidFill>
            </a:endParaRPr>
          </a:p>
        </p:txBody>
      </p:sp>
      <p:pic>
        <p:nvPicPr>
          <p:cNvPr id="6" name="Picture 9" descr="WHO_PS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43" b="9943"/>
          <a:stretch>
            <a:fillRect/>
          </a:stretch>
        </p:blipFill>
        <p:spPr bwMode="auto">
          <a:xfrm>
            <a:off x="103188" y="3175"/>
            <a:ext cx="5710237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7"/>
          <p:cNvSpPr txBox="1">
            <a:spLocks noChangeArrowheads="1"/>
          </p:cNvSpPr>
          <p:nvPr userDrawn="1"/>
        </p:nvSpPr>
        <p:spPr bwMode="auto">
          <a:xfrm>
            <a:off x="4240213" y="6119813"/>
            <a:ext cx="49037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bg-BG"/>
              <a:t>© World Health Organization 2009. All rights reserved.</a:t>
            </a:r>
            <a:endParaRPr lang="en-US" altLang="bg-BG"/>
          </a:p>
        </p:txBody>
      </p:sp>
      <p:sp>
        <p:nvSpPr>
          <p:cNvPr id="6266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14338" y="1724025"/>
            <a:ext cx="8315325" cy="1470025"/>
          </a:xfrm>
        </p:spPr>
        <p:txBody>
          <a:bodyPr bIns="4572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2669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14338" y="3390900"/>
            <a:ext cx="8315325" cy="1216025"/>
          </a:xfrm>
        </p:spPr>
        <p:txBody>
          <a:bodyPr/>
          <a:lstStyle>
            <a:lvl1pPr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334152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 algn="l" rtl="0" eaLnBrk="1" fontAlgn="base" hangingPunct="1">
              <a:spcBef>
                <a:spcPct val="40000"/>
              </a:spcBef>
              <a:spcAft>
                <a:spcPct val="0"/>
              </a:spcAft>
              <a:buClr>
                <a:srgbClr val="0093B8"/>
              </a:buClr>
              <a:buFont typeface="Arial" charset="0"/>
              <a:buNone/>
              <a:defRPr lang="en-GB" sz="2400" dirty="0" smtClean="0">
                <a:solidFill>
                  <a:schemeClr val="tx1"/>
                </a:solidFill>
                <a:latin typeface="+mn-lt"/>
                <a:ea typeface="ＭＳ Ｐゴシック" pitchFamily="-111" charset="-128"/>
                <a:cs typeface="+mn-cs"/>
              </a:defRPr>
            </a:lvl1pPr>
            <a:lvl2pPr>
              <a:buClr>
                <a:srgbClr val="009C5D"/>
              </a:buClr>
              <a:defRPr lang="en-GB" sz="2000" dirty="0" smtClean="0">
                <a:solidFill>
                  <a:schemeClr val="tx1"/>
                </a:solidFill>
                <a:latin typeface="+mn-lt"/>
                <a:ea typeface="ＭＳ Ｐゴシック" pitchFamily="-111" charset="-128"/>
              </a:defRPr>
            </a:lvl2pPr>
            <a:lvl3pPr>
              <a:buClr>
                <a:srgbClr val="0093B8"/>
              </a:buClr>
              <a:defRPr lang="en-GB" sz="2000" i="1" dirty="0" smtClean="0">
                <a:solidFill>
                  <a:schemeClr val="tx2"/>
                </a:solidFill>
                <a:latin typeface="+mn-lt"/>
                <a:ea typeface="ＭＳ Ｐゴシック" pitchFamily="-111" charset="-128"/>
              </a:defRPr>
            </a:lvl3pPr>
            <a:lvl4pPr>
              <a:buClr>
                <a:srgbClr val="009C5D"/>
              </a:buClr>
              <a:defRPr lang="en-GB" sz="1800" dirty="0" smtClean="0">
                <a:solidFill>
                  <a:schemeClr val="tx1"/>
                </a:solidFill>
                <a:latin typeface="+mn-lt"/>
                <a:ea typeface="ＭＳ Ｐゴシック" pitchFamily="-111" charset="-128"/>
              </a:defRPr>
            </a:lvl4pPr>
            <a:lvl5pPr>
              <a:buClr>
                <a:srgbClr val="0093B8"/>
              </a:buClr>
              <a:defRPr lang="en-US" sz="1800" i="1" dirty="0">
                <a:solidFill>
                  <a:schemeClr val="tx2"/>
                </a:solidFill>
                <a:latin typeface="+mn-lt"/>
                <a:ea typeface="ＭＳ Ｐゴシック" pitchFamily="-111" charset="-128"/>
              </a:defRPr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2250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148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338" y="44450"/>
            <a:ext cx="8315325" cy="11287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14338" y="1431925"/>
            <a:ext cx="8315325" cy="4518025"/>
          </a:xfrm>
        </p:spPr>
        <p:txBody>
          <a:bodyPr/>
          <a:lstStyle/>
          <a:p>
            <a:pPr lvl="0"/>
            <a:endParaRPr lang="bg-BG" noProof="0" dirty="0"/>
          </a:p>
        </p:txBody>
      </p:sp>
    </p:spTree>
    <p:extLst>
      <p:ext uri="{BB962C8B-B14F-4D97-AF65-F5344CB8AC3E}">
        <p14:creationId xmlns:p14="http://schemas.microsoft.com/office/powerpoint/2010/main" val="2586033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724FE-5195-410E-A07F-4C20CF733981}" type="datetimeFigureOut">
              <a:rPr lang="bg-BG" smtClean="0"/>
              <a:t>30.9.2021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C0C9-1A14-4840-B7CB-AB7DA94D242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27145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724FE-5195-410E-A07F-4C20CF733981}" type="datetimeFigureOut">
              <a:rPr lang="bg-BG" smtClean="0"/>
              <a:t>30.9.2021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C0C9-1A14-4840-B7CB-AB7DA94D242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83335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724FE-5195-410E-A07F-4C20CF733981}" type="datetimeFigureOut">
              <a:rPr lang="bg-BG" smtClean="0"/>
              <a:t>30.9.2021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C0C9-1A14-4840-B7CB-AB7DA94D242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664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724FE-5195-410E-A07F-4C20CF733981}" type="datetimeFigureOut">
              <a:rPr lang="bg-BG" smtClean="0"/>
              <a:t>30.9.2021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C0C9-1A14-4840-B7CB-AB7DA94D242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11296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724FE-5195-410E-A07F-4C20CF733981}" type="datetimeFigureOut">
              <a:rPr lang="bg-BG" smtClean="0"/>
              <a:t>30.9.2021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C0C9-1A14-4840-B7CB-AB7DA94D242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98938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724FE-5195-410E-A07F-4C20CF733981}" type="datetimeFigureOut">
              <a:rPr lang="bg-BG" smtClean="0"/>
              <a:t>30.9.2021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C0C9-1A14-4840-B7CB-AB7DA94D242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26138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724FE-5195-410E-A07F-4C20CF733981}" type="datetimeFigureOut">
              <a:rPr lang="bg-BG" smtClean="0"/>
              <a:t>30.9.2021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C0C9-1A14-4840-B7CB-AB7DA94D242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39197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724FE-5195-410E-A07F-4C20CF733981}" type="datetimeFigureOut">
              <a:rPr lang="bg-BG" smtClean="0"/>
              <a:t>30.9.2021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C0C9-1A14-4840-B7CB-AB7DA94D242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80599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724FE-5195-410E-A07F-4C20CF733981}" type="datetimeFigureOut">
              <a:rPr lang="bg-BG" smtClean="0"/>
              <a:t>30.9.2021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5C0C9-1A14-4840-B7CB-AB7DA94D242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58188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14338" y="44450"/>
            <a:ext cx="8315325" cy="112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bg-BG" smtClean="0"/>
              <a:t>Click to edit Master </a:t>
            </a:r>
            <a:br>
              <a:rPr lang="en-GB" altLang="bg-BG" smtClean="0"/>
            </a:br>
            <a:r>
              <a:rPr lang="en-GB" altLang="bg-BG" smtClean="0"/>
              <a:t>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4338" y="1431925"/>
            <a:ext cx="8315325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bg-BG" smtClean="0"/>
              <a:t>Click to edit Master text styles</a:t>
            </a:r>
          </a:p>
          <a:p>
            <a:pPr lvl="1"/>
            <a:r>
              <a:rPr lang="en-GB" altLang="bg-BG" smtClean="0"/>
              <a:t>Second level</a:t>
            </a:r>
          </a:p>
          <a:p>
            <a:pPr lvl="2"/>
            <a:r>
              <a:rPr lang="en-GB" altLang="bg-BG" smtClean="0"/>
              <a:t>Third level</a:t>
            </a:r>
          </a:p>
          <a:p>
            <a:pPr lvl="3"/>
            <a:r>
              <a:rPr lang="en-GB" altLang="bg-BG" smtClean="0"/>
              <a:t>Fourth level</a:t>
            </a:r>
          </a:p>
          <a:p>
            <a:pPr lvl="4"/>
            <a:r>
              <a:rPr lang="en-GB" altLang="bg-BG" smtClean="0"/>
              <a:t>Fifth level</a:t>
            </a:r>
            <a:endParaRPr lang="en-US" altLang="bg-BG" smtClean="0"/>
          </a:p>
        </p:txBody>
      </p:sp>
      <p:sp>
        <p:nvSpPr>
          <p:cNvPr id="1028" name="Rectangle 5"/>
          <p:cNvSpPr>
            <a:spLocks noChangeArrowheads="1"/>
          </p:cNvSpPr>
          <p:nvPr userDrawn="1"/>
        </p:nvSpPr>
        <p:spPr bwMode="auto">
          <a:xfrm>
            <a:off x="0" y="5970588"/>
            <a:ext cx="9153525" cy="901700"/>
          </a:xfrm>
          <a:prstGeom prst="rect">
            <a:avLst/>
          </a:prstGeom>
          <a:solidFill>
            <a:srgbClr val="B3B3B3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endParaRPr lang="bg-BG" altLang="bg-BG" b="0">
              <a:solidFill>
                <a:srgbClr val="FFFFFF"/>
              </a:solidFill>
            </a:endParaRPr>
          </a:p>
        </p:txBody>
      </p:sp>
      <p:pic>
        <p:nvPicPr>
          <p:cNvPr id="1029" name="Picture 6" descr="WHO_PS_Logo.png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43" b="9943"/>
          <a:stretch>
            <a:fillRect/>
          </a:stretch>
        </p:blipFill>
        <p:spPr bwMode="auto">
          <a:xfrm>
            <a:off x="217488" y="5994400"/>
            <a:ext cx="340042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26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1" charset="0"/>
          <a:ea typeface="MS PGothic" panose="020B0600070205080204" pitchFamily="34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1" charset="0"/>
          <a:ea typeface="MS PGothic" panose="020B0600070205080204" pitchFamily="34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1" charset="0"/>
          <a:ea typeface="MS PGothic" panose="020B0600070205080204" pitchFamily="34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1" charset="0"/>
          <a:ea typeface="MS PGothic" panose="020B0600070205080204" pitchFamily="34" charset="-128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1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1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1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1" charset="0"/>
        </a:defRPr>
      </a:lvl9pPr>
    </p:titleStyle>
    <p:bodyStyle>
      <a:lvl1pPr marL="342900" indent="-342900" algn="l" rtl="0" eaLnBrk="0" fontAlgn="base" hangingPunct="0">
        <a:spcBef>
          <a:spcPct val="40000"/>
        </a:spcBef>
        <a:spcAft>
          <a:spcPct val="0"/>
        </a:spcAft>
        <a:buClr>
          <a:srgbClr val="0093B8"/>
        </a:buClr>
        <a:buFont typeface="Arial" panose="020B0604020202020204" pitchFamily="34" charset="0"/>
        <a:defRPr lang="en-GB" sz="2400" dirty="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266700" indent="-265113" algn="l" rtl="0" eaLnBrk="0" fontAlgn="base" hangingPunct="0">
        <a:spcBef>
          <a:spcPct val="40000"/>
        </a:spcBef>
        <a:spcAft>
          <a:spcPct val="0"/>
        </a:spcAft>
        <a:buClr>
          <a:srgbClr val="009C5D"/>
        </a:buClr>
        <a:buFont typeface="Arial" panose="020B0604020202020204" pitchFamily="34" charset="0"/>
        <a:buChar char="■"/>
        <a:defRPr lang="en-GB" sz="2000" dirty="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268288" indent="646113" algn="l" rtl="0" eaLnBrk="0" fontAlgn="base" hangingPunct="0">
        <a:spcBef>
          <a:spcPct val="20000"/>
        </a:spcBef>
        <a:spcAft>
          <a:spcPct val="0"/>
        </a:spcAft>
        <a:buClr>
          <a:srgbClr val="0093B8"/>
        </a:buClr>
        <a:buFont typeface="Arial" panose="020B0604020202020204" pitchFamily="34" charset="0"/>
        <a:defRPr lang="en-GB" sz="2000" i="1" dirty="0">
          <a:solidFill>
            <a:schemeClr val="tx2"/>
          </a:solidFill>
          <a:latin typeface="+mn-lt"/>
          <a:ea typeface="MS PGothic" panose="020B0600070205080204" pitchFamily="34" charset="-128"/>
        </a:defRPr>
      </a:lvl3pPr>
      <a:lvl4pPr marL="533400" indent="-263525" algn="l" rtl="0" eaLnBrk="0" fontAlgn="base" hangingPunct="0">
        <a:spcBef>
          <a:spcPct val="40000"/>
        </a:spcBef>
        <a:spcAft>
          <a:spcPct val="0"/>
        </a:spcAft>
        <a:buClr>
          <a:srgbClr val="009C5D"/>
        </a:buClr>
        <a:buFont typeface="Arial" panose="020B0604020202020204" pitchFamily="34" charset="0"/>
        <a:buChar char="■"/>
        <a:defRPr lang="en-GB" dirty="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534988" indent="1293813" algn="l" rtl="0" eaLnBrk="0" fontAlgn="base" hangingPunct="0">
        <a:spcBef>
          <a:spcPct val="20000"/>
        </a:spcBef>
        <a:spcAft>
          <a:spcPct val="0"/>
        </a:spcAft>
        <a:buClr>
          <a:srgbClr val="0093B8"/>
        </a:buClr>
        <a:buFont typeface="Arial" panose="020B0604020202020204" pitchFamily="34" charset="0"/>
        <a:defRPr lang="en-US" i="1" dirty="0">
          <a:solidFill>
            <a:schemeClr val="tx2"/>
          </a:solidFill>
          <a:latin typeface="+mn-lt"/>
          <a:ea typeface="MS PGothic" panose="020B0600070205080204" pitchFamily="34" charset="-128"/>
        </a:defRPr>
      </a:lvl5pPr>
      <a:lvl6pPr marL="992188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pitchFamily="-111" charset="0"/>
        <a:defRPr sz="1600" i="1">
          <a:solidFill>
            <a:schemeClr val="tx2"/>
          </a:solidFill>
          <a:latin typeface="+mn-lt"/>
          <a:ea typeface="ＭＳ Ｐゴシック" pitchFamily="-111" charset="-128"/>
        </a:defRPr>
      </a:lvl6pPr>
      <a:lvl7pPr marL="1449388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pitchFamily="-111" charset="0"/>
        <a:defRPr sz="1600" i="1">
          <a:solidFill>
            <a:schemeClr val="tx2"/>
          </a:solidFill>
          <a:latin typeface="+mn-lt"/>
          <a:ea typeface="ＭＳ Ｐゴシック" pitchFamily="-111" charset="-128"/>
        </a:defRPr>
      </a:lvl7pPr>
      <a:lvl8pPr marL="1906588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pitchFamily="-111" charset="0"/>
        <a:defRPr sz="1600" i="1">
          <a:solidFill>
            <a:schemeClr val="tx2"/>
          </a:solidFill>
          <a:latin typeface="+mn-lt"/>
          <a:ea typeface="ＭＳ Ｐゴシック" pitchFamily="-111" charset="-128"/>
        </a:defRPr>
      </a:lvl8pPr>
      <a:lvl9pPr marL="2363788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pitchFamily="-111" charset="0"/>
        <a:defRPr sz="1600" i="1">
          <a:solidFill>
            <a:schemeClr val="tx2"/>
          </a:solidFill>
          <a:latin typeface="+mn-lt"/>
          <a:ea typeface="ＭＳ Ｐゴシック" pitchFamily="-11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ed.com/talks/lang/en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e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5444" y="1544838"/>
            <a:ext cx="8064230" cy="2906848"/>
          </a:xfrm>
          <a:effectLst>
            <a:outerShdw blurRad="101600" dist="101600" dir="3600000" algn="ctr" rotWithShape="0">
              <a:srgbClr val="000000">
                <a:alpha val="40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bg-BG" sz="3600" b="1" dirty="0"/>
              <a:t>Поглед върху безопасността в </a:t>
            </a:r>
            <a:r>
              <a:rPr lang="bg-BG" sz="3600" b="1" dirty="0" smtClean="0"/>
              <a:t>хирургията.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bg-BG" sz="3600" b="1" dirty="0" smtClean="0"/>
              <a:t>В </a:t>
            </a:r>
            <a:r>
              <a:rPr lang="bg-BG" sz="3600" b="1" dirty="0"/>
              <a:t>съдовата хирургия проблемите са </a:t>
            </a:r>
            <a:r>
              <a:rPr lang="bg-BG" sz="3600" b="1" dirty="0" smtClean="0"/>
              <a:t>двойни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bg-BG" sz="2700" b="1" dirty="0"/>
              <a:t/>
            </a:r>
            <a:br>
              <a:rPr lang="bg-BG" sz="2700" b="1" dirty="0"/>
            </a:br>
            <a:r>
              <a:rPr lang="bg-BG" sz="1600" dirty="0" err="1"/>
              <a:t>Бурян</a:t>
            </a:r>
            <a:r>
              <a:rPr lang="bg-BG" sz="1600" dirty="0"/>
              <a:t> Киров, Богомила </a:t>
            </a:r>
            <a:r>
              <a:rPr lang="bg-BG" sz="1600" dirty="0" smtClean="0"/>
              <a:t>Чешмеджиева, </a:t>
            </a:r>
            <a:r>
              <a:rPr lang="bg-BG" sz="1600" dirty="0"/>
              <a:t>Яни Захариев, Борис Сакакушев</a:t>
            </a:r>
            <a:r>
              <a:rPr lang="bg-BG" sz="1600" baseline="30000" dirty="0"/>
              <a:t>1</a:t>
            </a:r>
            <a:r>
              <a:rPr lang="bg-BG" sz="1600" dirty="0"/>
              <a:t/>
            </a:r>
            <a:br>
              <a:rPr lang="bg-BG" sz="1600" dirty="0"/>
            </a:br>
            <a:r>
              <a:rPr lang="bg-BG" sz="1600" dirty="0"/>
              <a:t>Клиника по Съдова хирургия и </a:t>
            </a:r>
            <a:r>
              <a:rPr lang="bg-BG" sz="1600" dirty="0" err="1"/>
              <a:t>ангиология</a:t>
            </a:r>
            <a:r>
              <a:rPr lang="bg-BG" sz="1600" dirty="0"/>
              <a:t>, Клиника по обща хирургия</a:t>
            </a:r>
            <a:r>
              <a:rPr lang="bg-BG" sz="1600" baseline="30000" dirty="0"/>
              <a:t>1</a:t>
            </a:r>
            <a:r>
              <a:rPr lang="bg-BG" sz="1600" dirty="0"/>
              <a:t/>
            </a:r>
            <a:br>
              <a:rPr lang="bg-BG" sz="1600" dirty="0"/>
            </a:br>
            <a:r>
              <a:rPr lang="bg-BG" sz="1600" dirty="0"/>
              <a:t>УМБАЛ Свети Георги, Пловдив</a:t>
            </a:r>
            <a:br>
              <a:rPr lang="bg-BG" sz="1600" dirty="0"/>
            </a:br>
            <a:r>
              <a:rPr lang="bg-BG" sz="1600" dirty="0"/>
              <a:t>Катедра по Сърдечно съдова хирургия, Медицински Университет – Пловдив,  </a:t>
            </a:r>
            <a:r>
              <a:rPr lang="bg-BG" sz="1600" dirty="0" smtClean="0"/>
              <a:t>България</a:t>
            </a:r>
            <a:r>
              <a:rPr lang="bg-BG" sz="1000" dirty="0"/>
              <a:t> </a:t>
            </a:r>
            <a:br>
              <a:rPr lang="bg-BG" sz="1000" dirty="0"/>
            </a:br>
            <a:r>
              <a:rPr lang="bg-BG" sz="1000" dirty="0"/>
              <a:t> </a:t>
            </a:r>
            <a:br>
              <a:rPr lang="bg-BG" sz="1000" dirty="0"/>
            </a:br>
            <a:r>
              <a:rPr lang="bg-BG" sz="1000" dirty="0"/>
              <a:t> </a:t>
            </a:r>
            <a:br>
              <a:rPr lang="bg-BG" sz="1000" dirty="0"/>
            </a:br>
            <a:endParaRPr lang="bg-BG" sz="1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7938" y="5319327"/>
            <a:ext cx="5136205" cy="1459435"/>
          </a:xfrm>
        </p:spPr>
        <p:txBody>
          <a:bodyPr>
            <a:normAutofit fontScale="92500" lnSpcReduction="20000"/>
          </a:bodyPr>
          <a:lstStyle/>
          <a:p>
            <a:r>
              <a:rPr lang="en-US" sz="1600" b="1" dirty="0"/>
              <a:t>A look at safety in </a:t>
            </a:r>
            <a:r>
              <a:rPr lang="bg-BG" sz="1600" b="1" dirty="0" err="1"/>
              <a:t>the</a:t>
            </a:r>
            <a:r>
              <a:rPr lang="bg-BG" sz="1600" b="1" dirty="0"/>
              <a:t> </a:t>
            </a:r>
            <a:r>
              <a:rPr lang="en-US" sz="1600" b="1" dirty="0"/>
              <a:t>surgery. In the vascular surgery, problems are </a:t>
            </a:r>
            <a:r>
              <a:rPr lang="en-US" sz="1600" b="1" dirty="0" smtClean="0"/>
              <a:t>double</a:t>
            </a:r>
          </a:p>
          <a:p>
            <a:r>
              <a:rPr lang="bg-BG" sz="1400" dirty="0"/>
              <a:t/>
            </a:r>
            <a:br>
              <a:rPr lang="bg-BG" sz="1400" dirty="0"/>
            </a:br>
            <a:r>
              <a:rPr lang="bg-BG" sz="1400" dirty="0" err="1"/>
              <a:t>Buryan</a:t>
            </a:r>
            <a:r>
              <a:rPr lang="bg-BG" sz="1400" dirty="0"/>
              <a:t> </a:t>
            </a:r>
            <a:r>
              <a:rPr lang="bg-BG" sz="1400" dirty="0" err="1"/>
              <a:t>Kirov</a:t>
            </a:r>
            <a:r>
              <a:rPr lang="bg-BG" sz="1400" dirty="0"/>
              <a:t>, </a:t>
            </a:r>
            <a:r>
              <a:rPr lang="bg-BG" sz="1400" dirty="0" err="1"/>
              <a:t>Bogomila</a:t>
            </a:r>
            <a:r>
              <a:rPr lang="bg-BG" sz="1400" dirty="0"/>
              <a:t> </a:t>
            </a:r>
            <a:r>
              <a:rPr lang="en-US" sz="1400" dirty="0" err="1"/>
              <a:t>Tch</a:t>
            </a:r>
            <a:r>
              <a:rPr lang="bg-BG" sz="1400" dirty="0" err="1" smtClean="0"/>
              <a:t>eshme</a:t>
            </a:r>
            <a:r>
              <a:rPr lang="en-US" sz="1400" dirty="0" smtClean="0"/>
              <a:t>d</a:t>
            </a:r>
            <a:r>
              <a:rPr lang="bg-BG" sz="1400" dirty="0" err="1" smtClean="0"/>
              <a:t>zhieva</a:t>
            </a:r>
            <a:r>
              <a:rPr lang="bg-BG" sz="1400" dirty="0"/>
              <a:t>, </a:t>
            </a:r>
            <a:r>
              <a:rPr lang="bg-BG" sz="1400" dirty="0" err="1"/>
              <a:t>Yani</a:t>
            </a:r>
            <a:r>
              <a:rPr lang="bg-BG" sz="1400" dirty="0"/>
              <a:t> </a:t>
            </a:r>
            <a:r>
              <a:rPr lang="bg-BG" sz="1400" dirty="0" err="1"/>
              <a:t>Zahariev</a:t>
            </a:r>
            <a:r>
              <a:rPr lang="bg-BG" sz="1400" dirty="0"/>
              <a:t>, </a:t>
            </a:r>
            <a:r>
              <a:rPr lang="bg-BG" sz="1400" dirty="0" err="1"/>
              <a:t>Boris</a:t>
            </a:r>
            <a:r>
              <a:rPr lang="bg-BG" sz="1400" dirty="0"/>
              <a:t> Sakaushev</a:t>
            </a:r>
            <a:r>
              <a:rPr lang="bg-BG" sz="1400" baseline="30000" dirty="0"/>
              <a:t>1</a:t>
            </a:r>
            <a:r>
              <a:rPr lang="bg-BG" sz="1400" dirty="0"/>
              <a:t/>
            </a:r>
            <a:br>
              <a:rPr lang="bg-BG" sz="1400" dirty="0"/>
            </a:br>
            <a:r>
              <a:rPr lang="bg-BG" sz="1400" dirty="0" err="1"/>
              <a:t>Clinic</a:t>
            </a:r>
            <a:r>
              <a:rPr lang="bg-BG" sz="1400" dirty="0"/>
              <a:t> </a:t>
            </a:r>
            <a:r>
              <a:rPr lang="bg-BG" sz="1400" dirty="0" err="1"/>
              <a:t>of</a:t>
            </a:r>
            <a:r>
              <a:rPr lang="bg-BG" sz="1400" dirty="0"/>
              <a:t> </a:t>
            </a:r>
            <a:r>
              <a:rPr lang="bg-BG" sz="1400" dirty="0" err="1"/>
              <a:t>Vascular</a:t>
            </a:r>
            <a:r>
              <a:rPr lang="bg-BG" sz="1400" dirty="0"/>
              <a:t> </a:t>
            </a:r>
            <a:r>
              <a:rPr lang="bg-BG" sz="1400" dirty="0" err="1"/>
              <a:t>Surgery</a:t>
            </a:r>
            <a:r>
              <a:rPr lang="bg-BG" sz="1400" dirty="0"/>
              <a:t> </a:t>
            </a:r>
            <a:r>
              <a:rPr lang="bg-BG" sz="1400" dirty="0" err="1"/>
              <a:t>and</a:t>
            </a:r>
            <a:r>
              <a:rPr lang="bg-BG" sz="1400" dirty="0"/>
              <a:t> </a:t>
            </a:r>
            <a:r>
              <a:rPr lang="bg-BG" sz="1400" dirty="0" err="1"/>
              <a:t>Angiology</a:t>
            </a:r>
            <a:r>
              <a:rPr lang="bg-BG" sz="1400" dirty="0"/>
              <a:t>, General </a:t>
            </a:r>
            <a:r>
              <a:rPr lang="bg-BG" sz="1400" dirty="0" err="1"/>
              <a:t>Surgery</a:t>
            </a:r>
            <a:r>
              <a:rPr lang="bg-BG" sz="1400" dirty="0"/>
              <a:t> Clinic</a:t>
            </a:r>
            <a:r>
              <a:rPr lang="bg-BG" sz="1400" baseline="30000" dirty="0"/>
              <a:t>1</a:t>
            </a:r>
            <a:r>
              <a:rPr lang="bg-BG" sz="1400" dirty="0"/>
              <a:t/>
            </a:r>
            <a:br>
              <a:rPr lang="bg-BG" sz="1400" dirty="0"/>
            </a:br>
            <a:r>
              <a:rPr lang="bg-BG" sz="1400" dirty="0" err="1"/>
              <a:t>St</a:t>
            </a:r>
            <a:r>
              <a:rPr lang="bg-BG" sz="1400" dirty="0"/>
              <a:t>. </a:t>
            </a:r>
            <a:r>
              <a:rPr lang="bg-BG" sz="1400" dirty="0" err="1"/>
              <a:t>George</a:t>
            </a:r>
            <a:r>
              <a:rPr lang="bg-BG" sz="1400" dirty="0"/>
              <a:t> </a:t>
            </a:r>
            <a:r>
              <a:rPr lang="bg-BG" sz="1400" dirty="0" err="1"/>
              <a:t>University</a:t>
            </a:r>
            <a:r>
              <a:rPr lang="bg-BG" sz="1400" dirty="0"/>
              <a:t> </a:t>
            </a:r>
            <a:r>
              <a:rPr lang="bg-BG" sz="1400" dirty="0" err="1"/>
              <a:t>Hospital</a:t>
            </a:r>
            <a:r>
              <a:rPr lang="bg-BG" sz="1400" dirty="0"/>
              <a:t>, </a:t>
            </a:r>
            <a:r>
              <a:rPr lang="bg-BG" sz="1400" dirty="0" err="1"/>
              <a:t>Plovdiv</a:t>
            </a:r>
            <a:r>
              <a:rPr lang="bg-BG" sz="1400" dirty="0"/>
              <a:t/>
            </a:r>
            <a:br>
              <a:rPr lang="bg-BG" sz="1400" dirty="0"/>
            </a:br>
            <a:r>
              <a:rPr lang="bg-BG" sz="1400" dirty="0"/>
              <a:t>Department </a:t>
            </a:r>
            <a:r>
              <a:rPr lang="bg-BG" sz="1400" dirty="0" err="1"/>
              <a:t>of</a:t>
            </a:r>
            <a:r>
              <a:rPr lang="bg-BG" sz="1400" dirty="0"/>
              <a:t> </a:t>
            </a:r>
            <a:r>
              <a:rPr lang="bg-BG" sz="1400" dirty="0" err="1"/>
              <a:t>Cardiovascular</a:t>
            </a:r>
            <a:r>
              <a:rPr lang="bg-BG" sz="1400" dirty="0"/>
              <a:t> </a:t>
            </a:r>
            <a:r>
              <a:rPr lang="bg-BG" sz="1400" dirty="0" err="1"/>
              <a:t>Surgery</a:t>
            </a:r>
            <a:r>
              <a:rPr lang="bg-BG" sz="1400" dirty="0"/>
              <a:t>, </a:t>
            </a:r>
            <a:r>
              <a:rPr lang="en-US" sz="1400" dirty="0"/>
              <a:t>Department of surgery</a:t>
            </a:r>
            <a:r>
              <a:rPr lang="en-US" sz="1400" baseline="30000" dirty="0"/>
              <a:t>1</a:t>
            </a:r>
            <a:r>
              <a:rPr lang="en-US" sz="1400" dirty="0"/>
              <a:t>, </a:t>
            </a:r>
            <a:r>
              <a:rPr lang="bg-BG" sz="1400" dirty="0"/>
              <a:t> </a:t>
            </a:r>
            <a:r>
              <a:rPr lang="bg-BG" sz="1400" dirty="0" err="1"/>
              <a:t>Medical</a:t>
            </a:r>
            <a:r>
              <a:rPr lang="bg-BG" sz="1400" dirty="0"/>
              <a:t> </a:t>
            </a:r>
            <a:r>
              <a:rPr lang="bg-BG" sz="1400" dirty="0" err="1"/>
              <a:t>University</a:t>
            </a:r>
            <a:r>
              <a:rPr lang="bg-BG" sz="1400" dirty="0"/>
              <a:t> – </a:t>
            </a:r>
            <a:r>
              <a:rPr lang="bg-BG" sz="1400" dirty="0" err="1"/>
              <a:t>Plovdiv</a:t>
            </a:r>
            <a:r>
              <a:rPr lang="bg-BG" sz="1400" dirty="0"/>
              <a:t>, </a:t>
            </a:r>
            <a:r>
              <a:rPr lang="bg-BG" sz="1400" dirty="0" err="1" smtClean="0"/>
              <a:t>Bulgaria</a:t>
            </a:r>
            <a:endParaRPr lang="bg-BG" sz="1400" dirty="0"/>
          </a:p>
        </p:txBody>
      </p:sp>
      <p:pic>
        <p:nvPicPr>
          <p:cNvPr id="4" name="Picture 8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" t="2333" r="1929" b="4666"/>
          <a:stretch>
            <a:fillRect/>
          </a:stretch>
        </p:blipFill>
        <p:spPr bwMode="auto">
          <a:xfrm>
            <a:off x="250825" y="5338762"/>
            <a:ext cx="1800946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1" y="5204547"/>
            <a:ext cx="1584513" cy="15845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8" name="Group 7"/>
          <p:cNvGrpSpPr/>
          <p:nvPr/>
        </p:nvGrpSpPr>
        <p:grpSpPr>
          <a:xfrm>
            <a:off x="3679265" y="4398697"/>
            <a:ext cx="2073549" cy="920630"/>
            <a:chOff x="3679266" y="5628821"/>
            <a:chExt cx="2073549" cy="92063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79266" y="5628821"/>
              <a:ext cx="2073549" cy="735964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4389669" y="6180119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2021</a:t>
              </a:r>
              <a:endParaRPr lang="bg-BG" b="1" dirty="0"/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444" y="159082"/>
            <a:ext cx="8064230" cy="13144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7078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2751"/>
            <a:ext cx="7886700" cy="1325563"/>
          </a:xfrm>
        </p:spPr>
        <p:txBody>
          <a:bodyPr>
            <a:normAutofit/>
          </a:bodyPr>
          <a:lstStyle/>
          <a:p>
            <a:r>
              <a:rPr lang="ru-RU" sz="3200" dirty="0"/>
              <a:t>СВЕТОВНА ЗДРАВНА ОРГАНИЗАЦИЯ - 10 ЦЕЛИ ЗА </a:t>
            </a:r>
            <a:r>
              <a:rPr lang="ru-RU" sz="3200" dirty="0" smtClean="0"/>
              <a:t>БЕЗОПАСНОСТ</a:t>
            </a:r>
            <a:r>
              <a:rPr lang="en-US" sz="3200" dirty="0" smtClean="0"/>
              <a:t> </a:t>
            </a:r>
            <a:r>
              <a:rPr lang="bg-BG" sz="3200" dirty="0" smtClean="0"/>
              <a:t>в </a:t>
            </a:r>
            <a:r>
              <a:rPr lang="ru-RU" sz="3200" dirty="0" smtClean="0"/>
              <a:t>хирургията</a:t>
            </a:r>
            <a:endParaRPr lang="bg-BG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ru-RU" sz="1600" dirty="0" smtClean="0"/>
              <a:t>Екипът </a:t>
            </a:r>
            <a:r>
              <a:rPr lang="ru-RU" sz="1600" dirty="0"/>
              <a:t>ще оперира </a:t>
            </a:r>
            <a:r>
              <a:rPr lang="ru-RU" sz="1600" dirty="0" smtClean="0"/>
              <a:t>правилния </a:t>
            </a:r>
            <a:r>
              <a:rPr lang="ru-RU" sz="1600" dirty="0"/>
              <a:t>пациент на правилното място</a:t>
            </a:r>
            <a:r>
              <a:rPr lang="ru-RU" sz="1600" dirty="0" smtClean="0"/>
              <a:t>.</a:t>
            </a:r>
          </a:p>
          <a:p>
            <a:pPr marL="457200" indent="-457200">
              <a:buAutoNum type="arabicPeriod"/>
            </a:pPr>
            <a:r>
              <a:rPr lang="ru-RU" sz="1600" dirty="0" smtClean="0"/>
              <a:t>Екипът </a:t>
            </a:r>
            <a:r>
              <a:rPr lang="ru-RU" sz="1600" dirty="0"/>
              <a:t>ще използва </a:t>
            </a:r>
            <a:r>
              <a:rPr lang="ru-RU" sz="1600" dirty="0" smtClean="0"/>
              <a:t>методи за анестезия, за които е известно че няма да навредят на пациента докато го предпазват от болка.</a:t>
            </a:r>
          </a:p>
          <a:p>
            <a:pPr marL="457200" indent="-457200">
              <a:buAutoNum type="arabicPeriod"/>
            </a:pPr>
            <a:r>
              <a:rPr lang="ru-RU" sz="1600" dirty="0" smtClean="0"/>
              <a:t>Екипът </a:t>
            </a:r>
            <a:r>
              <a:rPr lang="ru-RU" sz="1600" dirty="0"/>
              <a:t>ще </a:t>
            </a:r>
            <a:r>
              <a:rPr lang="ru-RU" sz="1600" dirty="0" smtClean="0"/>
              <a:t>осъзнае важността  </a:t>
            </a:r>
            <a:r>
              <a:rPr lang="ru-RU" sz="1600" dirty="0"/>
              <a:t>и ще се подготви за животозастрашаваща </a:t>
            </a:r>
            <a:r>
              <a:rPr lang="ru-RU" sz="1600" dirty="0" smtClean="0"/>
              <a:t>щета дихателните пътища или на  дихателната функция.</a:t>
            </a:r>
          </a:p>
          <a:p>
            <a:pPr marL="457200" indent="-457200">
              <a:buAutoNum type="arabicPeriod"/>
            </a:pPr>
            <a:r>
              <a:rPr lang="ru-RU" sz="1600" dirty="0" smtClean="0"/>
              <a:t>Екипът </a:t>
            </a:r>
            <a:r>
              <a:rPr lang="ru-RU" sz="1600" dirty="0"/>
              <a:t>ще осъзнае важността</a:t>
            </a:r>
            <a:r>
              <a:rPr lang="ru-RU" sz="1600" dirty="0" smtClean="0"/>
              <a:t> </a:t>
            </a:r>
            <a:r>
              <a:rPr lang="ru-RU" sz="1600" dirty="0"/>
              <a:t>и ефективно ще се подготви за риск от </a:t>
            </a:r>
            <a:r>
              <a:rPr lang="ru-RU" sz="1600" dirty="0" smtClean="0"/>
              <a:t>голяма </a:t>
            </a:r>
            <a:r>
              <a:rPr lang="ru-RU" sz="1600" dirty="0"/>
              <a:t>загуба на </a:t>
            </a:r>
            <a:r>
              <a:rPr lang="ru-RU" sz="1600" dirty="0" smtClean="0"/>
              <a:t>кръв.</a:t>
            </a:r>
          </a:p>
          <a:p>
            <a:pPr marL="457200" indent="-457200">
              <a:buAutoNum type="arabicPeriod"/>
            </a:pPr>
            <a:r>
              <a:rPr lang="ru-RU" sz="1600" dirty="0"/>
              <a:t>Екипът ще избегне предизвикването на </a:t>
            </a:r>
            <a:r>
              <a:rPr lang="ru-RU" sz="1600" dirty="0" smtClean="0"/>
              <a:t>алергичена или странична реакция с изполването на средства за </a:t>
            </a:r>
            <a:r>
              <a:rPr lang="ru-RU" sz="1600" dirty="0"/>
              <a:t>които е известно, че пациентът е изложен на значителен риск.</a:t>
            </a:r>
            <a:endParaRPr lang="bg-BG" sz="1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457200" indent="-457200">
              <a:buFont typeface="+mj-lt"/>
              <a:buAutoNum type="arabicPeriod" startAt="6"/>
            </a:pPr>
            <a:r>
              <a:rPr lang="ru-RU" sz="1600" dirty="0" smtClean="0"/>
              <a:t>Екипът </a:t>
            </a:r>
            <a:r>
              <a:rPr lang="ru-RU" sz="1600" dirty="0"/>
              <a:t>ще използва последователно методи, за които е известно, че намаляват риска </a:t>
            </a:r>
            <a:r>
              <a:rPr lang="ru-RU" sz="1600" dirty="0" smtClean="0"/>
              <a:t>отИнфекция.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ru-RU" sz="1600" dirty="0" smtClean="0"/>
              <a:t>Екипът </a:t>
            </a:r>
            <a:r>
              <a:rPr lang="ru-RU" sz="1600" dirty="0"/>
              <a:t>ще </a:t>
            </a:r>
            <a:r>
              <a:rPr lang="ru-RU" sz="1600" dirty="0" smtClean="0"/>
              <a:t>предотвратява </a:t>
            </a:r>
            <a:r>
              <a:rPr lang="ru-RU" sz="1600" dirty="0"/>
              <a:t>случайното задържане на инструменти </a:t>
            </a:r>
            <a:r>
              <a:rPr lang="ru-RU" sz="1600" dirty="0" smtClean="0"/>
              <a:t>или и превърочни материали в хирургични рани.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ru-RU" sz="1600" dirty="0" smtClean="0"/>
              <a:t>Екипът </a:t>
            </a:r>
            <a:r>
              <a:rPr lang="ru-RU" sz="1600" dirty="0"/>
              <a:t>ще осигури и точно идентифициране на всички хирургически </a:t>
            </a:r>
            <a:r>
              <a:rPr lang="ru-RU" sz="1600" dirty="0" smtClean="0"/>
              <a:t>проби.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ru-RU" sz="1600" dirty="0" smtClean="0"/>
              <a:t>Екипът </a:t>
            </a:r>
            <a:r>
              <a:rPr lang="ru-RU" sz="1600" dirty="0"/>
              <a:t>ще комуникира ефективно и ще обменя </a:t>
            </a:r>
            <a:r>
              <a:rPr lang="ru-RU" sz="1600" dirty="0" smtClean="0"/>
              <a:t>критична информация </a:t>
            </a:r>
            <a:r>
              <a:rPr lang="ru-RU" sz="1600" dirty="0"/>
              <a:t>за безопасното провеждане на </a:t>
            </a:r>
            <a:r>
              <a:rPr lang="ru-RU" sz="1600" dirty="0" smtClean="0"/>
              <a:t>операцията.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ru-RU" sz="1600" dirty="0" smtClean="0"/>
              <a:t>Болниците </a:t>
            </a:r>
            <a:r>
              <a:rPr lang="ru-RU" sz="1600" dirty="0"/>
              <a:t>и здравните системи ще установят рутинно наблюдение </a:t>
            </a:r>
            <a:r>
              <a:rPr lang="ru-RU" sz="1600" dirty="0" smtClean="0"/>
              <a:t>на хирургически </a:t>
            </a:r>
            <a:r>
              <a:rPr lang="ru-RU" sz="1600" dirty="0"/>
              <a:t>капацитет, обем </a:t>
            </a:r>
            <a:r>
              <a:rPr lang="ru-RU" sz="1600" dirty="0" smtClean="0"/>
              <a:t>и резултати.</a:t>
            </a:r>
          </a:p>
          <a:p>
            <a:pPr marL="0" indent="0">
              <a:buNone/>
            </a:pPr>
            <a:endParaRPr lang="ru-RU" sz="1600" dirty="0" smtClean="0"/>
          </a:p>
          <a:p>
            <a:endParaRPr lang="bg-BG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-2834" y="6457890"/>
            <a:ext cx="38266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000" dirty="0"/>
          </a:p>
          <a:p>
            <a:r>
              <a:rPr lang="en-US" sz="1000" dirty="0"/>
              <a:t>WHO Guidelines for Safe Surgery </a:t>
            </a:r>
            <a:r>
              <a:rPr lang="en-US" sz="1000" dirty="0" smtClean="0"/>
              <a:t>2009,  </a:t>
            </a:r>
            <a:r>
              <a:rPr lang="en-US" sz="1000" dirty="0"/>
              <a:t>Safe Surgery Saves </a:t>
            </a:r>
            <a:r>
              <a:rPr lang="en-US" sz="1000" dirty="0" smtClean="0"/>
              <a:t>Lives, p.10</a:t>
            </a:r>
            <a:endParaRPr lang="ru-RU" sz="1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0510" y="327877"/>
            <a:ext cx="4766552" cy="59895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5354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14338" y="44450"/>
            <a:ext cx="8315325" cy="966788"/>
          </a:xfrm>
        </p:spPr>
        <p:txBody>
          <a:bodyPr/>
          <a:lstStyle/>
          <a:p>
            <a:r>
              <a:rPr lang="bg-BG" altLang="bg-BG" b="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Генерален извод и генерална </a:t>
            </a:r>
            <a:r>
              <a:rPr lang="bg-BG" altLang="bg-BG" b="0" kern="1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цел  според  СЗО</a:t>
            </a:r>
            <a:endParaRPr lang="en-US" altLang="bg-BG" sz="30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18922" y="1431925"/>
            <a:ext cx="3886200" cy="4351338"/>
          </a:xfrm>
          <a:prstGeom prst="rect">
            <a:avLst/>
          </a:prstGeom>
          <a:gradFill rotWithShape="1">
            <a:gsLst>
              <a:gs pos="0">
                <a:srgbClr val="4472C4">
                  <a:satMod val="103000"/>
                  <a:lumMod val="102000"/>
                  <a:tint val="94000"/>
                </a:srgbClr>
              </a:gs>
              <a:gs pos="50000">
                <a:srgbClr val="4472C4">
                  <a:satMod val="110000"/>
                  <a:lumMod val="100000"/>
                  <a:shade val="100000"/>
                </a:srgbClr>
              </a:gs>
              <a:gs pos="100000">
                <a:srgbClr val="4472C4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685800" rtl="0" eaLnBrk="0" fontAlgn="auto" latinLnBrk="0" hangingPunct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altLang="bg-BG" sz="3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 момента болниците правят </a:t>
            </a:r>
            <a:r>
              <a:rPr kumimoji="0" lang="ru-RU" altLang="bg-BG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ПОВЕЧЕТО</a:t>
            </a:r>
            <a:r>
              <a:rPr kumimoji="0" lang="ru-RU" altLang="bg-BG" sz="3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от правилните неща, на </a:t>
            </a:r>
            <a:r>
              <a:rPr kumimoji="0" lang="ru-RU" altLang="bg-BG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ПОВЕЧЕТО</a:t>
            </a:r>
            <a:r>
              <a:rPr kumimoji="0" lang="ru-RU" altLang="bg-BG" sz="3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пациенти, в </a:t>
            </a:r>
            <a:r>
              <a:rPr kumimoji="0" lang="ru-RU" altLang="bg-BG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ПОВЕЧЕТО</a:t>
            </a:r>
            <a:r>
              <a:rPr kumimoji="0" lang="ru-RU" altLang="bg-BG" sz="3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от времето.   	</a:t>
            </a:r>
          </a:p>
          <a:p>
            <a:pPr marL="342900" marR="0" lvl="0" indent="-342900" algn="l" defTabSz="685800" rtl="0" eaLnBrk="0" fontAlgn="auto" latinLnBrk="0" hangingPunct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altLang="bg-BG" sz="32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4619422" y="1431925"/>
            <a:ext cx="3886200" cy="4351338"/>
          </a:xfrm>
          <a:prstGeom prst="rect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altLang="bg-BG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Контролен списък</a:t>
            </a:r>
            <a:r>
              <a:rPr kumimoji="0" lang="en-US" altLang="bg-BG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bg-BG" altLang="bg-BG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ще</a:t>
            </a:r>
            <a:r>
              <a:rPr kumimoji="0" lang="ru-RU" altLang="bg-BG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ни помага да направим </a:t>
            </a:r>
            <a:r>
              <a:rPr kumimoji="0" lang="en-US" altLang="bg-BG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altLang="bg-BG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правилните неща, на </a:t>
            </a:r>
            <a:r>
              <a:rPr kumimoji="0" lang="ru-RU" altLang="bg-BG" sz="2800" b="1" i="0" u="none" strike="noStrike" kern="120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ВСИЧКИ</a:t>
            </a:r>
            <a:r>
              <a:rPr kumimoji="0" lang="ru-RU" altLang="bg-BG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пациенти, през </a:t>
            </a:r>
            <a:r>
              <a:rPr kumimoji="0" lang="ru-RU" altLang="bg-BG" sz="2800" b="1" i="0" u="none" strike="noStrike" kern="120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ЦЯЛОТО</a:t>
            </a:r>
            <a:r>
              <a:rPr kumimoji="0" lang="ru-RU" altLang="bg-BG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време</a:t>
            </a:r>
            <a:endParaRPr kumimoji="0" lang="en-US" altLang="bg-BG" sz="2800" b="0" i="0" u="none" strike="noStrike" kern="120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bg-BG" sz="28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551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14338" y="44450"/>
            <a:ext cx="8315325" cy="966788"/>
          </a:xfrm>
        </p:spPr>
        <p:txBody>
          <a:bodyPr/>
          <a:lstStyle/>
          <a:p>
            <a:r>
              <a:rPr lang="bg-BG" altLang="bg-BG" sz="3000" b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Кое средство може да отговори на тези изисквания за сигурност</a:t>
            </a:r>
            <a:endParaRPr lang="en-US" altLang="bg-BG" sz="3000" b="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483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7" t="13232" r="7033" b="10376"/>
          <a:stretch>
            <a:fillRect/>
          </a:stretch>
        </p:blipFill>
        <p:spPr>
          <a:xfrm>
            <a:off x="1203325" y="1076325"/>
            <a:ext cx="6423025" cy="4816475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98708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Documents and Settings\ipopescu\Desktop\Surgical_Safety_Checklist Landscape Scorecard Final 9Jan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138" y="2514600"/>
            <a:ext cx="4437062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itle 4"/>
          <p:cNvSpPr>
            <a:spLocks noGrp="1"/>
          </p:cNvSpPr>
          <p:nvPr>
            <p:ph type="title"/>
          </p:nvPr>
        </p:nvSpPr>
        <p:spPr>
          <a:xfrm>
            <a:off x="228600" y="-762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bg-BG" smtClean="0"/>
              <a:t>The Canadian Surgical Safety Checklist</a:t>
            </a:r>
            <a:endParaRPr lang="en-CA" altLang="bg-BG" smtClean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3902075" cy="47244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solidFill>
                  <a:schemeClr val="tx1"/>
                </a:solidFill>
                <a:ea typeface="+mn-ea"/>
              </a:rPr>
              <a:t>Adapted from WHO</a:t>
            </a:r>
          </a:p>
          <a:p>
            <a:pPr marL="548640" lvl="1" eaLnBrk="1" fontAlgn="auto" hangingPunct="1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solidFill>
                  <a:schemeClr val="tx1"/>
                </a:solidFill>
                <a:ea typeface="+mn-ea"/>
              </a:rPr>
              <a:t>By Canadian experts</a:t>
            </a:r>
          </a:p>
          <a:p>
            <a:pPr marL="822960" lvl="2" eaLnBrk="1" fontAlgn="auto" hangingPunct="1">
              <a:spcBef>
                <a:spcPts val="370"/>
              </a:spcBef>
              <a:spcAft>
                <a:spcPts val="0"/>
              </a:spcAft>
              <a:buClr>
                <a:schemeClr val="accent1">
                  <a:tint val="60000"/>
                </a:schemeClr>
              </a:buClr>
              <a:buFont typeface="Wingdings 2"/>
              <a:buChar char=""/>
              <a:defRPr/>
            </a:pPr>
            <a:r>
              <a:rPr lang="en-US" dirty="0" smtClean="0">
                <a:solidFill>
                  <a:schemeClr val="tx1"/>
                </a:solidFill>
                <a:ea typeface="+mn-ea"/>
              </a:rPr>
              <a:t>Including aviation and </a:t>
            </a:r>
            <a:br>
              <a:rPr lang="en-US" dirty="0" smtClean="0">
                <a:solidFill>
                  <a:schemeClr val="tx1"/>
                </a:solidFill>
                <a:ea typeface="+mn-ea"/>
              </a:rPr>
            </a:br>
            <a:r>
              <a:rPr lang="en-US" dirty="0" smtClean="0">
                <a:solidFill>
                  <a:schemeClr val="tx1"/>
                </a:solidFill>
                <a:ea typeface="+mn-ea"/>
              </a:rPr>
              <a:t>human factors professionals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solidFill>
                  <a:schemeClr val="tx1"/>
                </a:solidFill>
                <a:ea typeface="+mn-ea"/>
              </a:rPr>
              <a:t>Includes elements of other patient safety initiatives</a:t>
            </a:r>
          </a:p>
          <a:p>
            <a:pPr marL="548640" lvl="1" eaLnBrk="1" fontAlgn="auto" hangingPunct="1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solidFill>
                  <a:schemeClr val="tx1"/>
                </a:solidFill>
                <a:ea typeface="+mn-ea"/>
              </a:rPr>
              <a:t>Safer healthcare now!</a:t>
            </a:r>
          </a:p>
          <a:p>
            <a:pPr marL="822960" lvl="2" eaLnBrk="1" fontAlgn="auto" hangingPunct="1">
              <a:spcBef>
                <a:spcPts val="370"/>
              </a:spcBef>
              <a:spcAft>
                <a:spcPts val="0"/>
              </a:spcAft>
              <a:buClr>
                <a:schemeClr val="accent1">
                  <a:tint val="60000"/>
                </a:schemeClr>
              </a:buClr>
              <a:buFont typeface="Wingdings 2"/>
              <a:buChar char=""/>
              <a:defRPr/>
            </a:pPr>
            <a:r>
              <a:rPr lang="en-US" dirty="0" smtClean="0">
                <a:solidFill>
                  <a:schemeClr val="tx1"/>
                </a:solidFill>
                <a:ea typeface="+mn-ea"/>
              </a:rPr>
              <a:t>VTE and surgical site infection</a:t>
            </a:r>
          </a:p>
          <a:p>
            <a:pPr marL="822960" lvl="2" eaLnBrk="1" fontAlgn="auto" hangingPunct="1">
              <a:spcBef>
                <a:spcPts val="370"/>
              </a:spcBef>
              <a:spcAft>
                <a:spcPts val="0"/>
              </a:spcAft>
              <a:buClr>
                <a:schemeClr val="accent1">
                  <a:tint val="60000"/>
                </a:schemeClr>
              </a:buClr>
              <a:buFont typeface="Wingdings 2"/>
              <a:buChar char=""/>
              <a:defRPr/>
            </a:pPr>
            <a:r>
              <a:rPr lang="en-US" dirty="0" smtClean="0">
                <a:solidFill>
                  <a:schemeClr val="tx1"/>
                </a:solidFill>
                <a:ea typeface="+mn-ea"/>
              </a:rPr>
              <a:t>Time-out 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solidFill>
                  <a:schemeClr val="tx1"/>
                </a:solidFill>
                <a:ea typeface="+mn-ea"/>
              </a:rPr>
              <a:t>Hospitals are encouraged to further adapt it to fit their current procedures</a:t>
            </a:r>
            <a:endParaRPr lang="en-CA" dirty="0">
              <a:solidFill>
                <a:schemeClr val="tx1"/>
              </a:solidFill>
              <a:ea typeface="+mn-ea"/>
            </a:endParaRPr>
          </a:p>
        </p:txBody>
      </p:sp>
      <p:sp>
        <p:nvSpPr>
          <p:cNvPr id="12293" name="TextBox 7"/>
          <p:cNvSpPr txBox="1">
            <a:spLocks noChangeArrowheads="1"/>
          </p:cNvSpPr>
          <p:nvPr/>
        </p:nvSpPr>
        <p:spPr bwMode="auto">
          <a:xfrm>
            <a:off x="4267200" y="1600200"/>
            <a:ext cx="4419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bg-BG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/>
                <a:cs typeface="+mn-cs"/>
              </a:rPr>
              <a:t>A suggested starting point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bg-BG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/>
                <a:cs typeface="+mn-cs"/>
              </a:rPr>
              <a:t>for patients safety</a:t>
            </a:r>
            <a:endParaRPr kumimoji="0" lang="en-CA" altLang="bg-BG" sz="20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8001000" y="2590800"/>
            <a:ext cx="609600" cy="381000"/>
          </a:xfrm>
          <a:prstGeom prst="ellipse">
            <a:avLst/>
          </a:prstGeom>
          <a:solidFill>
            <a:srgbClr val="FFC000">
              <a:alpha val="3000"/>
            </a:srgbClr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72246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E:\checklist\scans etc\checklist articles\nejm_1.jpg"/>
          <p:cNvPicPr>
            <a:picLocks noChangeAspect="1" noChangeArrowheads="1"/>
          </p:cNvPicPr>
          <p:nvPr/>
        </p:nvPicPr>
        <p:blipFill>
          <a:blip r:embed="rId3">
            <a:lum bright="-14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" t="3679" r="3333"/>
          <a:stretch>
            <a:fillRect/>
          </a:stretch>
        </p:blipFill>
        <p:spPr bwMode="auto">
          <a:xfrm>
            <a:off x="533400" y="1016000"/>
            <a:ext cx="7620000" cy="50800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1" name="Title 2"/>
          <p:cNvSpPr>
            <a:spLocks noGrp="1"/>
          </p:cNvSpPr>
          <p:nvPr>
            <p:ph type="title"/>
          </p:nvPr>
        </p:nvSpPr>
        <p:spPr>
          <a:xfrm>
            <a:off x="381000" y="-76200"/>
            <a:ext cx="8077200" cy="1143000"/>
          </a:xfrm>
        </p:spPr>
        <p:txBody>
          <a:bodyPr/>
          <a:lstStyle/>
          <a:p>
            <a:pPr eaLnBrk="1" hangingPunct="1"/>
            <a:r>
              <a:rPr lang="bg-BG" altLang="bg-BG" dirty="0" smtClean="0"/>
              <a:t>Първи данни  от Януари</a:t>
            </a:r>
            <a:r>
              <a:rPr lang="en-US" altLang="bg-BG" dirty="0" smtClean="0"/>
              <a:t> 2009</a:t>
            </a:r>
            <a:endParaRPr lang="en-CA" altLang="bg-BG" dirty="0" smtClean="0"/>
          </a:p>
        </p:txBody>
      </p:sp>
    </p:spTree>
    <p:extLst>
      <p:ext uri="{BB962C8B-B14F-4D97-AF65-F5344CB8AC3E}">
        <p14:creationId xmlns:p14="http://schemas.microsoft.com/office/powerpoint/2010/main" val="31274284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323850" y="1773238"/>
            <a:ext cx="8351838" cy="4221162"/>
            <a:chOff x="64" y="647"/>
            <a:chExt cx="6344" cy="33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5389" name="Freeform 3"/>
            <p:cNvSpPr>
              <a:spLocks/>
            </p:cNvSpPr>
            <p:nvPr/>
          </p:nvSpPr>
          <p:spPr bwMode="auto">
            <a:xfrm>
              <a:off x="2924" y="2015"/>
              <a:ext cx="326" cy="306"/>
            </a:xfrm>
            <a:custGeom>
              <a:avLst/>
              <a:gdLst>
                <a:gd name="T0" fmla="*/ 34 w 372"/>
                <a:gd name="T1" fmla="*/ 91 h 326"/>
                <a:gd name="T2" fmla="*/ 31 w 372"/>
                <a:gd name="T3" fmla="*/ 91 h 326"/>
                <a:gd name="T4" fmla="*/ 31 w 372"/>
                <a:gd name="T5" fmla="*/ 97 h 326"/>
                <a:gd name="T6" fmla="*/ 26 w 372"/>
                <a:gd name="T7" fmla="*/ 97 h 326"/>
                <a:gd name="T8" fmla="*/ 23 w 372"/>
                <a:gd name="T9" fmla="*/ 101 h 326"/>
                <a:gd name="T10" fmla="*/ 20 w 372"/>
                <a:gd name="T11" fmla="*/ 97 h 326"/>
                <a:gd name="T12" fmla="*/ 16 w 372"/>
                <a:gd name="T13" fmla="*/ 97 h 326"/>
                <a:gd name="T14" fmla="*/ 14 w 372"/>
                <a:gd name="T15" fmla="*/ 91 h 326"/>
                <a:gd name="T16" fmla="*/ 11 w 372"/>
                <a:gd name="T17" fmla="*/ 91 h 326"/>
                <a:gd name="T18" fmla="*/ 10 w 372"/>
                <a:gd name="T19" fmla="*/ 101 h 326"/>
                <a:gd name="T20" fmla="*/ 10 w 372"/>
                <a:gd name="T21" fmla="*/ 110 h 326"/>
                <a:gd name="T22" fmla="*/ 8 w 372"/>
                <a:gd name="T23" fmla="*/ 101 h 326"/>
                <a:gd name="T24" fmla="*/ 6 w 372"/>
                <a:gd name="T25" fmla="*/ 105 h 326"/>
                <a:gd name="T26" fmla="*/ 4 w 372"/>
                <a:gd name="T27" fmla="*/ 101 h 326"/>
                <a:gd name="T28" fmla="*/ 4 w 372"/>
                <a:gd name="T29" fmla="*/ 101 h 326"/>
                <a:gd name="T30" fmla="*/ 0 w 372"/>
                <a:gd name="T31" fmla="*/ 85 h 326"/>
                <a:gd name="T32" fmla="*/ 0 w 372"/>
                <a:gd name="T33" fmla="*/ 77 h 326"/>
                <a:gd name="T34" fmla="*/ 10 w 372"/>
                <a:gd name="T35" fmla="*/ 71 h 326"/>
                <a:gd name="T36" fmla="*/ 11 w 372"/>
                <a:gd name="T37" fmla="*/ 68 h 326"/>
                <a:gd name="T38" fmla="*/ 11 w 372"/>
                <a:gd name="T39" fmla="*/ 44 h 326"/>
                <a:gd name="T40" fmla="*/ 14 w 372"/>
                <a:gd name="T41" fmla="*/ 38 h 326"/>
                <a:gd name="T42" fmla="*/ 30 w 372"/>
                <a:gd name="T43" fmla="*/ 0 h 326"/>
                <a:gd name="T44" fmla="*/ 35 w 372"/>
                <a:gd name="T45" fmla="*/ 0 h 326"/>
                <a:gd name="T46" fmla="*/ 35 w 372"/>
                <a:gd name="T47" fmla="*/ 8 h 326"/>
                <a:gd name="T48" fmla="*/ 35 w 372"/>
                <a:gd name="T49" fmla="*/ 20 h 326"/>
                <a:gd name="T50" fmla="*/ 39 w 372"/>
                <a:gd name="T51" fmla="*/ 30 h 326"/>
                <a:gd name="T52" fmla="*/ 40 w 372"/>
                <a:gd name="T53" fmla="*/ 30 h 326"/>
                <a:gd name="T54" fmla="*/ 39 w 372"/>
                <a:gd name="T55" fmla="*/ 58 h 326"/>
                <a:gd name="T56" fmla="*/ 34 w 372"/>
                <a:gd name="T57" fmla="*/ 85 h 326"/>
                <a:gd name="T58" fmla="*/ 34 w 372"/>
                <a:gd name="T59" fmla="*/ 91 h 32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372"/>
                <a:gd name="T91" fmla="*/ 0 h 326"/>
                <a:gd name="T92" fmla="*/ 372 w 372"/>
                <a:gd name="T93" fmla="*/ 326 h 32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372" h="326">
                  <a:moveTo>
                    <a:pt x="313" y="269"/>
                  </a:moveTo>
                  <a:lnTo>
                    <a:pt x="297" y="269"/>
                  </a:lnTo>
                  <a:lnTo>
                    <a:pt x="286" y="282"/>
                  </a:lnTo>
                  <a:lnTo>
                    <a:pt x="242" y="282"/>
                  </a:lnTo>
                  <a:lnTo>
                    <a:pt x="215" y="297"/>
                  </a:lnTo>
                  <a:lnTo>
                    <a:pt x="186" y="282"/>
                  </a:lnTo>
                  <a:lnTo>
                    <a:pt x="153" y="282"/>
                  </a:lnTo>
                  <a:lnTo>
                    <a:pt x="127" y="269"/>
                  </a:lnTo>
                  <a:lnTo>
                    <a:pt x="98" y="269"/>
                  </a:lnTo>
                  <a:lnTo>
                    <a:pt x="86" y="297"/>
                  </a:lnTo>
                  <a:lnTo>
                    <a:pt x="86" y="326"/>
                  </a:lnTo>
                  <a:lnTo>
                    <a:pt x="71" y="297"/>
                  </a:lnTo>
                  <a:lnTo>
                    <a:pt x="56" y="309"/>
                  </a:lnTo>
                  <a:lnTo>
                    <a:pt x="42" y="297"/>
                  </a:lnTo>
                  <a:lnTo>
                    <a:pt x="27" y="297"/>
                  </a:lnTo>
                  <a:lnTo>
                    <a:pt x="0" y="253"/>
                  </a:lnTo>
                  <a:lnTo>
                    <a:pt x="0" y="226"/>
                  </a:lnTo>
                  <a:lnTo>
                    <a:pt x="86" y="209"/>
                  </a:lnTo>
                  <a:lnTo>
                    <a:pt x="98" y="198"/>
                  </a:lnTo>
                  <a:lnTo>
                    <a:pt x="98" y="127"/>
                  </a:lnTo>
                  <a:lnTo>
                    <a:pt x="127" y="111"/>
                  </a:lnTo>
                  <a:lnTo>
                    <a:pt x="274" y="0"/>
                  </a:lnTo>
                  <a:lnTo>
                    <a:pt x="326" y="0"/>
                  </a:lnTo>
                  <a:lnTo>
                    <a:pt x="342" y="15"/>
                  </a:lnTo>
                  <a:lnTo>
                    <a:pt x="342" y="55"/>
                  </a:lnTo>
                  <a:lnTo>
                    <a:pt x="357" y="86"/>
                  </a:lnTo>
                  <a:lnTo>
                    <a:pt x="372" y="86"/>
                  </a:lnTo>
                  <a:lnTo>
                    <a:pt x="357" y="171"/>
                  </a:lnTo>
                  <a:lnTo>
                    <a:pt x="313" y="253"/>
                  </a:lnTo>
                  <a:lnTo>
                    <a:pt x="313" y="269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390" name="Freeform 4"/>
            <p:cNvSpPr>
              <a:spLocks/>
            </p:cNvSpPr>
            <p:nvPr/>
          </p:nvSpPr>
          <p:spPr bwMode="auto">
            <a:xfrm>
              <a:off x="2973" y="2269"/>
              <a:ext cx="237" cy="236"/>
            </a:xfrm>
            <a:custGeom>
              <a:avLst/>
              <a:gdLst>
                <a:gd name="T0" fmla="*/ 30 w 270"/>
                <a:gd name="T1" fmla="*/ 8 h 251"/>
                <a:gd name="T2" fmla="*/ 30 w 270"/>
                <a:gd name="T3" fmla="*/ 8 h 251"/>
                <a:gd name="T4" fmla="*/ 30 w 270"/>
                <a:gd name="T5" fmla="*/ 20 h 251"/>
                <a:gd name="T6" fmla="*/ 28 w 270"/>
                <a:gd name="T7" fmla="*/ 23 h 251"/>
                <a:gd name="T8" fmla="*/ 26 w 270"/>
                <a:gd name="T9" fmla="*/ 44 h 251"/>
                <a:gd name="T10" fmla="*/ 25 w 270"/>
                <a:gd name="T11" fmla="*/ 49 h 251"/>
                <a:gd name="T12" fmla="*/ 24 w 270"/>
                <a:gd name="T13" fmla="*/ 64 h 251"/>
                <a:gd name="T14" fmla="*/ 22 w 270"/>
                <a:gd name="T15" fmla="*/ 69 h 251"/>
                <a:gd name="T16" fmla="*/ 20 w 270"/>
                <a:gd name="T17" fmla="*/ 64 h 251"/>
                <a:gd name="T18" fmla="*/ 19 w 270"/>
                <a:gd name="T19" fmla="*/ 64 h 251"/>
                <a:gd name="T20" fmla="*/ 16 w 270"/>
                <a:gd name="T21" fmla="*/ 84 h 251"/>
                <a:gd name="T22" fmla="*/ 8 w 270"/>
                <a:gd name="T23" fmla="*/ 88 h 251"/>
                <a:gd name="T24" fmla="*/ 8 w 270"/>
                <a:gd name="T25" fmla="*/ 84 h 251"/>
                <a:gd name="T26" fmla="*/ 7 w 270"/>
                <a:gd name="T27" fmla="*/ 74 h 251"/>
                <a:gd name="T28" fmla="*/ 4 w 270"/>
                <a:gd name="T29" fmla="*/ 69 h 251"/>
                <a:gd name="T30" fmla="*/ 0 w 270"/>
                <a:gd name="T31" fmla="*/ 69 h 251"/>
                <a:gd name="T32" fmla="*/ 0 w 270"/>
                <a:gd name="T33" fmla="*/ 49 h 251"/>
                <a:gd name="T34" fmla="*/ 4 w 270"/>
                <a:gd name="T35" fmla="*/ 29 h 251"/>
                <a:gd name="T36" fmla="*/ 4 w 270"/>
                <a:gd name="T37" fmla="*/ 20 h 251"/>
                <a:gd name="T38" fmla="*/ 4 w 270"/>
                <a:gd name="T39" fmla="*/ 8 h 251"/>
                <a:gd name="T40" fmla="*/ 4 w 270"/>
                <a:gd name="T41" fmla="*/ 0 h 251"/>
                <a:gd name="T42" fmla="*/ 8 w 270"/>
                <a:gd name="T43" fmla="*/ 0 h 251"/>
                <a:gd name="T44" fmla="*/ 11 w 270"/>
                <a:gd name="T45" fmla="*/ 8 h 251"/>
                <a:gd name="T46" fmla="*/ 15 w 270"/>
                <a:gd name="T47" fmla="*/ 8 h 251"/>
                <a:gd name="T48" fmla="*/ 17 w 270"/>
                <a:gd name="T49" fmla="*/ 8 h 251"/>
                <a:gd name="T50" fmla="*/ 20 w 270"/>
                <a:gd name="T51" fmla="*/ 8 h 251"/>
                <a:gd name="T52" fmla="*/ 25 w 270"/>
                <a:gd name="T53" fmla="*/ 8 h 251"/>
                <a:gd name="T54" fmla="*/ 26 w 270"/>
                <a:gd name="T55" fmla="*/ 0 h 251"/>
                <a:gd name="T56" fmla="*/ 28 w 270"/>
                <a:gd name="T57" fmla="*/ 0 h 251"/>
                <a:gd name="T58" fmla="*/ 30 w 270"/>
                <a:gd name="T59" fmla="*/ 8 h 25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70"/>
                <a:gd name="T91" fmla="*/ 0 h 251"/>
                <a:gd name="T92" fmla="*/ 270 w 270"/>
                <a:gd name="T93" fmla="*/ 251 h 25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70" h="251">
                  <a:moveTo>
                    <a:pt x="270" y="11"/>
                  </a:moveTo>
                  <a:lnTo>
                    <a:pt x="270" y="26"/>
                  </a:lnTo>
                  <a:lnTo>
                    <a:pt x="270" y="55"/>
                  </a:lnTo>
                  <a:lnTo>
                    <a:pt x="257" y="67"/>
                  </a:lnTo>
                  <a:lnTo>
                    <a:pt x="241" y="126"/>
                  </a:lnTo>
                  <a:lnTo>
                    <a:pt x="230" y="138"/>
                  </a:lnTo>
                  <a:lnTo>
                    <a:pt x="218" y="182"/>
                  </a:lnTo>
                  <a:lnTo>
                    <a:pt x="201" y="197"/>
                  </a:lnTo>
                  <a:lnTo>
                    <a:pt x="186" y="182"/>
                  </a:lnTo>
                  <a:lnTo>
                    <a:pt x="170" y="182"/>
                  </a:lnTo>
                  <a:lnTo>
                    <a:pt x="142" y="238"/>
                  </a:lnTo>
                  <a:lnTo>
                    <a:pt x="71" y="251"/>
                  </a:lnTo>
                  <a:lnTo>
                    <a:pt x="71" y="238"/>
                  </a:lnTo>
                  <a:lnTo>
                    <a:pt x="59" y="211"/>
                  </a:lnTo>
                  <a:lnTo>
                    <a:pt x="30" y="197"/>
                  </a:lnTo>
                  <a:lnTo>
                    <a:pt x="0" y="197"/>
                  </a:lnTo>
                  <a:lnTo>
                    <a:pt x="0" y="138"/>
                  </a:lnTo>
                  <a:lnTo>
                    <a:pt x="30" y="82"/>
                  </a:lnTo>
                  <a:lnTo>
                    <a:pt x="30" y="55"/>
                  </a:lnTo>
                  <a:lnTo>
                    <a:pt x="30" y="26"/>
                  </a:lnTo>
                  <a:lnTo>
                    <a:pt x="42" y="0"/>
                  </a:lnTo>
                  <a:lnTo>
                    <a:pt x="71" y="0"/>
                  </a:lnTo>
                  <a:lnTo>
                    <a:pt x="97" y="11"/>
                  </a:lnTo>
                  <a:lnTo>
                    <a:pt x="130" y="11"/>
                  </a:lnTo>
                  <a:lnTo>
                    <a:pt x="157" y="26"/>
                  </a:lnTo>
                  <a:lnTo>
                    <a:pt x="186" y="11"/>
                  </a:lnTo>
                  <a:lnTo>
                    <a:pt x="230" y="11"/>
                  </a:lnTo>
                  <a:lnTo>
                    <a:pt x="241" y="0"/>
                  </a:lnTo>
                  <a:lnTo>
                    <a:pt x="257" y="0"/>
                  </a:lnTo>
                  <a:lnTo>
                    <a:pt x="270" y="11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391" name="Freeform 5"/>
            <p:cNvSpPr>
              <a:spLocks/>
            </p:cNvSpPr>
            <p:nvPr/>
          </p:nvSpPr>
          <p:spPr bwMode="auto">
            <a:xfrm>
              <a:off x="3224" y="2333"/>
              <a:ext cx="275" cy="201"/>
            </a:xfrm>
            <a:custGeom>
              <a:avLst/>
              <a:gdLst>
                <a:gd name="T0" fmla="*/ 0 w 314"/>
                <a:gd name="T1" fmla="*/ 54 h 215"/>
                <a:gd name="T2" fmla="*/ 4 w 314"/>
                <a:gd name="T3" fmla="*/ 69 h 215"/>
                <a:gd name="T4" fmla="*/ 4 w 314"/>
                <a:gd name="T5" fmla="*/ 65 h 215"/>
                <a:gd name="T6" fmla="*/ 6 w 314"/>
                <a:gd name="T7" fmla="*/ 65 h 215"/>
                <a:gd name="T8" fmla="*/ 8 w 314"/>
                <a:gd name="T9" fmla="*/ 65 h 215"/>
                <a:gd name="T10" fmla="*/ 11 w 314"/>
                <a:gd name="T11" fmla="*/ 65 h 215"/>
                <a:gd name="T12" fmla="*/ 12 w 314"/>
                <a:gd name="T13" fmla="*/ 49 h 215"/>
                <a:gd name="T14" fmla="*/ 14 w 314"/>
                <a:gd name="T15" fmla="*/ 49 h 215"/>
                <a:gd name="T16" fmla="*/ 15 w 314"/>
                <a:gd name="T17" fmla="*/ 54 h 215"/>
                <a:gd name="T18" fmla="*/ 19 w 314"/>
                <a:gd name="T19" fmla="*/ 58 h 215"/>
                <a:gd name="T20" fmla="*/ 21 w 314"/>
                <a:gd name="T21" fmla="*/ 54 h 215"/>
                <a:gd name="T22" fmla="*/ 33 w 314"/>
                <a:gd name="T23" fmla="*/ 49 h 215"/>
                <a:gd name="T24" fmla="*/ 25 w 314"/>
                <a:gd name="T25" fmla="*/ 22 h 215"/>
                <a:gd name="T26" fmla="*/ 23 w 314"/>
                <a:gd name="T27" fmla="*/ 19 h 215"/>
                <a:gd name="T28" fmla="*/ 23 w 314"/>
                <a:gd name="T29" fmla="*/ 9 h 215"/>
                <a:gd name="T30" fmla="*/ 19 w 314"/>
                <a:gd name="T31" fmla="*/ 0 h 215"/>
                <a:gd name="T32" fmla="*/ 18 w 314"/>
                <a:gd name="T33" fmla="*/ 7 h 215"/>
                <a:gd name="T34" fmla="*/ 15 w 314"/>
                <a:gd name="T35" fmla="*/ 14 h 215"/>
                <a:gd name="T36" fmla="*/ 11 w 314"/>
                <a:gd name="T37" fmla="*/ 19 h 215"/>
                <a:gd name="T38" fmla="*/ 11 w 314"/>
                <a:gd name="T39" fmla="*/ 22 h 215"/>
                <a:gd name="T40" fmla="*/ 9 w 314"/>
                <a:gd name="T41" fmla="*/ 28 h 215"/>
                <a:gd name="T42" fmla="*/ 4 w 314"/>
                <a:gd name="T43" fmla="*/ 32 h 215"/>
                <a:gd name="T44" fmla="*/ 0 w 314"/>
                <a:gd name="T45" fmla="*/ 45 h 215"/>
                <a:gd name="T46" fmla="*/ 0 w 314"/>
                <a:gd name="T47" fmla="*/ 54 h 21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14"/>
                <a:gd name="T73" fmla="*/ 0 h 215"/>
                <a:gd name="T74" fmla="*/ 314 w 314"/>
                <a:gd name="T75" fmla="*/ 215 h 21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14" h="215">
                  <a:moveTo>
                    <a:pt x="0" y="171"/>
                  </a:moveTo>
                  <a:lnTo>
                    <a:pt x="30" y="215"/>
                  </a:lnTo>
                  <a:lnTo>
                    <a:pt x="42" y="201"/>
                  </a:lnTo>
                  <a:lnTo>
                    <a:pt x="55" y="201"/>
                  </a:lnTo>
                  <a:lnTo>
                    <a:pt x="71" y="201"/>
                  </a:lnTo>
                  <a:lnTo>
                    <a:pt x="101" y="201"/>
                  </a:lnTo>
                  <a:lnTo>
                    <a:pt x="115" y="153"/>
                  </a:lnTo>
                  <a:lnTo>
                    <a:pt x="130" y="153"/>
                  </a:lnTo>
                  <a:lnTo>
                    <a:pt x="142" y="171"/>
                  </a:lnTo>
                  <a:lnTo>
                    <a:pt x="186" y="182"/>
                  </a:lnTo>
                  <a:lnTo>
                    <a:pt x="201" y="171"/>
                  </a:lnTo>
                  <a:lnTo>
                    <a:pt x="314" y="153"/>
                  </a:lnTo>
                  <a:lnTo>
                    <a:pt x="241" y="71"/>
                  </a:lnTo>
                  <a:lnTo>
                    <a:pt x="215" y="59"/>
                  </a:lnTo>
                  <a:lnTo>
                    <a:pt x="215" y="30"/>
                  </a:lnTo>
                  <a:lnTo>
                    <a:pt x="186" y="0"/>
                  </a:lnTo>
                  <a:lnTo>
                    <a:pt x="170" y="15"/>
                  </a:lnTo>
                  <a:lnTo>
                    <a:pt x="142" y="42"/>
                  </a:lnTo>
                  <a:lnTo>
                    <a:pt x="101" y="59"/>
                  </a:lnTo>
                  <a:lnTo>
                    <a:pt x="101" y="71"/>
                  </a:lnTo>
                  <a:lnTo>
                    <a:pt x="82" y="86"/>
                  </a:lnTo>
                  <a:lnTo>
                    <a:pt x="15" y="98"/>
                  </a:lnTo>
                  <a:lnTo>
                    <a:pt x="0" y="142"/>
                  </a:lnTo>
                  <a:lnTo>
                    <a:pt x="0" y="171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392" name="Freeform 6"/>
            <p:cNvSpPr>
              <a:spLocks/>
            </p:cNvSpPr>
            <p:nvPr/>
          </p:nvSpPr>
          <p:spPr bwMode="auto">
            <a:xfrm>
              <a:off x="3098" y="2280"/>
              <a:ext cx="154" cy="292"/>
            </a:xfrm>
            <a:custGeom>
              <a:avLst/>
              <a:gdLst>
                <a:gd name="T0" fmla="*/ 16 w 174"/>
                <a:gd name="T1" fmla="*/ 0 h 311"/>
                <a:gd name="T2" fmla="*/ 18 w 174"/>
                <a:gd name="T3" fmla="*/ 8 h 311"/>
                <a:gd name="T4" fmla="*/ 18 w 174"/>
                <a:gd name="T5" fmla="*/ 20 h 311"/>
                <a:gd name="T6" fmla="*/ 19 w 174"/>
                <a:gd name="T7" fmla="*/ 30 h 311"/>
                <a:gd name="T8" fmla="*/ 16 w 174"/>
                <a:gd name="T9" fmla="*/ 30 h 311"/>
                <a:gd name="T10" fmla="*/ 16 w 174"/>
                <a:gd name="T11" fmla="*/ 34 h 311"/>
                <a:gd name="T12" fmla="*/ 18 w 174"/>
                <a:gd name="T13" fmla="*/ 39 h 311"/>
                <a:gd name="T14" fmla="*/ 19 w 174"/>
                <a:gd name="T15" fmla="*/ 54 h 311"/>
                <a:gd name="T16" fmla="*/ 18 w 174"/>
                <a:gd name="T17" fmla="*/ 69 h 311"/>
                <a:gd name="T18" fmla="*/ 18 w 174"/>
                <a:gd name="T19" fmla="*/ 78 h 311"/>
                <a:gd name="T20" fmla="*/ 21 w 174"/>
                <a:gd name="T21" fmla="*/ 92 h 311"/>
                <a:gd name="T22" fmla="*/ 21 w 174"/>
                <a:gd name="T23" fmla="*/ 107 h 311"/>
                <a:gd name="T24" fmla="*/ 15 w 174"/>
                <a:gd name="T25" fmla="*/ 101 h 311"/>
                <a:gd name="T26" fmla="*/ 8 w 174"/>
                <a:gd name="T27" fmla="*/ 101 h 311"/>
                <a:gd name="T28" fmla="*/ 4 w 174"/>
                <a:gd name="T29" fmla="*/ 101 h 311"/>
                <a:gd name="T30" fmla="*/ 4 w 174"/>
                <a:gd name="T31" fmla="*/ 92 h 311"/>
                <a:gd name="T32" fmla="*/ 4 w 174"/>
                <a:gd name="T33" fmla="*/ 81 h 311"/>
                <a:gd name="T34" fmla="*/ 0 w 174"/>
                <a:gd name="T35" fmla="*/ 81 h 311"/>
                <a:gd name="T36" fmla="*/ 0 w 174"/>
                <a:gd name="T37" fmla="*/ 78 h 311"/>
                <a:gd name="T38" fmla="*/ 4 w 174"/>
                <a:gd name="T39" fmla="*/ 58 h 311"/>
                <a:gd name="T40" fmla="*/ 5 w 174"/>
                <a:gd name="T41" fmla="*/ 58 h 311"/>
                <a:gd name="T42" fmla="*/ 8 w 174"/>
                <a:gd name="T43" fmla="*/ 65 h 311"/>
                <a:gd name="T44" fmla="*/ 10 w 174"/>
                <a:gd name="T45" fmla="*/ 58 h 311"/>
                <a:gd name="T46" fmla="*/ 11 w 174"/>
                <a:gd name="T47" fmla="*/ 44 h 311"/>
                <a:gd name="T48" fmla="*/ 12 w 174"/>
                <a:gd name="T49" fmla="*/ 39 h 311"/>
                <a:gd name="T50" fmla="*/ 15 w 174"/>
                <a:gd name="T51" fmla="*/ 20 h 311"/>
                <a:gd name="T52" fmla="*/ 16 w 174"/>
                <a:gd name="T53" fmla="*/ 15 h 311"/>
                <a:gd name="T54" fmla="*/ 16 w 174"/>
                <a:gd name="T55" fmla="*/ 8 h 311"/>
                <a:gd name="T56" fmla="*/ 16 w 174"/>
                <a:gd name="T57" fmla="*/ 0 h 31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74"/>
                <a:gd name="T88" fmla="*/ 0 h 311"/>
                <a:gd name="T89" fmla="*/ 174 w 174"/>
                <a:gd name="T90" fmla="*/ 311 h 31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74" h="311">
                  <a:moveTo>
                    <a:pt x="126" y="0"/>
                  </a:moveTo>
                  <a:lnTo>
                    <a:pt x="142" y="15"/>
                  </a:lnTo>
                  <a:lnTo>
                    <a:pt x="142" y="56"/>
                  </a:lnTo>
                  <a:lnTo>
                    <a:pt x="157" y="86"/>
                  </a:lnTo>
                  <a:lnTo>
                    <a:pt x="126" y="86"/>
                  </a:lnTo>
                  <a:lnTo>
                    <a:pt x="126" y="98"/>
                  </a:lnTo>
                  <a:lnTo>
                    <a:pt x="142" y="115"/>
                  </a:lnTo>
                  <a:lnTo>
                    <a:pt x="157" y="156"/>
                  </a:lnTo>
                  <a:lnTo>
                    <a:pt x="142" y="198"/>
                  </a:lnTo>
                  <a:lnTo>
                    <a:pt x="142" y="227"/>
                  </a:lnTo>
                  <a:lnTo>
                    <a:pt x="174" y="271"/>
                  </a:lnTo>
                  <a:lnTo>
                    <a:pt x="174" y="311"/>
                  </a:lnTo>
                  <a:lnTo>
                    <a:pt x="113" y="298"/>
                  </a:lnTo>
                  <a:lnTo>
                    <a:pt x="59" y="298"/>
                  </a:lnTo>
                  <a:lnTo>
                    <a:pt x="26" y="298"/>
                  </a:lnTo>
                  <a:lnTo>
                    <a:pt x="26" y="271"/>
                  </a:lnTo>
                  <a:lnTo>
                    <a:pt x="15" y="238"/>
                  </a:lnTo>
                  <a:lnTo>
                    <a:pt x="0" y="238"/>
                  </a:lnTo>
                  <a:lnTo>
                    <a:pt x="0" y="227"/>
                  </a:lnTo>
                  <a:lnTo>
                    <a:pt x="26" y="171"/>
                  </a:lnTo>
                  <a:lnTo>
                    <a:pt x="42" y="171"/>
                  </a:lnTo>
                  <a:lnTo>
                    <a:pt x="59" y="186"/>
                  </a:lnTo>
                  <a:lnTo>
                    <a:pt x="74" y="171"/>
                  </a:lnTo>
                  <a:lnTo>
                    <a:pt x="86" y="127"/>
                  </a:lnTo>
                  <a:lnTo>
                    <a:pt x="97" y="115"/>
                  </a:lnTo>
                  <a:lnTo>
                    <a:pt x="113" y="56"/>
                  </a:lnTo>
                  <a:lnTo>
                    <a:pt x="126" y="42"/>
                  </a:lnTo>
                  <a:lnTo>
                    <a:pt x="126" y="15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393" name="Freeform 7"/>
            <p:cNvSpPr>
              <a:spLocks/>
            </p:cNvSpPr>
            <p:nvPr/>
          </p:nvSpPr>
          <p:spPr bwMode="auto">
            <a:xfrm>
              <a:off x="3199" y="2030"/>
              <a:ext cx="211" cy="394"/>
            </a:xfrm>
            <a:custGeom>
              <a:avLst/>
              <a:gdLst>
                <a:gd name="T0" fmla="*/ 3 w 242"/>
                <a:gd name="T1" fmla="*/ 12 h 423"/>
                <a:gd name="T2" fmla="*/ 3 w 242"/>
                <a:gd name="T3" fmla="*/ 0 h 423"/>
                <a:gd name="T4" fmla="*/ 7 w 242"/>
                <a:gd name="T5" fmla="*/ 0 h 423"/>
                <a:gd name="T6" fmla="*/ 24 w 242"/>
                <a:gd name="T7" fmla="*/ 28 h 423"/>
                <a:gd name="T8" fmla="*/ 24 w 242"/>
                <a:gd name="T9" fmla="*/ 54 h 423"/>
                <a:gd name="T10" fmla="*/ 24 w 242"/>
                <a:gd name="T11" fmla="*/ 57 h 423"/>
                <a:gd name="T12" fmla="*/ 22 w 242"/>
                <a:gd name="T13" fmla="*/ 57 h 423"/>
                <a:gd name="T14" fmla="*/ 19 w 242"/>
                <a:gd name="T15" fmla="*/ 80 h 423"/>
                <a:gd name="T16" fmla="*/ 22 w 242"/>
                <a:gd name="T17" fmla="*/ 93 h 423"/>
                <a:gd name="T18" fmla="*/ 21 w 242"/>
                <a:gd name="T19" fmla="*/ 96 h 423"/>
                <a:gd name="T20" fmla="*/ 19 w 242"/>
                <a:gd name="T21" fmla="*/ 102 h 423"/>
                <a:gd name="T22" fmla="*/ 17 w 242"/>
                <a:gd name="T23" fmla="*/ 109 h 423"/>
                <a:gd name="T24" fmla="*/ 13 w 242"/>
                <a:gd name="T25" fmla="*/ 115 h 423"/>
                <a:gd name="T26" fmla="*/ 13 w 242"/>
                <a:gd name="T27" fmla="*/ 119 h 423"/>
                <a:gd name="T28" fmla="*/ 10 w 242"/>
                <a:gd name="T29" fmla="*/ 122 h 423"/>
                <a:gd name="T30" fmla="*/ 3 w 242"/>
                <a:gd name="T31" fmla="*/ 128 h 423"/>
                <a:gd name="T32" fmla="*/ 3 w 242"/>
                <a:gd name="T33" fmla="*/ 115 h 423"/>
                <a:gd name="T34" fmla="*/ 3 w 242"/>
                <a:gd name="T35" fmla="*/ 109 h 423"/>
                <a:gd name="T36" fmla="*/ 3 w 242"/>
                <a:gd name="T37" fmla="*/ 104 h 423"/>
                <a:gd name="T38" fmla="*/ 3 w 242"/>
                <a:gd name="T39" fmla="*/ 104 h 423"/>
                <a:gd name="T40" fmla="*/ 3 w 242"/>
                <a:gd name="T41" fmla="*/ 96 h 423"/>
                <a:gd name="T42" fmla="*/ 3 w 242"/>
                <a:gd name="T43" fmla="*/ 83 h 423"/>
                <a:gd name="T44" fmla="*/ 3 w 242"/>
                <a:gd name="T45" fmla="*/ 80 h 423"/>
                <a:gd name="T46" fmla="*/ 0 w 242"/>
                <a:gd name="T47" fmla="*/ 76 h 423"/>
                <a:gd name="T48" fmla="*/ 0 w 242"/>
                <a:gd name="T49" fmla="*/ 71 h 423"/>
                <a:gd name="T50" fmla="*/ 3 w 242"/>
                <a:gd name="T51" fmla="*/ 46 h 423"/>
                <a:gd name="T52" fmla="*/ 6 w 242"/>
                <a:gd name="T53" fmla="*/ 20 h 423"/>
                <a:gd name="T54" fmla="*/ 3 w 242"/>
                <a:gd name="T55" fmla="*/ 20 h 423"/>
                <a:gd name="T56" fmla="*/ 3 w 242"/>
                <a:gd name="T57" fmla="*/ 12 h 42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42"/>
                <a:gd name="T88" fmla="*/ 0 h 423"/>
                <a:gd name="T89" fmla="*/ 242 w 242"/>
                <a:gd name="T90" fmla="*/ 423 h 42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42" h="423">
                  <a:moveTo>
                    <a:pt x="27" y="39"/>
                  </a:moveTo>
                  <a:lnTo>
                    <a:pt x="27" y="0"/>
                  </a:lnTo>
                  <a:lnTo>
                    <a:pt x="71" y="0"/>
                  </a:lnTo>
                  <a:lnTo>
                    <a:pt x="242" y="94"/>
                  </a:lnTo>
                  <a:lnTo>
                    <a:pt x="242" y="183"/>
                  </a:lnTo>
                  <a:lnTo>
                    <a:pt x="242" y="194"/>
                  </a:lnTo>
                  <a:lnTo>
                    <a:pt x="228" y="194"/>
                  </a:lnTo>
                  <a:lnTo>
                    <a:pt x="198" y="267"/>
                  </a:lnTo>
                  <a:lnTo>
                    <a:pt x="228" y="309"/>
                  </a:lnTo>
                  <a:lnTo>
                    <a:pt x="213" y="323"/>
                  </a:lnTo>
                  <a:lnTo>
                    <a:pt x="198" y="338"/>
                  </a:lnTo>
                  <a:lnTo>
                    <a:pt x="169" y="365"/>
                  </a:lnTo>
                  <a:lnTo>
                    <a:pt x="130" y="382"/>
                  </a:lnTo>
                  <a:lnTo>
                    <a:pt x="130" y="394"/>
                  </a:lnTo>
                  <a:lnTo>
                    <a:pt x="109" y="409"/>
                  </a:lnTo>
                  <a:lnTo>
                    <a:pt x="42" y="423"/>
                  </a:lnTo>
                  <a:lnTo>
                    <a:pt x="27" y="382"/>
                  </a:lnTo>
                  <a:lnTo>
                    <a:pt x="11" y="365"/>
                  </a:lnTo>
                  <a:lnTo>
                    <a:pt x="11" y="353"/>
                  </a:lnTo>
                  <a:lnTo>
                    <a:pt x="42" y="353"/>
                  </a:lnTo>
                  <a:lnTo>
                    <a:pt x="27" y="323"/>
                  </a:lnTo>
                  <a:lnTo>
                    <a:pt x="27" y="282"/>
                  </a:lnTo>
                  <a:lnTo>
                    <a:pt x="11" y="267"/>
                  </a:lnTo>
                  <a:lnTo>
                    <a:pt x="0" y="254"/>
                  </a:lnTo>
                  <a:lnTo>
                    <a:pt x="0" y="238"/>
                  </a:lnTo>
                  <a:lnTo>
                    <a:pt x="42" y="154"/>
                  </a:lnTo>
                  <a:lnTo>
                    <a:pt x="57" y="71"/>
                  </a:lnTo>
                  <a:lnTo>
                    <a:pt x="42" y="71"/>
                  </a:lnTo>
                  <a:lnTo>
                    <a:pt x="27" y="39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394" name="Freeform 8"/>
            <p:cNvSpPr>
              <a:spLocks/>
            </p:cNvSpPr>
            <p:nvPr/>
          </p:nvSpPr>
          <p:spPr bwMode="auto">
            <a:xfrm>
              <a:off x="3412" y="750"/>
              <a:ext cx="2550" cy="828"/>
            </a:xfrm>
            <a:custGeom>
              <a:avLst/>
              <a:gdLst>
                <a:gd name="T0" fmla="*/ 85 w 2926"/>
                <a:gd name="T1" fmla="*/ 36 h 885"/>
                <a:gd name="T2" fmla="*/ 91 w 2926"/>
                <a:gd name="T3" fmla="*/ 16 h 885"/>
                <a:gd name="T4" fmla="*/ 115 w 2926"/>
                <a:gd name="T5" fmla="*/ 7 h 885"/>
                <a:gd name="T6" fmla="*/ 127 w 2926"/>
                <a:gd name="T7" fmla="*/ 22 h 885"/>
                <a:gd name="T8" fmla="*/ 142 w 2926"/>
                <a:gd name="T9" fmla="*/ 28 h 885"/>
                <a:gd name="T10" fmla="*/ 163 w 2926"/>
                <a:gd name="T11" fmla="*/ 36 h 885"/>
                <a:gd name="T12" fmla="*/ 181 w 2926"/>
                <a:gd name="T13" fmla="*/ 42 h 885"/>
                <a:gd name="T14" fmla="*/ 217 w 2926"/>
                <a:gd name="T15" fmla="*/ 51 h 885"/>
                <a:gd name="T16" fmla="*/ 234 w 2926"/>
                <a:gd name="T17" fmla="*/ 55 h 885"/>
                <a:gd name="T18" fmla="*/ 271 w 2926"/>
                <a:gd name="T19" fmla="*/ 74 h 885"/>
                <a:gd name="T20" fmla="*/ 275 w 2926"/>
                <a:gd name="T21" fmla="*/ 88 h 885"/>
                <a:gd name="T22" fmla="*/ 267 w 2926"/>
                <a:gd name="T23" fmla="*/ 93 h 885"/>
                <a:gd name="T24" fmla="*/ 264 w 2926"/>
                <a:gd name="T25" fmla="*/ 123 h 885"/>
                <a:gd name="T26" fmla="*/ 254 w 2926"/>
                <a:gd name="T27" fmla="*/ 128 h 885"/>
                <a:gd name="T28" fmla="*/ 258 w 2926"/>
                <a:gd name="T29" fmla="*/ 151 h 885"/>
                <a:gd name="T30" fmla="*/ 261 w 2926"/>
                <a:gd name="T31" fmla="*/ 183 h 885"/>
                <a:gd name="T32" fmla="*/ 245 w 2926"/>
                <a:gd name="T33" fmla="*/ 146 h 885"/>
                <a:gd name="T34" fmla="*/ 245 w 2926"/>
                <a:gd name="T35" fmla="*/ 107 h 885"/>
                <a:gd name="T36" fmla="*/ 234 w 2926"/>
                <a:gd name="T37" fmla="*/ 128 h 885"/>
                <a:gd name="T38" fmla="*/ 227 w 2926"/>
                <a:gd name="T39" fmla="*/ 132 h 885"/>
                <a:gd name="T40" fmla="*/ 216 w 2926"/>
                <a:gd name="T41" fmla="*/ 179 h 885"/>
                <a:gd name="T42" fmla="*/ 225 w 2926"/>
                <a:gd name="T43" fmla="*/ 183 h 885"/>
                <a:gd name="T44" fmla="*/ 227 w 2926"/>
                <a:gd name="T45" fmla="*/ 269 h 885"/>
                <a:gd name="T46" fmla="*/ 224 w 2926"/>
                <a:gd name="T47" fmla="*/ 253 h 885"/>
                <a:gd name="T48" fmla="*/ 214 w 2926"/>
                <a:gd name="T49" fmla="*/ 221 h 885"/>
                <a:gd name="T50" fmla="*/ 187 w 2926"/>
                <a:gd name="T51" fmla="*/ 183 h 885"/>
                <a:gd name="T52" fmla="*/ 182 w 2926"/>
                <a:gd name="T53" fmla="*/ 211 h 885"/>
                <a:gd name="T54" fmla="*/ 151 w 2926"/>
                <a:gd name="T55" fmla="*/ 197 h 885"/>
                <a:gd name="T56" fmla="*/ 137 w 2926"/>
                <a:gd name="T57" fmla="*/ 207 h 885"/>
                <a:gd name="T58" fmla="*/ 121 w 2926"/>
                <a:gd name="T59" fmla="*/ 213 h 885"/>
                <a:gd name="T60" fmla="*/ 103 w 2926"/>
                <a:gd name="T61" fmla="*/ 183 h 885"/>
                <a:gd name="T62" fmla="*/ 90 w 2926"/>
                <a:gd name="T63" fmla="*/ 173 h 885"/>
                <a:gd name="T64" fmla="*/ 77 w 2926"/>
                <a:gd name="T65" fmla="*/ 171 h 885"/>
                <a:gd name="T66" fmla="*/ 68 w 2926"/>
                <a:gd name="T67" fmla="*/ 186 h 885"/>
                <a:gd name="T68" fmla="*/ 64 w 2926"/>
                <a:gd name="T69" fmla="*/ 202 h 885"/>
                <a:gd name="T70" fmla="*/ 53 w 2926"/>
                <a:gd name="T71" fmla="*/ 194 h 885"/>
                <a:gd name="T72" fmla="*/ 45 w 2926"/>
                <a:gd name="T73" fmla="*/ 211 h 885"/>
                <a:gd name="T74" fmla="*/ 49 w 2926"/>
                <a:gd name="T75" fmla="*/ 239 h 885"/>
                <a:gd name="T76" fmla="*/ 51 w 2926"/>
                <a:gd name="T77" fmla="*/ 279 h 885"/>
                <a:gd name="T78" fmla="*/ 37 w 2926"/>
                <a:gd name="T79" fmla="*/ 266 h 885"/>
                <a:gd name="T80" fmla="*/ 26 w 2926"/>
                <a:gd name="T81" fmla="*/ 239 h 885"/>
                <a:gd name="T82" fmla="*/ 29 w 2926"/>
                <a:gd name="T83" fmla="*/ 228 h 885"/>
                <a:gd name="T84" fmla="*/ 19 w 2926"/>
                <a:gd name="T85" fmla="*/ 207 h 885"/>
                <a:gd name="T86" fmla="*/ 9 w 2926"/>
                <a:gd name="T87" fmla="*/ 183 h 885"/>
                <a:gd name="T88" fmla="*/ 3 w 2926"/>
                <a:gd name="T89" fmla="*/ 156 h 885"/>
                <a:gd name="T90" fmla="*/ 3 w 2926"/>
                <a:gd name="T91" fmla="*/ 128 h 885"/>
                <a:gd name="T92" fmla="*/ 3 w 2926"/>
                <a:gd name="T93" fmla="*/ 88 h 885"/>
                <a:gd name="T94" fmla="*/ 3 w 2926"/>
                <a:gd name="T95" fmla="*/ 60 h 885"/>
                <a:gd name="T96" fmla="*/ 18 w 2926"/>
                <a:gd name="T97" fmla="*/ 77 h 885"/>
                <a:gd name="T98" fmla="*/ 18 w 2926"/>
                <a:gd name="T99" fmla="*/ 93 h 885"/>
                <a:gd name="T100" fmla="*/ 28 w 2926"/>
                <a:gd name="T101" fmla="*/ 77 h 885"/>
                <a:gd name="T102" fmla="*/ 32 w 2926"/>
                <a:gd name="T103" fmla="*/ 67 h 885"/>
                <a:gd name="T104" fmla="*/ 45 w 2926"/>
                <a:gd name="T105" fmla="*/ 64 h 885"/>
                <a:gd name="T106" fmla="*/ 56 w 2926"/>
                <a:gd name="T107" fmla="*/ 60 h 885"/>
                <a:gd name="T108" fmla="*/ 64 w 2926"/>
                <a:gd name="T109" fmla="*/ 47 h 885"/>
                <a:gd name="T110" fmla="*/ 70 w 2926"/>
                <a:gd name="T111" fmla="*/ 42 h 885"/>
                <a:gd name="T112" fmla="*/ 76 w 2926"/>
                <a:gd name="T113" fmla="*/ 77 h 885"/>
                <a:gd name="T114" fmla="*/ 74 w 2926"/>
                <a:gd name="T115" fmla="*/ 47 h 88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926"/>
                <a:gd name="T175" fmla="*/ 0 h 885"/>
                <a:gd name="T176" fmla="*/ 2926 w 2926"/>
                <a:gd name="T177" fmla="*/ 885 h 885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926" h="885">
                  <a:moveTo>
                    <a:pt x="773" y="98"/>
                  </a:moveTo>
                  <a:lnTo>
                    <a:pt x="789" y="131"/>
                  </a:lnTo>
                  <a:lnTo>
                    <a:pt x="841" y="146"/>
                  </a:lnTo>
                  <a:lnTo>
                    <a:pt x="789" y="115"/>
                  </a:lnTo>
                  <a:lnTo>
                    <a:pt x="800" y="98"/>
                  </a:lnTo>
                  <a:lnTo>
                    <a:pt x="889" y="115"/>
                  </a:lnTo>
                  <a:lnTo>
                    <a:pt x="900" y="115"/>
                  </a:lnTo>
                  <a:lnTo>
                    <a:pt x="862" y="98"/>
                  </a:lnTo>
                  <a:lnTo>
                    <a:pt x="841" y="86"/>
                  </a:lnTo>
                  <a:lnTo>
                    <a:pt x="940" y="71"/>
                  </a:lnTo>
                  <a:lnTo>
                    <a:pt x="917" y="60"/>
                  </a:lnTo>
                  <a:lnTo>
                    <a:pt x="940" y="46"/>
                  </a:lnTo>
                  <a:lnTo>
                    <a:pt x="1000" y="31"/>
                  </a:lnTo>
                  <a:lnTo>
                    <a:pt x="1100" y="31"/>
                  </a:lnTo>
                  <a:lnTo>
                    <a:pt x="1100" y="15"/>
                  </a:lnTo>
                  <a:lnTo>
                    <a:pt x="1132" y="0"/>
                  </a:lnTo>
                  <a:lnTo>
                    <a:pt x="1173" y="0"/>
                  </a:lnTo>
                  <a:lnTo>
                    <a:pt x="1200" y="15"/>
                  </a:lnTo>
                  <a:lnTo>
                    <a:pt x="1273" y="15"/>
                  </a:lnTo>
                  <a:lnTo>
                    <a:pt x="1332" y="31"/>
                  </a:lnTo>
                  <a:lnTo>
                    <a:pt x="1344" y="46"/>
                  </a:lnTo>
                  <a:lnTo>
                    <a:pt x="1273" y="86"/>
                  </a:lnTo>
                  <a:lnTo>
                    <a:pt x="1332" y="86"/>
                  </a:lnTo>
                  <a:lnTo>
                    <a:pt x="1321" y="71"/>
                  </a:lnTo>
                  <a:lnTo>
                    <a:pt x="1372" y="71"/>
                  </a:lnTo>
                  <a:lnTo>
                    <a:pt x="1332" y="60"/>
                  </a:lnTo>
                  <a:lnTo>
                    <a:pt x="1359" y="60"/>
                  </a:lnTo>
                  <a:lnTo>
                    <a:pt x="1388" y="86"/>
                  </a:lnTo>
                  <a:lnTo>
                    <a:pt x="1459" y="86"/>
                  </a:lnTo>
                  <a:lnTo>
                    <a:pt x="1472" y="86"/>
                  </a:lnTo>
                  <a:lnTo>
                    <a:pt x="1503" y="86"/>
                  </a:lnTo>
                  <a:lnTo>
                    <a:pt x="1559" y="86"/>
                  </a:lnTo>
                  <a:lnTo>
                    <a:pt x="1532" y="71"/>
                  </a:lnTo>
                  <a:lnTo>
                    <a:pt x="1632" y="86"/>
                  </a:lnTo>
                  <a:lnTo>
                    <a:pt x="1676" y="98"/>
                  </a:lnTo>
                  <a:lnTo>
                    <a:pt x="1676" y="115"/>
                  </a:lnTo>
                  <a:lnTo>
                    <a:pt x="1747" y="146"/>
                  </a:lnTo>
                  <a:lnTo>
                    <a:pt x="1747" y="131"/>
                  </a:lnTo>
                  <a:lnTo>
                    <a:pt x="1731" y="115"/>
                  </a:lnTo>
                  <a:lnTo>
                    <a:pt x="1791" y="131"/>
                  </a:lnTo>
                  <a:lnTo>
                    <a:pt x="1803" y="115"/>
                  </a:lnTo>
                  <a:lnTo>
                    <a:pt x="1875" y="131"/>
                  </a:lnTo>
                  <a:lnTo>
                    <a:pt x="1851" y="115"/>
                  </a:lnTo>
                  <a:lnTo>
                    <a:pt x="1851" y="98"/>
                  </a:lnTo>
                  <a:lnTo>
                    <a:pt x="2023" y="115"/>
                  </a:lnTo>
                  <a:lnTo>
                    <a:pt x="2102" y="146"/>
                  </a:lnTo>
                  <a:lnTo>
                    <a:pt x="2206" y="146"/>
                  </a:lnTo>
                  <a:lnTo>
                    <a:pt x="2246" y="159"/>
                  </a:lnTo>
                  <a:lnTo>
                    <a:pt x="2294" y="171"/>
                  </a:lnTo>
                  <a:lnTo>
                    <a:pt x="2405" y="171"/>
                  </a:lnTo>
                  <a:lnTo>
                    <a:pt x="2405" y="159"/>
                  </a:lnTo>
                  <a:lnTo>
                    <a:pt x="2434" y="159"/>
                  </a:lnTo>
                  <a:lnTo>
                    <a:pt x="2434" y="171"/>
                  </a:lnTo>
                  <a:lnTo>
                    <a:pt x="2423" y="171"/>
                  </a:lnTo>
                  <a:lnTo>
                    <a:pt x="2461" y="186"/>
                  </a:lnTo>
                  <a:lnTo>
                    <a:pt x="2478" y="186"/>
                  </a:lnTo>
                  <a:lnTo>
                    <a:pt x="2434" y="159"/>
                  </a:lnTo>
                  <a:lnTo>
                    <a:pt x="2546" y="159"/>
                  </a:lnTo>
                  <a:lnTo>
                    <a:pt x="2634" y="186"/>
                  </a:lnTo>
                  <a:lnTo>
                    <a:pt x="2805" y="230"/>
                  </a:lnTo>
                  <a:lnTo>
                    <a:pt x="2849" y="230"/>
                  </a:lnTo>
                  <a:lnTo>
                    <a:pt x="2926" y="242"/>
                  </a:lnTo>
                  <a:lnTo>
                    <a:pt x="2926" y="257"/>
                  </a:lnTo>
                  <a:lnTo>
                    <a:pt x="2893" y="257"/>
                  </a:lnTo>
                  <a:lnTo>
                    <a:pt x="2926" y="286"/>
                  </a:lnTo>
                  <a:lnTo>
                    <a:pt x="2837" y="271"/>
                  </a:lnTo>
                  <a:lnTo>
                    <a:pt x="2778" y="257"/>
                  </a:lnTo>
                  <a:lnTo>
                    <a:pt x="2749" y="242"/>
                  </a:lnTo>
                  <a:lnTo>
                    <a:pt x="2738" y="257"/>
                  </a:lnTo>
                  <a:lnTo>
                    <a:pt x="2764" y="257"/>
                  </a:lnTo>
                  <a:lnTo>
                    <a:pt x="2764" y="271"/>
                  </a:lnTo>
                  <a:lnTo>
                    <a:pt x="2764" y="286"/>
                  </a:lnTo>
                  <a:lnTo>
                    <a:pt x="2738" y="286"/>
                  </a:lnTo>
                  <a:lnTo>
                    <a:pt x="2837" y="330"/>
                  </a:lnTo>
                  <a:lnTo>
                    <a:pt x="2837" y="342"/>
                  </a:lnTo>
                  <a:lnTo>
                    <a:pt x="2793" y="330"/>
                  </a:lnTo>
                  <a:lnTo>
                    <a:pt x="2778" y="342"/>
                  </a:lnTo>
                  <a:lnTo>
                    <a:pt x="2738" y="382"/>
                  </a:lnTo>
                  <a:lnTo>
                    <a:pt x="2749" y="397"/>
                  </a:lnTo>
                  <a:lnTo>
                    <a:pt x="2693" y="382"/>
                  </a:lnTo>
                  <a:lnTo>
                    <a:pt x="2678" y="382"/>
                  </a:lnTo>
                  <a:lnTo>
                    <a:pt x="2678" y="397"/>
                  </a:lnTo>
                  <a:lnTo>
                    <a:pt x="2649" y="382"/>
                  </a:lnTo>
                  <a:lnTo>
                    <a:pt x="2634" y="397"/>
                  </a:lnTo>
                  <a:lnTo>
                    <a:pt x="2620" y="397"/>
                  </a:lnTo>
                  <a:lnTo>
                    <a:pt x="2634" y="413"/>
                  </a:lnTo>
                  <a:lnTo>
                    <a:pt x="2634" y="442"/>
                  </a:lnTo>
                  <a:lnTo>
                    <a:pt x="2649" y="453"/>
                  </a:lnTo>
                  <a:lnTo>
                    <a:pt x="2665" y="453"/>
                  </a:lnTo>
                  <a:lnTo>
                    <a:pt x="2678" y="470"/>
                  </a:lnTo>
                  <a:lnTo>
                    <a:pt x="2705" y="482"/>
                  </a:lnTo>
                  <a:lnTo>
                    <a:pt x="2693" y="501"/>
                  </a:lnTo>
                  <a:lnTo>
                    <a:pt x="2720" y="530"/>
                  </a:lnTo>
                  <a:lnTo>
                    <a:pt x="2693" y="542"/>
                  </a:lnTo>
                  <a:lnTo>
                    <a:pt x="2720" y="568"/>
                  </a:lnTo>
                  <a:lnTo>
                    <a:pt x="2705" y="568"/>
                  </a:lnTo>
                  <a:lnTo>
                    <a:pt x="2705" y="613"/>
                  </a:lnTo>
                  <a:lnTo>
                    <a:pt x="2705" y="626"/>
                  </a:lnTo>
                  <a:lnTo>
                    <a:pt x="2578" y="513"/>
                  </a:lnTo>
                  <a:lnTo>
                    <a:pt x="2546" y="470"/>
                  </a:lnTo>
                  <a:lnTo>
                    <a:pt x="2565" y="470"/>
                  </a:lnTo>
                  <a:lnTo>
                    <a:pt x="2546" y="453"/>
                  </a:lnTo>
                  <a:lnTo>
                    <a:pt x="2565" y="442"/>
                  </a:lnTo>
                  <a:lnTo>
                    <a:pt x="2578" y="382"/>
                  </a:lnTo>
                  <a:lnTo>
                    <a:pt x="2594" y="371"/>
                  </a:lnTo>
                  <a:lnTo>
                    <a:pt x="2565" y="342"/>
                  </a:lnTo>
                  <a:lnTo>
                    <a:pt x="2565" y="330"/>
                  </a:lnTo>
                  <a:lnTo>
                    <a:pt x="2534" y="330"/>
                  </a:lnTo>
                  <a:lnTo>
                    <a:pt x="2546" y="357"/>
                  </a:lnTo>
                  <a:lnTo>
                    <a:pt x="2534" y="382"/>
                  </a:lnTo>
                  <a:lnTo>
                    <a:pt x="2505" y="371"/>
                  </a:lnTo>
                  <a:lnTo>
                    <a:pt x="2505" y="357"/>
                  </a:lnTo>
                  <a:lnTo>
                    <a:pt x="2446" y="357"/>
                  </a:lnTo>
                  <a:lnTo>
                    <a:pt x="2434" y="397"/>
                  </a:lnTo>
                  <a:lnTo>
                    <a:pt x="2446" y="413"/>
                  </a:lnTo>
                  <a:lnTo>
                    <a:pt x="2478" y="413"/>
                  </a:lnTo>
                  <a:lnTo>
                    <a:pt x="2405" y="430"/>
                  </a:lnTo>
                  <a:lnTo>
                    <a:pt x="2394" y="397"/>
                  </a:lnTo>
                  <a:lnTo>
                    <a:pt x="2346" y="397"/>
                  </a:lnTo>
                  <a:lnTo>
                    <a:pt x="2346" y="413"/>
                  </a:lnTo>
                  <a:lnTo>
                    <a:pt x="2246" y="413"/>
                  </a:lnTo>
                  <a:lnTo>
                    <a:pt x="2223" y="413"/>
                  </a:lnTo>
                  <a:lnTo>
                    <a:pt x="2206" y="501"/>
                  </a:lnTo>
                  <a:lnTo>
                    <a:pt x="2175" y="530"/>
                  </a:lnTo>
                  <a:lnTo>
                    <a:pt x="2223" y="530"/>
                  </a:lnTo>
                  <a:lnTo>
                    <a:pt x="2235" y="553"/>
                  </a:lnTo>
                  <a:lnTo>
                    <a:pt x="2235" y="542"/>
                  </a:lnTo>
                  <a:lnTo>
                    <a:pt x="2246" y="542"/>
                  </a:lnTo>
                  <a:lnTo>
                    <a:pt x="2246" y="553"/>
                  </a:lnTo>
                  <a:lnTo>
                    <a:pt x="2261" y="553"/>
                  </a:lnTo>
                  <a:lnTo>
                    <a:pt x="2275" y="542"/>
                  </a:lnTo>
                  <a:lnTo>
                    <a:pt x="2334" y="568"/>
                  </a:lnTo>
                  <a:lnTo>
                    <a:pt x="2361" y="626"/>
                  </a:lnTo>
                  <a:lnTo>
                    <a:pt x="2405" y="686"/>
                  </a:lnTo>
                  <a:lnTo>
                    <a:pt x="2405" y="764"/>
                  </a:lnTo>
                  <a:lnTo>
                    <a:pt x="2375" y="797"/>
                  </a:lnTo>
                  <a:lnTo>
                    <a:pt x="2375" y="824"/>
                  </a:lnTo>
                  <a:lnTo>
                    <a:pt x="2346" y="837"/>
                  </a:lnTo>
                  <a:lnTo>
                    <a:pt x="2323" y="824"/>
                  </a:lnTo>
                  <a:lnTo>
                    <a:pt x="2306" y="837"/>
                  </a:lnTo>
                  <a:lnTo>
                    <a:pt x="2306" y="824"/>
                  </a:lnTo>
                  <a:lnTo>
                    <a:pt x="2275" y="785"/>
                  </a:lnTo>
                  <a:lnTo>
                    <a:pt x="2294" y="764"/>
                  </a:lnTo>
                  <a:lnTo>
                    <a:pt x="2323" y="785"/>
                  </a:lnTo>
                  <a:lnTo>
                    <a:pt x="2306" y="724"/>
                  </a:lnTo>
                  <a:lnTo>
                    <a:pt x="2306" y="712"/>
                  </a:lnTo>
                  <a:lnTo>
                    <a:pt x="2294" y="686"/>
                  </a:lnTo>
                  <a:lnTo>
                    <a:pt x="2246" y="712"/>
                  </a:lnTo>
                  <a:lnTo>
                    <a:pt x="2235" y="712"/>
                  </a:lnTo>
                  <a:lnTo>
                    <a:pt x="2206" y="686"/>
                  </a:lnTo>
                  <a:lnTo>
                    <a:pt x="2162" y="664"/>
                  </a:lnTo>
                  <a:lnTo>
                    <a:pt x="2123" y="653"/>
                  </a:lnTo>
                  <a:lnTo>
                    <a:pt x="2091" y="626"/>
                  </a:lnTo>
                  <a:lnTo>
                    <a:pt x="2035" y="568"/>
                  </a:lnTo>
                  <a:lnTo>
                    <a:pt x="1975" y="553"/>
                  </a:lnTo>
                  <a:lnTo>
                    <a:pt x="1935" y="568"/>
                  </a:lnTo>
                  <a:lnTo>
                    <a:pt x="1920" y="582"/>
                  </a:lnTo>
                  <a:lnTo>
                    <a:pt x="1950" y="601"/>
                  </a:lnTo>
                  <a:lnTo>
                    <a:pt x="1935" y="613"/>
                  </a:lnTo>
                  <a:lnTo>
                    <a:pt x="1950" y="641"/>
                  </a:lnTo>
                  <a:lnTo>
                    <a:pt x="1920" y="653"/>
                  </a:lnTo>
                  <a:lnTo>
                    <a:pt x="1891" y="653"/>
                  </a:lnTo>
                  <a:lnTo>
                    <a:pt x="1851" y="641"/>
                  </a:lnTo>
                  <a:lnTo>
                    <a:pt x="1820" y="653"/>
                  </a:lnTo>
                  <a:lnTo>
                    <a:pt x="1762" y="664"/>
                  </a:lnTo>
                  <a:lnTo>
                    <a:pt x="1659" y="641"/>
                  </a:lnTo>
                  <a:lnTo>
                    <a:pt x="1603" y="641"/>
                  </a:lnTo>
                  <a:lnTo>
                    <a:pt x="1559" y="613"/>
                  </a:lnTo>
                  <a:lnTo>
                    <a:pt x="1503" y="601"/>
                  </a:lnTo>
                  <a:lnTo>
                    <a:pt x="1491" y="613"/>
                  </a:lnTo>
                  <a:lnTo>
                    <a:pt x="1503" y="626"/>
                  </a:lnTo>
                  <a:lnTo>
                    <a:pt x="1503" y="653"/>
                  </a:lnTo>
                  <a:lnTo>
                    <a:pt x="1443" y="653"/>
                  </a:lnTo>
                  <a:lnTo>
                    <a:pt x="1420" y="641"/>
                  </a:lnTo>
                  <a:lnTo>
                    <a:pt x="1372" y="626"/>
                  </a:lnTo>
                  <a:lnTo>
                    <a:pt x="1299" y="664"/>
                  </a:lnTo>
                  <a:lnTo>
                    <a:pt x="1288" y="686"/>
                  </a:lnTo>
                  <a:lnTo>
                    <a:pt x="1288" y="664"/>
                  </a:lnTo>
                  <a:lnTo>
                    <a:pt x="1273" y="653"/>
                  </a:lnTo>
                  <a:lnTo>
                    <a:pt x="1261" y="664"/>
                  </a:lnTo>
                  <a:lnTo>
                    <a:pt x="1244" y="653"/>
                  </a:lnTo>
                  <a:lnTo>
                    <a:pt x="1188" y="626"/>
                  </a:lnTo>
                  <a:lnTo>
                    <a:pt x="1144" y="626"/>
                  </a:lnTo>
                  <a:lnTo>
                    <a:pt x="1132" y="613"/>
                  </a:lnTo>
                  <a:lnTo>
                    <a:pt x="1117" y="626"/>
                  </a:lnTo>
                  <a:lnTo>
                    <a:pt x="1061" y="568"/>
                  </a:lnTo>
                  <a:lnTo>
                    <a:pt x="1017" y="542"/>
                  </a:lnTo>
                  <a:lnTo>
                    <a:pt x="1000" y="542"/>
                  </a:lnTo>
                  <a:lnTo>
                    <a:pt x="973" y="553"/>
                  </a:lnTo>
                  <a:lnTo>
                    <a:pt x="962" y="553"/>
                  </a:lnTo>
                  <a:lnTo>
                    <a:pt x="962" y="542"/>
                  </a:lnTo>
                  <a:lnTo>
                    <a:pt x="929" y="542"/>
                  </a:lnTo>
                  <a:lnTo>
                    <a:pt x="900" y="542"/>
                  </a:lnTo>
                  <a:lnTo>
                    <a:pt x="900" y="530"/>
                  </a:lnTo>
                  <a:lnTo>
                    <a:pt x="889" y="513"/>
                  </a:lnTo>
                  <a:lnTo>
                    <a:pt x="841" y="513"/>
                  </a:lnTo>
                  <a:lnTo>
                    <a:pt x="841" y="530"/>
                  </a:lnTo>
                  <a:lnTo>
                    <a:pt x="800" y="530"/>
                  </a:lnTo>
                  <a:lnTo>
                    <a:pt x="729" y="542"/>
                  </a:lnTo>
                  <a:lnTo>
                    <a:pt x="700" y="542"/>
                  </a:lnTo>
                  <a:lnTo>
                    <a:pt x="700" y="553"/>
                  </a:lnTo>
                  <a:lnTo>
                    <a:pt x="718" y="553"/>
                  </a:lnTo>
                  <a:lnTo>
                    <a:pt x="718" y="568"/>
                  </a:lnTo>
                  <a:lnTo>
                    <a:pt x="700" y="582"/>
                  </a:lnTo>
                  <a:lnTo>
                    <a:pt x="718" y="582"/>
                  </a:lnTo>
                  <a:lnTo>
                    <a:pt x="700" y="601"/>
                  </a:lnTo>
                  <a:lnTo>
                    <a:pt x="741" y="613"/>
                  </a:lnTo>
                  <a:lnTo>
                    <a:pt x="729" y="626"/>
                  </a:lnTo>
                  <a:lnTo>
                    <a:pt x="700" y="626"/>
                  </a:lnTo>
                  <a:lnTo>
                    <a:pt x="670" y="626"/>
                  </a:lnTo>
                  <a:lnTo>
                    <a:pt x="641" y="626"/>
                  </a:lnTo>
                  <a:lnTo>
                    <a:pt x="618" y="626"/>
                  </a:lnTo>
                  <a:lnTo>
                    <a:pt x="601" y="626"/>
                  </a:lnTo>
                  <a:lnTo>
                    <a:pt x="601" y="641"/>
                  </a:lnTo>
                  <a:lnTo>
                    <a:pt x="570" y="613"/>
                  </a:lnTo>
                  <a:lnTo>
                    <a:pt x="545" y="601"/>
                  </a:lnTo>
                  <a:lnTo>
                    <a:pt x="530" y="613"/>
                  </a:lnTo>
                  <a:lnTo>
                    <a:pt x="518" y="613"/>
                  </a:lnTo>
                  <a:lnTo>
                    <a:pt x="485" y="626"/>
                  </a:lnTo>
                  <a:lnTo>
                    <a:pt x="470" y="626"/>
                  </a:lnTo>
                  <a:lnTo>
                    <a:pt x="485" y="653"/>
                  </a:lnTo>
                  <a:lnTo>
                    <a:pt x="470" y="653"/>
                  </a:lnTo>
                  <a:lnTo>
                    <a:pt x="458" y="641"/>
                  </a:lnTo>
                  <a:lnTo>
                    <a:pt x="445" y="686"/>
                  </a:lnTo>
                  <a:lnTo>
                    <a:pt x="458" y="697"/>
                  </a:lnTo>
                  <a:lnTo>
                    <a:pt x="458" y="712"/>
                  </a:lnTo>
                  <a:lnTo>
                    <a:pt x="485" y="712"/>
                  </a:lnTo>
                  <a:lnTo>
                    <a:pt x="497" y="741"/>
                  </a:lnTo>
                  <a:lnTo>
                    <a:pt x="485" y="753"/>
                  </a:lnTo>
                  <a:lnTo>
                    <a:pt x="470" y="753"/>
                  </a:lnTo>
                  <a:lnTo>
                    <a:pt x="458" y="785"/>
                  </a:lnTo>
                  <a:lnTo>
                    <a:pt x="485" y="812"/>
                  </a:lnTo>
                  <a:lnTo>
                    <a:pt x="485" y="837"/>
                  </a:lnTo>
                  <a:lnTo>
                    <a:pt x="518" y="868"/>
                  </a:lnTo>
                  <a:lnTo>
                    <a:pt x="497" y="885"/>
                  </a:lnTo>
                  <a:lnTo>
                    <a:pt x="485" y="885"/>
                  </a:lnTo>
                  <a:lnTo>
                    <a:pt x="470" y="868"/>
                  </a:lnTo>
                  <a:lnTo>
                    <a:pt x="445" y="837"/>
                  </a:lnTo>
                  <a:lnTo>
                    <a:pt x="418" y="837"/>
                  </a:lnTo>
                  <a:lnTo>
                    <a:pt x="386" y="824"/>
                  </a:lnTo>
                  <a:lnTo>
                    <a:pt x="330" y="824"/>
                  </a:lnTo>
                  <a:lnTo>
                    <a:pt x="259" y="785"/>
                  </a:lnTo>
                  <a:lnTo>
                    <a:pt x="245" y="785"/>
                  </a:lnTo>
                  <a:lnTo>
                    <a:pt x="245" y="764"/>
                  </a:lnTo>
                  <a:lnTo>
                    <a:pt x="259" y="764"/>
                  </a:lnTo>
                  <a:lnTo>
                    <a:pt x="270" y="741"/>
                  </a:lnTo>
                  <a:lnTo>
                    <a:pt x="259" y="741"/>
                  </a:lnTo>
                  <a:lnTo>
                    <a:pt x="297" y="724"/>
                  </a:lnTo>
                  <a:lnTo>
                    <a:pt x="270" y="724"/>
                  </a:lnTo>
                  <a:lnTo>
                    <a:pt x="270" y="712"/>
                  </a:lnTo>
                  <a:lnTo>
                    <a:pt x="286" y="697"/>
                  </a:lnTo>
                  <a:lnTo>
                    <a:pt x="297" y="712"/>
                  </a:lnTo>
                  <a:lnTo>
                    <a:pt x="297" y="686"/>
                  </a:lnTo>
                  <a:lnTo>
                    <a:pt x="297" y="664"/>
                  </a:lnTo>
                  <a:lnTo>
                    <a:pt x="297" y="653"/>
                  </a:lnTo>
                  <a:lnTo>
                    <a:pt x="259" y="653"/>
                  </a:lnTo>
                  <a:lnTo>
                    <a:pt x="245" y="641"/>
                  </a:lnTo>
                  <a:lnTo>
                    <a:pt x="197" y="641"/>
                  </a:lnTo>
                  <a:lnTo>
                    <a:pt x="186" y="613"/>
                  </a:lnTo>
                  <a:lnTo>
                    <a:pt x="170" y="613"/>
                  </a:lnTo>
                  <a:lnTo>
                    <a:pt x="170" y="601"/>
                  </a:lnTo>
                  <a:lnTo>
                    <a:pt x="159" y="582"/>
                  </a:lnTo>
                  <a:lnTo>
                    <a:pt x="115" y="601"/>
                  </a:lnTo>
                  <a:lnTo>
                    <a:pt x="98" y="568"/>
                  </a:lnTo>
                  <a:lnTo>
                    <a:pt x="126" y="568"/>
                  </a:lnTo>
                  <a:lnTo>
                    <a:pt x="126" y="553"/>
                  </a:lnTo>
                  <a:lnTo>
                    <a:pt x="115" y="553"/>
                  </a:lnTo>
                  <a:lnTo>
                    <a:pt x="98" y="530"/>
                  </a:lnTo>
                  <a:lnTo>
                    <a:pt x="86" y="501"/>
                  </a:lnTo>
                  <a:lnTo>
                    <a:pt x="42" y="482"/>
                  </a:lnTo>
                  <a:lnTo>
                    <a:pt x="15" y="453"/>
                  </a:lnTo>
                  <a:lnTo>
                    <a:pt x="15" y="442"/>
                  </a:lnTo>
                  <a:lnTo>
                    <a:pt x="0" y="430"/>
                  </a:lnTo>
                  <a:lnTo>
                    <a:pt x="15" y="413"/>
                  </a:lnTo>
                  <a:lnTo>
                    <a:pt x="26" y="413"/>
                  </a:lnTo>
                  <a:lnTo>
                    <a:pt x="42" y="397"/>
                  </a:lnTo>
                  <a:lnTo>
                    <a:pt x="26" y="382"/>
                  </a:lnTo>
                  <a:lnTo>
                    <a:pt x="15" y="382"/>
                  </a:lnTo>
                  <a:lnTo>
                    <a:pt x="71" y="330"/>
                  </a:lnTo>
                  <a:lnTo>
                    <a:pt x="59" y="298"/>
                  </a:lnTo>
                  <a:lnTo>
                    <a:pt x="59" y="286"/>
                  </a:lnTo>
                  <a:lnTo>
                    <a:pt x="42" y="271"/>
                  </a:lnTo>
                  <a:lnTo>
                    <a:pt x="42" y="257"/>
                  </a:lnTo>
                  <a:lnTo>
                    <a:pt x="26" y="230"/>
                  </a:lnTo>
                  <a:lnTo>
                    <a:pt x="26" y="211"/>
                  </a:lnTo>
                  <a:lnTo>
                    <a:pt x="0" y="198"/>
                  </a:lnTo>
                  <a:lnTo>
                    <a:pt x="0" y="186"/>
                  </a:lnTo>
                  <a:lnTo>
                    <a:pt x="15" y="186"/>
                  </a:lnTo>
                  <a:lnTo>
                    <a:pt x="42" y="171"/>
                  </a:lnTo>
                  <a:lnTo>
                    <a:pt x="71" y="159"/>
                  </a:lnTo>
                  <a:lnTo>
                    <a:pt x="146" y="186"/>
                  </a:lnTo>
                  <a:lnTo>
                    <a:pt x="226" y="211"/>
                  </a:lnTo>
                  <a:lnTo>
                    <a:pt x="245" y="230"/>
                  </a:lnTo>
                  <a:lnTo>
                    <a:pt x="186" y="242"/>
                  </a:lnTo>
                  <a:lnTo>
                    <a:pt x="71" y="230"/>
                  </a:lnTo>
                  <a:lnTo>
                    <a:pt x="126" y="257"/>
                  </a:lnTo>
                  <a:lnTo>
                    <a:pt x="126" y="286"/>
                  </a:lnTo>
                  <a:lnTo>
                    <a:pt x="170" y="298"/>
                  </a:lnTo>
                  <a:lnTo>
                    <a:pt x="197" y="298"/>
                  </a:lnTo>
                  <a:lnTo>
                    <a:pt x="186" y="286"/>
                  </a:lnTo>
                  <a:lnTo>
                    <a:pt x="159" y="271"/>
                  </a:lnTo>
                  <a:lnTo>
                    <a:pt x="170" y="271"/>
                  </a:lnTo>
                  <a:lnTo>
                    <a:pt x="245" y="286"/>
                  </a:lnTo>
                  <a:lnTo>
                    <a:pt x="215" y="257"/>
                  </a:lnTo>
                  <a:lnTo>
                    <a:pt x="259" y="242"/>
                  </a:lnTo>
                  <a:lnTo>
                    <a:pt x="286" y="242"/>
                  </a:lnTo>
                  <a:lnTo>
                    <a:pt x="297" y="242"/>
                  </a:lnTo>
                  <a:lnTo>
                    <a:pt x="286" y="230"/>
                  </a:lnTo>
                  <a:lnTo>
                    <a:pt x="286" y="198"/>
                  </a:lnTo>
                  <a:lnTo>
                    <a:pt x="259" y="186"/>
                  </a:lnTo>
                  <a:lnTo>
                    <a:pt x="314" y="198"/>
                  </a:lnTo>
                  <a:lnTo>
                    <a:pt x="330" y="211"/>
                  </a:lnTo>
                  <a:lnTo>
                    <a:pt x="297" y="211"/>
                  </a:lnTo>
                  <a:lnTo>
                    <a:pt x="345" y="230"/>
                  </a:lnTo>
                  <a:lnTo>
                    <a:pt x="359" y="230"/>
                  </a:lnTo>
                  <a:lnTo>
                    <a:pt x="359" y="211"/>
                  </a:lnTo>
                  <a:lnTo>
                    <a:pt x="445" y="186"/>
                  </a:lnTo>
                  <a:lnTo>
                    <a:pt x="470" y="198"/>
                  </a:lnTo>
                  <a:lnTo>
                    <a:pt x="470" y="186"/>
                  </a:lnTo>
                  <a:lnTo>
                    <a:pt x="530" y="186"/>
                  </a:lnTo>
                  <a:lnTo>
                    <a:pt x="545" y="198"/>
                  </a:lnTo>
                  <a:lnTo>
                    <a:pt x="558" y="198"/>
                  </a:lnTo>
                  <a:lnTo>
                    <a:pt x="545" y="186"/>
                  </a:lnTo>
                  <a:lnTo>
                    <a:pt x="570" y="186"/>
                  </a:lnTo>
                  <a:lnTo>
                    <a:pt x="518" y="159"/>
                  </a:lnTo>
                  <a:lnTo>
                    <a:pt x="518" y="146"/>
                  </a:lnTo>
                  <a:lnTo>
                    <a:pt x="700" y="198"/>
                  </a:lnTo>
                  <a:lnTo>
                    <a:pt x="718" y="186"/>
                  </a:lnTo>
                  <a:lnTo>
                    <a:pt x="658" y="171"/>
                  </a:lnTo>
                  <a:lnTo>
                    <a:pt x="658" y="146"/>
                  </a:lnTo>
                  <a:lnTo>
                    <a:pt x="641" y="131"/>
                  </a:lnTo>
                  <a:lnTo>
                    <a:pt x="670" y="86"/>
                  </a:lnTo>
                  <a:lnTo>
                    <a:pt x="689" y="86"/>
                  </a:lnTo>
                  <a:lnTo>
                    <a:pt x="700" y="86"/>
                  </a:lnTo>
                  <a:lnTo>
                    <a:pt x="729" y="98"/>
                  </a:lnTo>
                  <a:lnTo>
                    <a:pt x="729" y="131"/>
                  </a:lnTo>
                  <a:lnTo>
                    <a:pt x="741" y="131"/>
                  </a:lnTo>
                  <a:lnTo>
                    <a:pt x="773" y="186"/>
                  </a:lnTo>
                  <a:lnTo>
                    <a:pt x="789" y="186"/>
                  </a:lnTo>
                  <a:lnTo>
                    <a:pt x="789" y="211"/>
                  </a:lnTo>
                  <a:lnTo>
                    <a:pt x="758" y="230"/>
                  </a:lnTo>
                  <a:lnTo>
                    <a:pt x="789" y="242"/>
                  </a:lnTo>
                  <a:lnTo>
                    <a:pt x="818" y="230"/>
                  </a:lnTo>
                  <a:lnTo>
                    <a:pt x="829" y="211"/>
                  </a:lnTo>
                  <a:lnTo>
                    <a:pt x="800" y="186"/>
                  </a:lnTo>
                  <a:lnTo>
                    <a:pt x="789" y="186"/>
                  </a:lnTo>
                  <a:lnTo>
                    <a:pt x="773" y="171"/>
                  </a:lnTo>
                  <a:lnTo>
                    <a:pt x="773" y="146"/>
                  </a:lnTo>
                  <a:lnTo>
                    <a:pt x="741" y="131"/>
                  </a:lnTo>
                  <a:lnTo>
                    <a:pt x="773" y="98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395" name="Freeform 9"/>
            <p:cNvSpPr>
              <a:spLocks/>
            </p:cNvSpPr>
            <p:nvPr/>
          </p:nvSpPr>
          <p:spPr bwMode="auto">
            <a:xfrm>
              <a:off x="3185" y="2254"/>
              <a:ext cx="53" cy="43"/>
            </a:xfrm>
            <a:custGeom>
              <a:avLst/>
              <a:gdLst>
                <a:gd name="T0" fmla="*/ 0 w 60"/>
                <a:gd name="T1" fmla="*/ 0 h 46"/>
                <a:gd name="T2" fmla="*/ 4 w 60"/>
                <a:gd name="T3" fmla="*/ 0 h 46"/>
                <a:gd name="T4" fmla="*/ 4 w 60"/>
                <a:gd name="T5" fmla="*/ 7 h 46"/>
                <a:gd name="T6" fmla="*/ 8 w 60"/>
                <a:gd name="T7" fmla="*/ 7 h 46"/>
                <a:gd name="T8" fmla="*/ 8 w 60"/>
                <a:gd name="T9" fmla="*/ 9 h 46"/>
                <a:gd name="T10" fmla="*/ 4 w 60"/>
                <a:gd name="T11" fmla="*/ 16 h 46"/>
                <a:gd name="T12" fmla="*/ 0 w 60"/>
                <a:gd name="T13" fmla="*/ 0 h 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0"/>
                <a:gd name="T22" fmla="*/ 0 h 46"/>
                <a:gd name="T23" fmla="*/ 60 w 60"/>
                <a:gd name="T24" fmla="*/ 46 h 4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0" h="46">
                  <a:moveTo>
                    <a:pt x="0" y="0"/>
                  </a:moveTo>
                  <a:lnTo>
                    <a:pt x="27" y="0"/>
                  </a:lnTo>
                  <a:lnTo>
                    <a:pt x="27" y="16"/>
                  </a:lnTo>
                  <a:lnTo>
                    <a:pt x="60" y="16"/>
                  </a:lnTo>
                  <a:lnTo>
                    <a:pt x="60" y="29"/>
                  </a:lnTo>
                  <a:lnTo>
                    <a:pt x="27" y="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396" name="Freeform 10"/>
            <p:cNvSpPr>
              <a:spLocks/>
            </p:cNvSpPr>
            <p:nvPr/>
          </p:nvSpPr>
          <p:spPr bwMode="auto">
            <a:xfrm>
              <a:off x="3576" y="2598"/>
              <a:ext cx="61" cy="82"/>
            </a:xfrm>
            <a:custGeom>
              <a:avLst/>
              <a:gdLst>
                <a:gd name="T0" fmla="*/ 0 w 71"/>
                <a:gd name="T1" fmla="*/ 30 h 86"/>
                <a:gd name="T2" fmla="*/ 3 w 71"/>
                <a:gd name="T3" fmla="*/ 10 h 86"/>
                <a:gd name="T4" fmla="*/ 3 w 71"/>
                <a:gd name="T5" fmla="*/ 0 h 86"/>
                <a:gd name="T6" fmla="*/ 4 w 71"/>
                <a:gd name="T7" fmla="*/ 10 h 86"/>
                <a:gd name="T8" fmla="*/ 5 w 71"/>
                <a:gd name="T9" fmla="*/ 14 h 86"/>
                <a:gd name="T10" fmla="*/ 3 w 71"/>
                <a:gd name="T11" fmla="*/ 30 h 86"/>
                <a:gd name="T12" fmla="*/ 4 w 71"/>
                <a:gd name="T13" fmla="*/ 30 h 86"/>
                <a:gd name="T14" fmla="*/ 3 w 71"/>
                <a:gd name="T15" fmla="*/ 39 h 86"/>
                <a:gd name="T16" fmla="*/ 3 w 71"/>
                <a:gd name="T17" fmla="*/ 30 h 86"/>
                <a:gd name="T18" fmla="*/ 3 w 71"/>
                <a:gd name="T19" fmla="*/ 39 h 86"/>
                <a:gd name="T20" fmla="*/ 0 w 71"/>
                <a:gd name="T21" fmla="*/ 3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1"/>
                <a:gd name="T34" fmla="*/ 0 h 86"/>
                <a:gd name="T35" fmla="*/ 71 w 71"/>
                <a:gd name="T36" fmla="*/ 86 h 8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1" h="86">
                  <a:moveTo>
                    <a:pt x="0" y="69"/>
                  </a:moveTo>
                  <a:lnTo>
                    <a:pt x="11" y="19"/>
                  </a:lnTo>
                  <a:lnTo>
                    <a:pt x="38" y="0"/>
                  </a:lnTo>
                  <a:lnTo>
                    <a:pt x="57" y="19"/>
                  </a:lnTo>
                  <a:lnTo>
                    <a:pt x="71" y="31"/>
                  </a:lnTo>
                  <a:lnTo>
                    <a:pt x="38" y="69"/>
                  </a:lnTo>
                  <a:lnTo>
                    <a:pt x="57" y="69"/>
                  </a:lnTo>
                  <a:lnTo>
                    <a:pt x="38" y="86"/>
                  </a:lnTo>
                  <a:lnTo>
                    <a:pt x="11" y="69"/>
                  </a:lnTo>
                  <a:lnTo>
                    <a:pt x="11" y="86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397" name="Freeform 11"/>
            <p:cNvSpPr>
              <a:spLocks/>
            </p:cNvSpPr>
            <p:nvPr/>
          </p:nvSpPr>
          <p:spPr bwMode="auto">
            <a:xfrm>
              <a:off x="3523" y="2691"/>
              <a:ext cx="41" cy="133"/>
            </a:xfrm>
            <a:custGeom>
              <a:avLst/>
              <a:gdLst>
                <a:gd name="T0" fmla="*/ 0 w 46"/>
                <a:gd name="T1" fmla="*/ 23 h 142"/>
                <a:gd name="T2" fmla="*/ 0 w 46"/>
                <a:gd name="T3" fmla="*/ 7 h 142"/>
                <a:gd name="T4" fmla="*/ 0 w 46"/>
                <a:gd name="T5" fmla="*/ 0 h 142"/>
                <a:gd name="T6" fmla="*/ 4 w 46"/>
                <a:gd name="T7" fmla="*/ 23 h 142"/>
                <a:gd name="T8" fmla="*/ 4 w 46"/>
                <a:gd name="T9" fmla="*/ 27 h 142"/>
                <a:gd name="T10" fmla="*/ 7 w 46"/>
                <a:gd name="T11" fmla="*/ 34 h 142"/>
                <a:gd name="T12" fmla="*/ 7 w 46"/>
                <a:gd name="T13" fmla="*/ 47 h 142"/>
                <a:gd name="T14" fmla="*/ 4 w 46"/>
                <a:gd name="T15" fmla="*/ 47 h 142"/>
                <a:gd name="T16" fmla="*/ 4 w 46"/>
                <a:gd name="T17" fmla="*/ 37 h 142"/>
                <a:gd name="T18" fmla="*/ 0 w 46"/>
                <a:gd name="T19" fmla="*/ 23 h 1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6"/>
                <a:gd name="T31" fmla="*/ 0 h 142"/>
                <a:gd name="T32" fmla="*/ 46 w 46"/>
                <a:gd name="T33" fmla="*/ 142 h 1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6" h="142">
                  <a:moveTo>
                    <a:pt x="0" y="71"/>
                  </a:moveTo>
                  <a:lnTo>
                    <a:pt x="0" y="15"/>
                  </a:lnTo>
                  <a:lnTo>
                    <a:pt x="0" y="0"/>
                  </a:lnTo>
                  <a:lnTo>
                    <a:pt x="33" y="71"/>
                  </a:lnTo>
                  <a:lnTo>
                    <a:pt x="19" y="82"/>
                  </a:lnTo>
                  <a:lnTo>
                    <a:pt x="46" y="102"/>
                  </a:lnTo>
                  <a:lnTo>
                    <a:pt x="46" y="142"/>
                  </a:lnTo>
                  <a:lnTo>
                    <a:pt x="33" y="142"/>
                  </a:lnTo>
                  <a:lnTo>
                    <a:pt x="33" y="113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398" name="Freeform 12"/>
            <p:cNvSpPr>
              <a:spLocks/>
            </p:cNvSpPr>
            <p:nvPr/>
          </p:nvSpPr>
          <p:spPr bwMode="auto">
            <a:xfrm>
              <a:off x="3628" y="2852"/>
              <a:ext cx="40" cy="122"/>
            </a:xfrm>
            <a:custGeom>
              <a:avLst/>
              <a:gdLst>
                <a:gd name="T0" fmla="*/ 0 w 46"/>
                <a:gd name="T1" fmla="*/ 24 h 130"/>
                <a:gd name="T2" fmla="*/ 3 w 46"/>
                <a:gd name="T3" fmla="*/ 19 h 130"/>
                <a:gd name="T4" fmla="*/ 0 w 46"/>
                <a:gd name="T5" fmla="*/ 0 h 130"/>
                <a:gd name="T6" fmla="*/ 3 w 46"/>
                <a:gd name="T7" fmla="*/ 8 h 130"/>
                <a:gd name="T8" fmla="*/ 4 w 46"/>
                <a:gd name="T9" fmla="*/ 19 h 130"/>
                <a:gd name="T10" fmla="*/ 3 w 46"/>
                <a:gd name="T11" fmla="*/ 28 h 130"/>
                <a:gd name="T12" fmla="*/ 4 w 46"/>
                <a:gd name="T13" fmla="*/ 44 h 130"/>
                <a:gd name="T14" fmla="*/ 3 w 46"/>
                <a:gd name="T15" fmla="*/ 34 h 130"/>
                <a:gd name="T16" fmla="*/ 0 w 46"/>
                <a:gd name="T17" fmla="*/ 24 h 1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6"/>
                <a:gd name="T28" fmla="*/ 0 h 130"/>
                <a:gd name="T29" fmla="*/ 46 w 46"/>
                <a:gd name="T30" fmla="*/ 130 h 1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6" h="130">
                  <a:moveTo>
                    <a:pt x="0" y="71"/>
                  </a:moveTo>
                  <a:lnTo>
                    <a:pt x="23" y="53"/>
                  </a:lnTo>
                  <a:lnTo>
                    <a:pt x="0" y="0"/>
                  </a:lnTo>
                  <a:lnTo>
                    <a:pt x="23" y="11"/>
                  </a:lnTo>
                  <a:lnTo>
                    <a:pt x="46" y="53"/>
                  </a:lnTo>
                  <a:lnTo>
                    <a:pt x="23" y="82"/>
                  </a:lnTo>
                  <a:lnTo>
                    <a:pt x="46" y="130"/>
                  </a:lnTo>
                  <a:lnTo>
                    <a:pt x="23" y="98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399" name="Freeform 13"/>
            <p:cNvSpPr>
              <a:spLocks/>
            </p:cNvSpPr>
            <p:nvPr/>
          </p:nvSpPr>
          <p:spPr bwMode="auto">
            <a:xfrm>
              <a:off x="4039" y="1445"/>
              <a:ext cx="61" cy="67"/>
            </a:xfrm>
            <a:custGeom>
              <a:avLst/>
              <a:gdLst>
                <a:gd name="T0" fmla="*/ 0 w 71"/>
                <a:gd name="T1" fmla="*/ 21 h 71"/>
                <a:gd name="T2" fmla="*/ 0 w 71"/>
                <a:gd name="T3" fmla="*/ 8 h 71"/>
                <a:gd name="T4" fmla="*/ 3 w 71"/>
                <a:gd name="T5" fmla="*/ 8 h 71"/>
                <a:gd name="T6" fmla="*/ 3 w 71"/>
                <a:gd name="T7" fmla="*/ 0 h 71"/>
                <a:gd name="T8" fmla="*/ 3 w 71"/>
                <a:gd name="T9" fmla="*/ 0 h 71"/>
                <a:gd name="T10" fmla="*/ 3 w 71"/>
                <a:gd name="T11" fmla="*/ 8 h 71"/>
                <a:gd name="T12" fmla="*/ 5 w 71"/>
                <a:gd name="T13" fmla="*/ 17 h 71"/>
                <a:gd name="T14" fmla="*/ 3 w 71"/>
                <a:gd name="T15" fmla="*/ 17 h 71"/>
                <a:gd name="T16" fmla="*/ 3 w 71"/>
                <a:gd name="T17" fmla="*/ 21 h 71"/>
                <a:gd name="T18" fmla="*/ 3 w 71"/>
                <a:gd name="T19" fmla="*/ 26 h 71"/>
                <a:gd name="T20" fmla="*/ 3 w 71"/>
                <a:gd name="T21" fmla="*/ 26 h 71"/>
                <a:gd name="T22" fmla="*/ 0 w 71"/>
                <a:gd name="T23" fmla="*/ 21 h 7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1"/>
                <a:gd name="T37" fmla="*/ 0 h 71"/>
                <a:gd name="T38" fmla="*/ 71 w 71"/>
                <a:gd name="T39" fmla="*/ 71 h 7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1" h="71">
                  <a:moveTo>
                    <a:pt x="0" y="54"/>
                  </a:moveTo>
                  <a:lnTo>
                    <a:pt x="0" y="12"/>
                  </a:lnTo>
                  <a:lnTo>
                    <a:pt x="11" y="12"/>
                  </a:lnTo>
                  <a:lnTo>
                    <a:pt x="23" y="0"/>
                  </a:lnTo>
                  <a:lnTo>
                    <a:pt x="53" y="0"/>
                  </a:lnTo>
                  <a:lnTo>
                    <a:pt x="38" y="12"/>
                  </a:lnTo>
                  <a:lnTo>
                    <a:pt x="71" y="42"/>
                  </a:lnTo>
                  <a:lnTo>
                    <a:pt x="53" y="42"/>
                  </a:lnTo>
                  <a:lnTo>
                    <a:pt x="53" y="54"/>
                  </a:lnTo>
                  <a:lnTo>
                    <a:pt x="38" y="71"/>
                  </a:lnTo>
                  <a:lnTo>
                    <a:pt x="11" y="71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00" name="Freeform 14"/>
            <p:cNvSpPr>
              <a:spLocks/>
            </p:cNvSpPr>
            <p:nvPr/>
          </p:nvSpPr>
          <p:spPr bwMode="auto">
            <a:xfrm>
              <a:off x="4309" y="1445"/>
              <a:ext cx="102" cy="43"/>
            </a:xfrm>
            <a:custGeom>
              <a:avLst/>
              <a:gdLst>
                <a:gd name="T0" fmla="*/ 0 w 115"/>
                <a:gd name="T1" fmla="*/ 7 h 46"/>
                <a:gd name="T2" fmla="*/ 0 w 115"/>
                <a:gd name="T3" fmla="*/ 7 h 46"/>
                <a:gd name="T4" fmla="*/ 4 w 115"/>
                <a:gd name="T5" fmla="*/ 0 h 46"/>
                <a:gd name="T6" fmla="*/ 15 w 115"/>
                <a:gd name="T7" fmla="*/ 0 h 46"/>
                <a:gd name="T8" fmla="*/ 13 w 115"/>
                <a:gd name="T9" fmla="*/ 7 h 46"/>
                <a:gd name="T10" fmla="*/ 4 w 115"/>
                <a:gd name="T11" fmla="*/ 7 h 46"/>
                <a:gd name="T12" fmla="*/ 4 w 115"/>
                <a:gd name="T13" fmla="*/ 7 h 46"/>
                <a:gd name="T14" fmla="*/ 4 w 115"/>
                <a:gd name="T15" fmla="*/ 16 h 46"/>
                <a:gd name="T16" fmla="*/ 0 w 115"/>
                <a:gd name="T17" fmla="*/ 7 h 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5"/>
                <a:gd name="T28" fmla="*/ 0 h 46"/>
                <a:gd name="T29" fmla="*/ 115 w 115"/>
                <a:gd name="T30" fmla="*/ 46 h 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5" h="46">
                  <a:moveTo>
                    <a:pt x="0" y="25"/>
                  </a:moveTo>
                  <a:lnTo>
                    <a:pt x="0" y="12"/>
                  </a:lnTo>
                  <a:lnTo>
                    <a:pt x="15" y="0"/>
                  </a:lnTo>
                  <a:lnTo>
                    <a:pt x="115" y="0"/>
                  </a:lnTo>
                  <a:lnTo>
                    <a:pt x="101" y="12"/>
                  </a:lnTo>
                  <a:lnTo>
                    <a:pt x="30" y="12"/>
                  </a:lnTo>
                  <a:lnTo>
                    <a:pt x="15" y="25"/>
                  </a:lnTo>
                  <a:lnTo>
                    <a:pt x="15" y="46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01" name="Freeform 15"/>
            <p:cNvSpPr>
              <a:spLocks/>
            </p:cNvSpPr>
            <p:nvPr/>
          </p:nvSpPr>
          <p:spPr bwMode="auto">
            <a:xfrm>
              <a:off x="4810" y="1221"/>
              <a:ext cx="62" cy="104"/>
            </a:xfrm>
            <a:custGeom>
              <a:avLst/>
              <a:gdLst>
                <a:gd name="T0" fmla="*/ 0 w 71"/>
                <a:gd name="T1" fmla="*/ 37 h 111"/>
                <a:gd name="T2" fmla="*/ 3 w 71"/>
                <a:gd name="T3" fmla="*/ 33 h 111"/>
                <a:gd name="T4" fmla="*/ 5 w 71"/>
                <a:gd name="T5" fmla="*/ 14 h 111"/>
                <a:gd name="T6" fmla="*/ 3 w 71"/>
                <a:gd name="T7" fmla="*/ 0 h 111"/>
                <a:gd name="T8" fmla="*/ 5 w 71"/>
                <a:gd name="T9" fmla="*/ 0 h 111"/>
                <a:gd name="T10" fmla="*/ 7 w 71"/>
                <a:gd name="T11" fmla="*/ 14 h 111"/>
                <a:gd name="T12" fmla="*/ 7 w 71"/>
                <a:gd name="T13" fmla="*/ 26 h 111"/>
                <a:gd name="T14" fmla="*/ 3 w 71"/>
                <a:gd name="T15" fmla="*/ 33 h 111"/>
                <a:gd name="T16" fmla="*/ 3 w 71"/>
                <a:gd name="T17" fmla="*/ 37 h 111"/>
                <a:gd name="T18" fmla="*/ 3 w 71"/>
                <a:gd name="T19" fmla="*/ 37 h 111"/>
                <a:gd name="T20" fmla="*/ 0 w 71"/>
                <a:gd name="T21" fmla="*/ 37 h 11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1"/>
                <a:gd name="T34" fmla="*/ 0 h 111"/>
                <a:gd name="T35" fmla="*/ 71 w 71"/>
                <a:gd name="T36" fmla="*/ 111 h 11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1" h="111">
                  <a:moveTo>
                    <a:pt x="0" y="111"/>
                  </a:moveTo>
                  <a:lnTo>
                    <a:pt x="27" y="98"/>
                  </a:lnTo>
                  <a:lnTo>
                    <a:pt x="54" y="39"/>
                  </a:lnTo>
                  <a:lnTo>
                    <a:pt x="42" y="0"/>
                  </a:lnTo>
                  <a:lnTo>
                    <a:pt x="54" y="0"/>
                  </a:lnTo>
                  <a:lnTo>
                    <a:pt x="71" y="39"/>
                  </a:lnTo>
                  <a:lnTo>
                    <a:pt x="71" y="79"/>
                  </a:lnTo>
                  <a:lnTo>
                    <a:pt x="42" y="98"/>
                  </a:lnTo>
                  <a:lnTo>
                    <a:pt x="42" y="111"/>
                  </a:lnTo>
                  <a:lnTo>
                    <a:pt x="15" y="111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02" name="Freeform 16"/>
            <p:cNvSpPr>
              <a:spLocks/>
            </p:cNvSpPr>
            <p:nvPr/>
          </p:nvSpPr>
          <p:spPr bwMode="auto">
            <a:xfrm>
              <a:off x="3252" y="1363"/>
              <a:ext cx="95" cy="56"/>
            </a:xfrm>
            <a:custGeom>
              <a:avLst/>
              <a:gdLst>
                <a:gd name="T0" fmla="*/ 0 w 112"/>
                <a:gd name="T1" fmla="*/ 13 h 59"/>
                <a:gd name="T2" fmla="*/ 3 w 112"/>
                <a:gd name="T3" fmla="*/ 0 h 59"/>
                <a:gd name="T4" fmla="*/ 4 w 112"/>
                <a:gd name="T5" fmla="*/ 9 h 59"/>
                <a:gd name="T6" fmla="*/ 6 w 112"/>
                <a:gd name="T7" fmla="*/ 9 h 59"/>
                <a:gd name="T8" fmla="*/ 7 w 112"/>
                <a:gd name="T9" fmla="*/ 9 h 59"/>
                <a:gd name="T10" fmla="*/ 7 w 112"/>
                <a:gd name="T11" fmla="*/ 13 h 59"/>
                <a:gd name="T12" fmla="*/ 5 w 112"/>
                <a:gd name="T13" fmla="*/ 13 h 59"/>
                <a:gd name="T14" fmla="*/ 3 w 112"/>
                <a:gd name="T15" fmla="*/ 25 h 59"/>
                <a:gd name="T16" fmla="*/ 3 w 112"/>
                <a:gd name="T17" fmla="*/ 18 h 59"/>
                <a:gd name="T18" fmla="*/ 0 w 112"/>
                <a:gd name="T19" fmla="*/ 13 h 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2"/>
                <a:gd name="T31" fmla="*/ 0 h 59"/>
                <a:gd name="T32" fmla="*/ 112 w 112"/>
                <a:gd name="T33" fmla="*/ 59 h 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2" h="59">
                  <a:moveTo>
                    <a:pt x="0" y="31"/>
                  </a:moveTo>
                  <a:lnTo>
                    <a:pt x="39" y="0"/>
                  </a:lnTo>
                  <a:lnTo>
                    <a:pt x="71" y="11"/>
                  </a:lnTo>
                  <a:lnTo>
                    <a:pt x="98" y="11"/>
                  </a:lnTo>
                  <a:lnTo>
                    <a:pt x="112" y="11"/>
                  </a:lnTo>
                  <a:lnTo>
                    <a:pt x="112" y="31"/>
                  </a:lnTo>
                  <a:lnTo>
                    <a:pt x="83" y="31"/>
                  </a:lnTo>
                  <a:lnTo>
                    <a:pt x="39" y="59"/>
                  </a:lnTo>
                  <a:lnTo>
                    <a:pt x="12" y="42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03" name="Freeform 17"/>
            <p:cNvSpPr>
              <a:spLocks/>
            </p:cNvSpPr>
            <p:nvPr/>
          </p:nvSpPr>
          <p:spPr bwMode="auto">
            <a:xfrm>
              <a:off x="3349" y="1294"/>
              <a:ext cx="324" cy="201"/>
            </a:xfrm>
            <a:custGeom>
              <a:avLst/>
              <a:gdLst>
                <a:gd name="T0" fmla="*/ 15 w 370"/>
                <a:gd name="T1" fmla="*/ 58 h 215"/>
                <a:gd name="T2" fmla="*/ 17 w 370"/>
                <a:gd name="T3" fmla="*/ 50 h 215"/>
                <a:gd name="T4" fmla="*/ 18 w 370"/>
                <a:gd name="T5" fmla="*/ 50 h 215"/>
                <a:gd name="T6" fmla="*/ 18 w 370"/>
                <a:gd name="T7" fmla="*/ 45 h 215"/>
                <a:gd name="T8" fmla="*/ 17 w 370"/>
                <a:gd name="T9" fmla="*/ 41 h 215"/>
                <a:gd name="T10" fmla="*/ 15 w 370"/>
                <a:gd name="T11" fmla="*/ 36 h 215"/>
                <a:gd name="T12" fmla="*/ 12 w 370"/>
                <a:gd name="T13" fmla="*/ 33 h 215"/>
                <a:gd name="T14" fmla="*/ 11 w 370"/>
                <a:gd name="T15" fmla="*/ 36 h 215"/>
                <a:gd name="T16" fmla="*/ 7 w 370"/>
                <a:gd name="T17" fmla="*/ 41 h 215"/>
                <a:gd name="T18" fmla="*/ 4 w 370"/>
                <a:gd name="T19" fmla="*/ 36 h 215"/>
                <a:gd name="T20" fmla="*/ 0 w 370"/>
                <a:gd name="T21" fmla="*/ 36 h 215"/>
                <a:gd name="T22" fmla="*/ 0 w 370"/>
                <a:gd name="T23" fmla="*/ 33 h 215"/>
                <a:gd name="T24" fmla="*/ 0 w 370"/>
                <a:gd name="T25" fmla="*/ 26 h 215"/>
                <a:gd name="T26" fmla="*/ 4 w 370"/>
                <a:gd name="T27" fmla="*/ 19 h 215"/>
                <a:gd name="T28" fmla="*/ 4 w 370"/>
                <a:gd name="T29" fmla="*/ 10 h 215"/>
                <a:gd name="T30" fmla="*/ 8 w 370"/>
                <a:gd name="T31" fmla="*/ 7 h 215"/>
                <a:gd name="T32" fmla="*/ 12 w 370"/>
                <a:gd name="T33" fmla="*/ 10 h 215"/>
                <a:gd name="T34" fmla="*/ 15 w 370"/>
                <a:gd name="T35" fmla="*/ 10 h 215"/>
                <a:gd name="T36" fmla="*/ 18 w 370"/>
                <a:gd name="T37" fmla="*/ 10 h 215"/>
                <a:gd name="T38" fmla="*/ 18 w 370"/>
                <a:gd name="T39" fmla="*/ 7 h 215"/>
                <a:gd name="T40" fmla="*/ 19 w 370"/>
                <a:gd name="T41" fmla="*/ 7 h 215"/>
                <a:gd name="T42" fmla="*/ 24 w 370"/>
                <a:gd name="T43" fmla="*/ 0 h 215"/>
                <a:gd name="T44" fmla="*/ 25 w 370"/>
                <a:gd name="T45" fmla="*/ 7 h 215"/>
                <a:gd name="T46" fmla="*/ 25 w 370"/>
                <a:gd name="T47" fmla="*/ 10 h 215"/>
                <a:gd name="T48" fmla="*/ 27 w 370"/>
                <a:gd name="T49" fmla="*/ 10 h 215"/>
                <a:gd name="T50" fmla="*/ 28 w 370"/>
                <a:gd name="T51" fmla="*/ 19 h 215"/>
                <a:gd name="T52" fmla="*/ 34 w 370"/>
                <a:gd name="T53" fmla="*/ 19 h 215"/>
                <a:gd name="T54" fmla="*/ 35 w 370"/>
                <a:gd name="T55" fmla="*/ 22 h 215"/>
                <a:gd name="T56" fmla="*/ 39 w 370"/>
                <a:gd name="T57" fmla="*/ 22 h 215"/>
                <a:gd name="T58" fmla="*/ 39 w 370"/>
                <a:gd name="T59" fmla="*/ 26 h 215"/>
                <a:gd name="T60" fmla="*/ 39 w 370"/>
                <a:gd name="T61" fmla="*/ 33 h 215"/>
                <a:gd name="T62" fmla="*/ 39 w 370"/>
                <a:gd name="T63" fmla="*/ 41 h 215"/>
                <a:gd name="T64" fmla="*/ 38 w 370"/>
                <a:gd name="T65" fmla="*/ 36 h 215"/>
                <a:gd name="T66" fmla="*/ 35 w 370"/>
                <a:gd name="T67" fmla="*/ 41 h 215"/>
                <a:gd name="T68" fmla="*/ 35 w 370"/>
                <a:gd name="T69" fmla="*/ 45 h 215"/>
                <a:gd name="T70" fmla="*/ 35 w 370"/>
                <a:gd name="T71" fmla="*/ 45 h 215"/>
                <a:gd name="T72" fmla="*/ 28 w 370"/>
                <a:gd name="T73" fmla="*/ 54 h 215"/>
                <a:gd name="T74" fmla="*/ 31 w 370"/>
                <a:gd name="T75" fmla="*/ 58 h 215"/>
                <a:gd name="T76" fmla="*/ 34 w 370"/>
                <a:gd name="T77" fmla="*/ 58 h 215"/>
                <a:gd name="T78" fmla="*/ 34 w 370"/>
                <a:gd name="T79" fmla="*/ 65 h 215"/>
                <a:gd name="T80" fmla="*/ 31 w 370"/>
                <a:gd name="T81" fmla="*/ 65 h 215"/>
                <a:gd name="T82" fmla="*/ 27 w 370"/>
                <a:gd name="T83" fmla="*/ 69 h 215"/>
                <a:gd name="T84" fmla="*/ 27 w 370"/>
                <a:gd name="T85" fmla="*/ 65 h 215"/>
                <a:gd name="T86" fmla="*/ 24 w 370"/>
                <a:gd name="T87" fmla="*/ 58 h 215"/>
                <a:gd name="T88" fmla="*/ 27 w 370"/>
                <a:gd name="T89" fmla="*/ 54 h 215"/>
                <a:gd name="T90" fmla="*/ 23 w 370"/>
                <a:gd name="T91" fmla="*/ 50 h 215"/>
                <a:gd name="T92" fmla="*/ 19 w 370"/>
                <a:gd name="T93" fmla="*/ 50 h 215"/>
                <a:gd name="T94" fmla="*/ 18 w 370"/>
                <a:gd name="T95" fmla="*/ 54 h 215"/>
                <a:gd name="T96" fmla="*/ 18 w 370"/>
                <a:gd name="T97" fmla="*/ 58 h 215"/>
                <a:gd name="T98" fmla="*/ 15 w 370"/>
                <a:gd name="T99" fmla="*/ 58 h 21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70"/>
                <a:gd name="T151" fmla="*/ 0 h 215"/>
                <a:gd name="T152" fmla="*/ 370 w 370"/>
                <a:gd name="T153" fmla="*/ 215 h 215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70" h="215">
                  <a:moveTo>
                    <a:pt x="142" y="182"/>
                  </a:moveTo>
                  <a:lnTo>
                    <a:pt x="159" y="157"/>
                  </a:lnTo>
                  <a:lnTo>
                    <a:pt x="170" y="157"/>
                  </a:lnTo>
                  <a:lnTo>
                    <a:pt x="170" y="142"/>
                  </a:lnTo>
                  <a:lnTo>
                    <a:pt x="159" y="130"/>
                  </a:lnTo>
                  <a:lnTo>
                    <a:pt x="142" y="115"/>
                  </a:lnTo>
                  <a:lnTo>
                    <a:pt x="115" y="102"/>
                  </a:lnTo>
                  <a:lnTo>
                    <a:pt x="97" y="115"/>
                  </a:lnTo>
                  <a:lnTo>
                    <a:pt x="59" y="130"/>
                  </a:lnTo>
                  <a:lnTo>
                    <a:pt x="15" y="115"/>
                  </a:lnTo>
                  <a:lnTo>
                    <a:pt x="0" y="115"/>
                  </a:lnTo>
                  <a:lnTo>
                    <a:pt x="0" y="102"/>
                  </a:lnTo>
                  <a:lnTo>
                    <a:pt x="0" y="82"/>
                  </a:lnTo>
                  <a:lnTo>
                    <a:pt x="42" y="59"/>
                  </a:lnTo>
                  <a:lnTo>
                    <a:pt x="26" y="31"/>
                  </a:lnTo>
                  <a:lnTo>
                    <a:pt x="71" y="19"/>
                  </a:lnTo>
                  <a:lnTo>
                    <a:pt x="115" y="31"/>
                  </a:lnTo>
                  <a:lnTo>
                    <a:pt x="142" y="31"/>
                  </a:lnTo>
                  <a:lnTo>
                    <a:pt x="170" y="31"/>
                  </a:lnTo>
                  <a:lnTo>
                    <a:pt x="170" y="19"/>
                  </a:lnTo>
                  <a:lnTo>
                    <a:pt x="186" y="19"/>
                  </a:lnTo>
                  <a:lnTo>
                    <a:pt x="230" y="0"/>
                  </a:lnTo>
                  <a:lnTo>
                    <a:pt x="241" y="19"/>
                  </a:lnTo>
                  <a:lnTo>
                    <a:pt x="241" y="31"/>
                  </a:lnTo>
                  <a:lnTo>
                    <a:pt x="257" y="31"/>
                  </a:lnTo>
                  <a:lnTo>
                    <a:pt x="270" y="59"/>
                  </a:lnTo>
                  <a:lnTo>
                    <a:pt x="318" y="59"/>
                  </a:lnTo>
                  <a:lnTo>
                    <a:pt x="330" y="71"/>
                  </a:lnTo>
                  <a:lnTo>
                    <a:pt x="370" y="71"/>
                  </a:lnTo>
                  <a:lnTo>
                    <a:pt x="370" y="82"/>
                  </a:lnTo>
                  <a:lnTo>
                    <a:pt x="370" y="102"/>
                  </a:lnTo>
                  <a:lnTo>
                    <a:pt x="370" y="130"/>
                  </a:lnTo>
                  <a:lnTo>
                    <a:pt x="357" y="115"/>
                  </a:lnTo>
                  <a:lnTo>
                    <a:pt x="341" y="130"/>
                  </a:lnTo>
                  <a:lnTo>
                    <a:pt x="341" y="142"/>
                  </a:lnTo>
                  <a:lnTo>
                    <a:pt x="330" y="142"/>
                  </a:lnTo>
                  <a:lnTo>
                    <a:pt x="270" y="171"/>
                  </a:lnTo>
                  <a:lnTo>
                    <a:pt x="297" y="182"/>
                  </a:lnTo>
                  <a:lnTo>
                    <a:pt x="318" y="182"/>
                  </a:lnTo>
                  <a:lnTo>
                    <a:pt x="318" y="201"/>
                  </a:lnTo>
                  <a:lnTo>
                    <a:pt x="297" y="201"/>
                  </a:lnTo>
                  <a:lnTo>
                    <a:pt x="257" y="215"/>
                  </a:lnTo>
                  <a:lnTo>
                    <a:pt x="257" y="201"/>
                  </a:lnTo>
                  <a:lnTo>
                    <a:pt x="230" y="182"/>
                  </a:lnTo>
                  <a:lnTo>
                    <a:pt x="257" y="171"/>
                  </a:lnTo>
                  <a:lnTo>
                    <a:pt x="218" y="157"/>
                  </a:lnTo>
                  <a:lnTo>
                    <a:pt x="186" y="157"/>
                  </a:lnTo>
                  <a:lnTo>
                    <a:pt x="170" y="171"/>
                  </a:lnTo>
                  <a:lnTo>
                    <a:pt x="170" y="182"/>
                  </a:lnTo>
                  <a:lnTo>
                    <a:pt x="142" y="182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04" name="Freeform 18"/>
            <p:cNvSpPr>
              <a:spLocks/>
            </p:cNvSpPr>
            <p:nvPr/>
          </p:nvSpPr>
          <p:spPr bwMode="auto">
            <a:xfrm>
              <a:off x="3363" y="1200"/>
              <a:ext cx="159" cy="123"/>
            </a:xfrm>
            <a:custGeom>
              <a:avLst/>
              <a:gdLst>
                <a:gd name="T0" fmla="*/ 3 w 182"/>
                <a:gd name="T1" fmla="*/ 30 h 131"/>
                <a:gd name="T2" fmla="*/ 0 w 182"/>
                <a:gd name="T3" fmla="*/ 20 h 131"/>
                <a:gd name="T4" fmla="*/ 5 w 182"/>
                <a:gd name="T5" fmla="*/ 20 h 131"/>
                <a:gd name="T6" fmla="*/ 3 w 182"/>
                <a:gd name="T7" fmla="*/ 17 h 131"/>
                <a:gd name="T8" fmla="*/ 7 w 182"/>
                <a:gd name="T9" fmla="*/ 10 h 131"/>
                <a:gd name="T10" fmla="*/ 7 w 182"/>
                <a:gd name="T11" fmla="*/ 8 h 131"/>
                <a:gd name="T12" fmla="*/ 10 w 182"/>
                <a:gd name="T13" fmla="*/ 0 h 131"/>
                <a:gd name="T14" fmla="*/ 14 w 182"/>
                <a:gd name="T15" fmla="*/ 8 h 131"/>
                <a:gd name="T16" fmla="*/ 15 w 182"/>
                <a:gd name="T17" fmla="*/ 17 h 131"/>
                <a:gd name="T18" fmla="*/ 17 w 182"/>
                <a:gd name="T19" fmla="*/ 24 h 131"/>
                <a:gd name="T20" fmla="*/ 18 w 182"/>
                <a:gd name="T21" fmla="*/ 24 h 131"/>
                <a:gd name="T22" fmla="*/ 18 w 182"/>
                <a:gd name="T23" fmla="*/ 30 h 131"/>
                <a:gd name="T24" fmla="*/ 15 w 182"/>
                <a:gd name="T25" fmla="*/ 30 h 131"/>
                <a:gd name="T26" fmla="*/ 17 w 182"/>
                <a:gd name="T27" fmla="*/ 39 h 131"/>
                <a:gd name="T28" fmla="*/ 15 w 182"/>
                <a:gd name="T29" fmla="*/ 39 h 131"/>
                <a:gd name="T30" fmla="*/ 15 w 182"/>
                <a:gd name="T31" fmla="*/ 45 h 131"/>
                <a:gd name="T32" fmla="*/ 13 w 182"/>
                <a:gd name="T33" fmla="*/ 45 h 131"/>
                <a:gd name="T34" fmla="*/ 10 w 182"/>
                <a:gd name="T35" fmla="*/ 45 h 131"/>
                <a:gd name="T36" fmla="*/ 5 w 182"/>
                <a:gd name="T37" fmla="*/ 39 h 131"/>
                <a:gd name="T38" fmla="*/ 3 w 182"/>
                <a:gd name="T39" fmla="*/ 45 h 131"/>
                <a:gd name="T40" fmla="*/ 0 w 182"/>
                <a:gd name="T41" fmla="*/ 39 h 131"/>
                <a:gd name="T42" fmla="*/ 3 w 182"/>
                <a:gd name="T43" fmla="*/ 30 h 13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82"/>
                <a:gd name="T67" fmla="*/ 0 h 131"/>
                <a:gd name="T68" fmla="*/ 182 w 182"/>
                <a:gd name="T69" fmla="*/ 131 h 13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82" h="131">
                  <a:moveTo>
                    <a:pt x="11" y="86"/>
                  </a:moveTo>
                  <a:lnTo>
                    <a:pt x="0" y="58"/>
                  </a:lnTo>
                  <a:lnTo>
                    <a:pt x="54" y="58"/>
                  </a:lnTo>
                  <a:lnTo>
                    <a:pt x="42" y="46"/>
                  </a:lnTo>
                  <a:lnTo>
                    <a:pt x="71" y="31"/>
                  </a:lnTo>
                  <a:lnTo>
                    <a:pt x="71" y="19"/>
                  </a:lnTo>
                  <a:lnTo>
                    <a:pt x="98" y="0"/>
                  </a:lnTo>
                  <a:lnTo>
                    <a:pt x="142" y="19"/>
                  </a:lnTo>
                  <a:lnTo>
                    <a:pt x="154" y="46"/>
                  </a:lnTo>
                  <a:lnTo>
                    <a:pt x="169" y="71"/>
                  </a:lnTo>
                  <a:lnTo>
                    <a:pt x="182" y="71"/>
                  </a:lnTo>
                  <a:lnTo>
                    <a:pt x="182" y="86"/>
                  </a:lnTo>
                  <a:lnTo>
                    <a:pt x="154" y="86"/>
                  </a:lnTo>
                  <a:lnTo>
                    <a:pt x="169" y="117"/>
                  </a:lnTo>
                  <a:lnTo>
                    <a:pt x="154" y="117"/>
                  </a:lnTo>
                  <a:lnTo>
                    <a:pt x="154" y="131"/>
                  </a:lnTo>
                  <a:lnTo>
                    <a:pt x="127" y="131"/>
                  </a:lnTo>
                  <a:lnTo>
                    <a:pt x="98" y="131"/>
                  </a:lnTo>
                  <a:lnTo>
                    <a:pt x="54" y="117"/>
                  </a:lnTo>
                  <a:lnTo>
                    <a:pt x="11" y="131"/>
                  </a:lnTo>
                  <a:lnTo>
                    <a:pt x="0" y="117"/>
                  </a:lnTo>
                  <a:lnTo>
                    <a:pt x="11" y="86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05" name="Freeform 19"/>
            <p:cNvSpPr>
              <a:spLocks/>
            </p:cNvSpPr>
            <p:nvPr/>
          </p:nvSpPr>
          <p:spPr bwMode="auto">
            <a:xfrm>
              <a:off x="3363" y="1124"/>
              <a:ext cx="72" cy="52"/>
            </a:xfrm>
            <a:custGeom>
              <a:avLst/>
              <a:gdLst>
                <a:gd name="T0" fmla="*/ 4 w 82"/>
                <a:gd name="T1" fmla="*/ 13 h 56"/>
                <a:gd name="T2" fmla="*/ 4 w 82"/>
                <a:gd name="T3" fmla="*/ 13 h 56"/>
                <a:gd name="T4" fmla="*/ 8 w 82"/>
                <a:gd name="T5" fmla="*/ 17 h 56"/>
                <a:gd name="T6" fmla="*/ 8 w 82"/>
                <a:gd name="T7" fmla="*/ 13 h 56"/>
                <a:gd name="T8" fmla="*/ 6 w 82"/>
                <a:gd name="T9" fmla="*/ 9 h 56"/>
                <a:gd name="T10" fmla="*/ 8 w 82"/>
                <a:gd name="T11" fmla="*/ 7 h 56"/>
                <a:gd name="T12" fmla="*/ 9 w 82"/>
                <a:gd name="T13" fmla="*/ 7 h 56"/>
                <a:gd name="T14" fmla="*/ 4 w 82"/>
                <a:gd name="T15" fmla="*/ 0 h 56"/>
                <a:gd name="T16" fmla="*/ 0 w 82"/>
                <a:gd name="T17" fmla="*/ 7 h 56"/>
                <a:gd name="T18" fmla="*/ 0 w 82"/>
                <a:gd name="T19" fmla="*/ 13 h 56"/>
                <a:gd name="T20" fmla="*/ 4 w 82"/>
                <a:gd name="T21" fmla="*/ 13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2"/>
                <a:gd name="T34" fmla="*/ 0 h 56"/>
                <a:gd name="T35" fmla="*/ 82 w 82"/>
                <a:gd name="T36" fmla="*/ 56 h 5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2" h="56">
                  <a:moveTo>
                    <a:pt x="11" y="43"/>
                  </a:moveTo>
                  <a:lnTo>
                    <a:pt x="27" y="43"/>
                  </a:lnTo>
                  <a:lnTo>
                    <a:pt x="69" y="56"/>
                  </a:lnTo>
                  <a:lnTo>
                    <a:pt x="69" y="43"/>
                  </a:lnTo>
                  <a:lnTo>
                    <a:pt x="54" y="31"/>
                  </a:lnTo>
                  <a:lnTo>
                    <a:pt x="69" y="16"/>
                  </a:lnTo>
                  <a:lnTo>
                    <a:pt x="82" y="16"/>
                  </a:lnTo>
                  <a:lnTo>
                    <a:pt x="42" y="0"/>
                  </a:lnTo>
                  <a:lnTo>
                    <a:pt x="0" y="16"/>
                  </a:lnTo>
                  <a:lnTo>
                    <a:pt x="0" y="43"/>
                  </a:lnTo>
                  <a:lnTo>
                    <a:pt x="11" y="43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06" name="Freeform 20"/>
            <p:cNvSpPr>
              <a:spLocks/>
            </p:cNvSpPr>
            <p:nvPr/>
          </p:nvSpPr>
          <p:spPr bwMode="auto">
            <a:xfrm>
              <a:off x="3325" y="1165"/>
              <a:ext cx="124" cy="56"/>
            </a:xfrm>
            <a:custGeom>
              <a:avLst/>
              <a:gdLst>
                <a:gd name="T0" fmla="*/ 0 w 142"/>
                <a:gd name="T1" fmla="*/ 25 h 59"/>
                <a:gd name="T2" fmla="*/ 3 w 142"/>
                <a:gd name="T3" fmla="*/ 16 h 59"/>
                <a:gd name="T4" fmla="*/ 7 w 142"/>
                <a:gd name="T5" fmla="*/ 16 h 59"/>
                <a:gd name="T6" fmla="*/ 11 w 142"/>
                <a:gd name="T7" fmla="*/ 25 h 59"/>
                <a:gd name="T8" fmla="*/ 14 w 142"/>
                <a:gd name="T9" fmla="*/ 16 h 59"/>
                <a:gd name="T10" fmla="*/ 11 w 142"/>
                <a:gd name="T11" fmla="*/ 9 h 59"/>
                <a:gd name="T12" fmla="*/ 7 w 142"/>
                <a:gd name="T13" fmla="*/ 0 h 59"/>
                <a:gd name="T14" fmla="*/ 5 w 142"/>
                <a:gd name="T15" fmla="*/ 0 h 59"/>
                <a:gd name="T16" fmla="*/ 5 w 142"/>
                <a:gd name="T17" fmla="*/ 9 h 59"/>
                <a:gd name="T18" fmla="*/ 3 w 142"/>
                <a:gd name="T19" fmla="*/ 9 h 59"/>
                <a:gd name="T20" fmla="*/ 3 w 142"/>
                <a:gd name="T21" fmla="*/ 9 h 59"/>
                <a:gd name="T22" fmla="*/ 0 w 142"/>
                <a:gd name="T23" fmla="*/ 9 h 59"/>
                <a:gd name="T24" fmla="*/ 0 w 142"/>
                <a:gd name="T25" fmla="*/ 9 h 59"/>
                <a:gd name="T26" fmla="*/ 0 w 142"/>
                <a:gd name="T27" fmla="*/ 25 h 5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2"/>
                <a:gd name="T43" fmla="*/ 0 h 59"/>
                <a:gd name="T44" fmla="*/ 142 w 142"/>
                <a:gd name="T45" fmla="*/ 59 h 5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2" h="59">
                  <a:moveTo>
                    <a:pt x="0" y="59"/>
                  </a:moveTo>
                  <a:lnTo>
                    <a:pt x="15" y="38"/>
                  </a:lnTo>
                  <a:lnTo>
                    <a:pt x="71" y="38"/>
                  </a:lnTo>
                  <a:lnTo>
                    <a:pt x="113" y="59"/>
                  </a:lnTo>
                  <a:lnTo>
                    <a:pt x="142" y="38"/>
                  </a:lnTo>
                  <a:lnTo>
                    <a:pt x="113" y="11"/>
                  </a:lnTo>
                  <a:lnTo>
                    <a:pt x="71" y="0"/>
                  </a:lnTo>
                  <a:lnTo>
                    <a:pt x="54" y="0"/>
                  </a:lnTo>
                  <a:lnTo>
                    <a:pt x="54" y="26"/>
                  </a:lnTo>
                  <a:lnTo>
                    <a:pt x="42" y="26"/>
                  </a:lnTo>
                  <a:lnTo>
                    <a:pt x="15" y="11"/>
                  </a:lnTo>
                  <a:lnTo>
                    <a:pt x="0" y="11"/>
                  </a:lnTo>
                  <a:lnTo>
                    <a:pt x="0" y="26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07" name="Freeform 21"/>
            <p:cNvSpPr>
              <a:spLocks/>
            </p:cNvSpPr>
            <p:nvPr/>
          </p:nvSpPr>
          <p:spPr bwMode="auto">
            <a:xfrm>
              <a:off x="3314" y="1200"/>
              <a:ext cx="110" cy="56"/>
            </a:xfrm>
            <a:custGeom>
              <a:avLst/>
              <a:gdLst>
                <a:gd name="T0" fmla="*/ 5 w 127"/>
                <a:gd name="T1" fmla="*/ 19 h 60"/>
                <a:gd name="T2" fmla="*/ 10 w 127"/>
                <a:gd name="T3" fmla="*/ 19 h 60"/>
                <a:gd name="T4" fmla="*/ 9 w 127"/>
                <a:gd name="T5" fmla="*/ 15 h 60"/>
                <a:gd name="T6" fmla="*/ 11 w 127"/>
                <a:gd name="T7" fmla="*/ 9 h 60"/>
                <a:gd name="T8" fmla="*/ 11 w 127"/>
                <a:gd name="T9" fmla="*/ 7 h 60"/>
                <a:gd name="T10" fmla="*/ 8 w 127"/>
                <a:gd name="T11" fmla="*/ 0 h 60"/>
                <a:gd name="T12" fmla="*/ 3 w 127"/>
                <a:gd name="T13" fmla="*/ 0 h 60"/>
                <a:gd name="T14" fmla="*/ 3 w 127"/>
                <a:gd name="T15" fmla="*/ 7 h 60"/>
                <a:gd name="T16" fmla="*/ 0 w 127"/>
                <a:gd name="T17" fmla="*/ 9 h 60"/>
                <a:gd name="T18" fmla="*/ 3 w 127"/>
                <a:gd name="T19" fmla="*/ 9 h 60"/>
                <a:gd name="T20" fmla="*/ 3 w 127"/>
                <a:gd name="T21" fmla="*/ 19 h 60"/>
                <a:gd name="T22" fmla="*/ 5 w 127"/>
                <a:gd name="T23" fmla="*/ 19 h 6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7"/>
                <a:gd name="T37" fmla="*/ 0 h 60"/>
                <a:gd name="T38" fmla="*/ 127 w 127"/>
                <a:gd name="T39" fmla="*/ 60 h 6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7" h="60">
                  <a:moveTo>
                    <a:pt x="54" y="60"/>
                  </a:moveTo>
                  <a:lnTo>
                    <a:pt x="110" y="60"/>
                  </a:lnTo>
                  <a:lnTo>
                    <a:pt x="98" y="46"/>
                  </a:lnTo>
                  <a:lnTo>
                    <a:pt x="127" y="31"/>
                  </a:lnTo>
                  <a:lnTo>
                    <a:pt x="127" y="19"/>
                  </a:lnTo>
                  <a:lnTo>
                    <a:pt x="83" y="0"/>
                  </a:lnTo>
                  <a:lnTo>
                    <a:pt x="27" y="0"/>
                  </a:lnTo>
                  <a:lnTo>
                    <a:pt x="12" y="19"/>
                  </a:lnTo>
                  <a:lnTo>
                    <a:pt x="0" y="31"/>
                  </a:lnTo>
                  <a:lnTo>
                    <a:pt x="39" y="31"/>
                  </a:lnTo>
                  <a:lnTo>
                    <a:pt x="39" y="60"/>
                  </a:lnTo>
                  <a:lnTo>
                    <a:pt x="54" y="6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08" name="Freeform 22"/>
            <p:cNvSpPr>
              <a:spLocks/>
            </p:cNvSpPr>
            <p:nvPr/>
          </p:nvSpPr>
          <p:spPr bwMode="auto">
            <a:xfrm>
              <a:off x="3297" y="1232"/>
              <a:ext cx="50" cy="43"/>
            </a:xfrm>
            <a:custGeom>
              <a:avLst/>
              <a:gdLst>
                <a:gd name="T0" fmla="*/ 0 w 60"/>
                <a:gd name="T1" fmla="*/ 7 h 46"/>
                <a:gd name="T2" fmla="*/ 3 w 60"/>
                <a:gd name="T3" fmla="*/ 0 h 46"/>
                <a:gd name="T4" fmla="*/ 3 w 60"/>
                <a:gd name="T5" fmla="*/ 0 h 46"/>
                <a:gd name="T6" fmla="*/ 3 w 60"/>
                <a:gd name="T7" fmla="*/ 16 h 46"/>
                <a:gd name="T8" fmla="*/ 0 w 60"/>
                <a:gd name="T9" fmla="*/ 7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"/>
                <a:gd name="T16" fmla="*/ 0 h 46"/>
                <a:gd name="T17" fmla="*/ 60 w 60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" h="46">
                  <a:moveTo>
                    <a:pt x="0" y="25"/>
                  </a:moveTo>
                  <a:lnTo>
                    <a:pt x="19" y="0"/>
                  </a:lnTo>
                  <a:lnTo>
                    <a:pt x="60" y="0"/>
                  </a:lnTo>
                  <a:lnTo>
                    <a:pt x="60" y="46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09" name="Freeform 23"/>
            <p:cNvSpPr>
              <a:spLocks/>
            </p:cNvSpPr>
            <p:nvPr/>
          </p:nvSpPr>
          <p:spPr bwMode="auto">
            <a:xfrm>
              <a:off x="3436" y="1393"/>
              <a:ext cx="63" cy="74"/>
            </a:xfrm>
            <a:custGeom>
              <a:avLst/>
              <a:gdLst>
                <a:gd name="T0" fmla="*/ 6 w 71"/>
                <a:gd name="T1" fmla="*/ 26 h 79"/>
                <a:gd name="T2" fmla="*/ 8 w 71"/>
                <a:gd name="T3" fmla="*/ 19 h 79"/>
                <a:gd name="T4" fmla="*/ 10 w 71"/>
                <a:gd name="T5" fmla="*/ 19 h 79"/>
                <a:gd name="T6" fmla="*/ 10 w 71"/>
                <a:gd name="T7" fmla="*/ 14 h 79"/>
                <a:gd name="T8" fmla="*/ 8 w 71"/>
                <a:gd name="T9" fmla="*/ 8 h 79"/>
                <a:gd name="T10" fmla="*/ 6 w 71"/>
                <a:gd name="T11" fmla="*/ 7 h 79"/>
                <a:gd name="T12" fmla="*/ 4 w 71"/>
                <a:gd name="T13" fmla="*/ 0 h 79"/>
                <a:gd name="T14" fmla="*/ 0 w 71"/>
                <a:gd name="T15" fmla="*/ 7 h 79"/>
                <a:gd name="T16" fmla="*/ 4 w 71"/>
                <a:gd name="T17" fmla="*/ 14 h 79"/>
                <a:gd name="T18" fmla="*/ 6 w 71"/>
                <a:gd name="T19" fmla="*/ 26 h 7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1"/>
                <a:gd name="T31" fmla="*/ 0 h 79"/>
                <a:gd name="T32" fmla="*/ 71 w 71"/>
                <a:gd name="T33" fmla="*/ 79 h 7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1" h="79">
                  <a:moveTo>
                    <a:pt x="43" y="79"/>
                  </a:moveTo>
                  <a:lnTo>
                    <a:pt x="58" y="54"/>
                  </a:lnTo>
                  <a:lnTo>
                    <a:pt x="71" y="54"/>
                  </a:lnTo>
                  <a:lnTo>
                    <a:pt x="71" y="39"/>
                  </a:lnTo>
                  <a:lnTo>
                    <a:pt x="58" y="27"/>
                  </a:lnTo>
                  <a:lnTo>
                    <a:pt x="43" y="12"/>
                  </a:lnTo>
                  <a:lnTo>
                    <a:pt x="16" y="0"/>
                  </a:lnTo>
                  <a:lnTo>
                    <a:pt x="0" y="12"/>
                  </a:lnTo>
                  <a:lnTo>
                    <a:pt x="31" y="39"/>
                  </a:lnTo>
                  <a:lnTo>
                    <a:pt x="43" y="79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10" name="Freeform 24"/>
            <p:cNvSpPr>
              <a:spLocks/>
            </p:cNvSpPr>
            <p:nvPr/>
          </p:nvSpPr>
          <p:spPr bwMode="auto">
            <a:xfrm>
              <a:off x="3701" y="1522"/>
              <a:ext cx="120" cy="56"/>
            </a:xfrm>
            <a:custGeom>
              <a:avLst/>
              <a:gdLst>
                <a:gd name="T0" fmla="*/ 10 w 138"/>
                <a:gd name="T1" fmla="*/ 25 h 59"/>
                <a:gd name="T2" fmla="*/ 6 w 138"/>
                <a:gd name="T3" fmla="*/ 25 h 59"/>
                <a:gd name="T4" fmla="*/ 6 w 138"/>
                <a:gd name="T5" fmla="*/ 18 h 59"/>
                <a:gd name="T6" fmla="*/ 3 w 138"/>
                <a:gd name="T7" fmla="*/ 18 h 59"/>
                <a:gd name="T8" fmla="*/ 3 w 138"/>
                <a:gd name="T9" fmla="*/ 10 h 59"/>
                <a:gd name="T10" fmla="*/ 3 w 138"/>
                <a:gd name="T11" fmla="*/ 9 h 59"/>
                <a:gd name="T12" fmla="*/ 0 w 138"/>
                <a:gd name="T13" fmla="*/ 0 h 59"/>
                <a:gd name="T14" fmla="*/ 5 w 138"/>
                <a:gd name="T15" fmla="*/ 0 h 59"/>
                <a:gd name="T16" fmla="*/ 8 w 138"/>
                <a:gd name="T17" fmla="*/ 9 h 59"/>
                <a:gd name="T18" fmla="*/ 10 w 138"/>
                <a:gd name="T19" fmla="*/ 9 h 59"/>
                <a:gd name="T20" fmla="*/ 13 w 138"/>
                <a:gd name="T21" fmla="*/ 18 h 59"/>
                <a:gd name="T22" fmla="*/ 10 w 138"/>
                <a:gd name="T23" fmla="*/ 18 h 59"/>
                <a:gd name="T24" fmla="*/ 10 w 138"/>
                <a:gd name="T25" fmla="*/ 25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8"/>
                <a:gd name="T40" fmla="*/ 0 h 59"/>
                <a:gd name="T41" fmla="*/ 138 w 138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8" h="59">
                  <a:moveTo>
                    <a:pt x="113" y="59"/>
                  </a:moveTo>
                  <a:lnTo>
                    <a:pt x="65" y="59"/>
                  </a:lnTo>
                  <a:lnTo>
                    <a:pt x="65" y="42"/>
                  </a:lnTo>
                  <a:lnTo>
                    <a:pt x="38" y="42"/>
                  </a:lnTo>
                  <a:lnTo>
                    <a:pt x="38" y="27"/>
                  </a:lnTo>
                  <a:lnTo>
                    <a:pt x="15" y="11"/>
                  </a:lnTo>
                  <a:lnTo>
                    <a:pt x="0" y="0"/>
                  </a:lnTo>
                  <a:lnTo>
                    <a:pt x="54" y="0"/>
                  </a:lnTo>
                  <a:lnTo>
                    <a:pt x="86" y="11"/>
                  </a:lnTo>
                  <a:lnTo>
                    <a:pt x="113" y="11"/>
                  </a:lnTo>
                  <a:lnTo>
                    <a:pt x="138" y="42"/>
                  </a:lnTo>
                  <a:lnTo>
                    <a:pt x="113" y="42"/>
                  </a:lnTo>
                  <a:lnTo>
                    <a:pt x="113" y="59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11" name="Freeform 25"/>
            <p:cNvSpPr>
              <a:spLocks/>
            </p:cNvSpPr>
            <p:nvPr/>
          </p:nvSpPr>
          <p:spPr bwMode="auto">
            <a:xfrm>
              <a:off x="3759" y="1579"/>
              <a:ext cx="76" cy="49"/>
            </a:xfrm>
            <a:custGeom>
              <a:avLst/>
              <a:gdLst>
                <a:gd name="T0" fmla="*/ 5 w 86"/>
                <a:gd name="T1" fmla="*/ 9 h 52"/>
                <a:gd name="T2" fmla="*/ 7 w 86"/>
                <a:gd name="T3" fmla="*/ 15 h 52"/>
                <a:gd name="T4" fmla="*/ 9 w 86"/>
                <a:gd name="T5" fmla="*/ 20 h 52"/>
                <a:gd name="T6" fmla="*/ 10 w 86"/>
                <a:gd name="T7" fmla="*/ 20 h 52"/>
                <a:gd name="T8" fmla="*/ 9 w 86"/>
                <a:gd name="T9" fmla="*/ 9 h 52"/>
                <a:gd name="T10" fmla="*/ 7 w 86"/>
                <a:gd name="T11" fmla="*/ 9 h 52"/>
                <a:gd name="T12" fmla="*/ 7 w 86"/>
                <a:gd name="T13" fmla="*/ 8 h 52"/>
                <a:gd name="T14" fmla="*/ 5 w 86"/>
                <a:gd name="T15" fmla="*/ 0 h 52"/>
                <a:gd name="T16" fmla="*/ 0 w 86"/>
                <a:gd name="T17" fmla="*/ 0 h 52"/>
                <a:gd name="T18" fmla="*/ 4 w 86"/>
                <a:gd name="T19" fmla="*/ 9 h 52"/>
                <a:gd name="T20" fmla="*/ 5 w 86"/>
                <a:gd name="T21" fmla="*/ 9 h 5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6"/>
                <a:gd name="T34" fmla="*/ 0 h 52"/>
                <a:gd name="T35" fmla="*/ 86 w 86"/>
                <a:gd name="T36" fmla="*/ 52 h 5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6" h="52">
                  <a:moveTo>
                    <a:pt x="46" y="27"/>
                  </a:moveTo>
                  <a:lnTo>
                    <a:pt x="58" y="39"/>
                  </a:lnTo>
                  <a:lnTo>
                    <a:pt x="69" y="52"/>
                  </a:lnTo>
                  <a:lnTo>
                    <a:pt x="86" y="52"/>
                  </a:lnTo>
                  <a:lnTo>
                    <a:pt x="69" y="27"/>
                  </a:lnTo>
                  <a:lnTo>
                    <a:pt x="58" y="27"/>
                  </a:lnTo>
                  <a:lnTo>
                    <a:pt x="58" y="12"/>
                  </a:lnTo>
                  <a:lnTo>
                    <a:pt x="46" y="0"/>
                  </a:lnTo>
                  <a:lnTo>
                    <a:pt x="0" y="0"/>
                  </a:lnTo>
                  <a:lnTo>
                    <a:pt x="19" y="27"/>
                  </a:lnTo>
                  <a:lnTo>
                    <a:pt x="46" y="27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12" name="Freeform 26"/>
            <p:cNvSpPr>
              <a:spLocks/>
            </p:cNvSpPr>
            <p:nvPr/>
          </p:nvSpPr>
          <p:spPr bwMode="auto">
            <a:xfrm>
              <a:off x="3801" y="1563"/>
              <a:ext cx="97" cy="78"/>
            </a:xfrm>
            <a:custGeom>
              <a:avLst/>
              <a:gdLst>
                <a:gd name="T0" fmla="*/ 7 w 111"/>
                <a:gd name="T1" fmla="*/ 0 h 82"/>
                <a:gd name="T2" fmla="*/ 5 w 111"/>
                <a:gd name="T3" fmla="*/ 10 h 82"/>
                <a:gd name="T4" fmla="*/ 3 w 111"/>
                <a:gd name="T5" fmla="*/ 10 h 82"/>
                <a:gd name="T6" fmla="*/ 3 w 111"/>
                <a:gd name="T7" fmla="*/ 0 h 82"/>
                <a:gd name="T8" fmla="*/ 0 w 111"/>
                <a:gd name="T9" fmla="*/ 0 h 82"/>
                <a:gd name="T10" fmla="*/ 0 w 111"/>
                <a:gd name="T11" fmla="*/ 10 h 82"/>
                <a:gd name="T12" fmla="*/ 3 w 111"/>
                <a:gd name="T13" fmla="*/ 10 h 82"/>
                <a:gd name="T14" fmla="*/ 3 w 111"/>
                <a:gd name="T15" fmla="*/ 19 h 82"/>
                <a:gd name="T16" fmla="*/ 3 w 111"/>
                <a:gd name="T17" fmla="*/ 19 h 82"/>
                <a:gd name="T18" fmla="*/ 3 w 111"/>
                <a:gd name="T19" fmla="*/ 28 h 82"/>
                <a:gd name="T20" fmla="*/ 7 w 111"/>
                <a:gd name="T21" fmla="*/ 24 h 82"/>
                <a:gd name="T22" fmla="*/ 7 w 111"/>
                <a:gd name="T23" fmla="*/ 28 h 82"/>
                <a:gd name="T24" fmla="*/ 10 w 111"/>
                <a:gd name="T25" fmla="*/ 35 h 82"/>
                <a:gd name="T26" fmla="*/ 9 w 111"/>
                <a:gd name="T27" fmla="*/ 28 h 82"/>
                <a:gd name="T28" fmla="*/ 10 w 111"/>
                <a:gd name="T29" fmla="*/ 28 h 82"/>
                <a:gd name="T30" fmla="*/ 10 w 111"/>
                <a:gd name="T31" fmla="*/ 19 h 82"/>
                <a:gd name="T32" fmla="*/ 11 w 111"/>
                <a:gd name="T33" fmla="*/ 10 h 82"/>
                <a:gd name="T34" fmla="*/ 9 w 111"/>
                <a:gd name="T35" fmla="*/ 10 h 82"/>
                <a:gd name="T36" fmla="*/ 7 w 111"/>
                <a:gd name="T37" fmla="*/ 0 h 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1"/>
                <a:gd name="T58" fmla="*/ 0 h 82"/>
                <a:gd name="T59" fmla="*/ 111 w 111"/>
                <a:gd name="T60" fmla="*/ 82 h 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1" h="82">
                  <a:moveTo>
                    <a:pt x="71" y="0"/>
                  </a:moveTo>
                  <a:lnTo>
                    <a:pt x="50" y="15"/>
                  </a:lnTo>
                  <a:lnTo>
                    <a:pt x="38" y="15"/>
                  </a:lnTo>
                  <a:lnTo>
                    <a:pt x="23" y="0"/>
                  </a:lnTo>
                  <a:lnTo>
                    <a:pt x="0" y="0"/>
                  </a:lnTo>
                  <a:lnTo>
                    <a:pt x="0" y="15"/>
                  </a:lnTo>
                  <a:lnTo>
                    <a:pt x="11" y="27"/>
                  </a:lnTo>
                  <a:lnTo>
                    <a:pt x="11" y="42"/>
                  </a:lnTo>
                  <a:lnTo>
                    <a:pt x="23" y="42"/>
                  </a:lnTo>
                  <a:lnTo>
                    <a:pt x="38" y="65"/>
                  </a:lnTo>
                  <a:lnTo>
                    <a:pt x="71" y="54"/>
                  </a:lnTo>
                  <a:lnTo>
                    <a:pt x="71" y="65"/>
                  </a:lnTo>
                  <a:lnTo>
                    <a:pt x="98" y="82"/>
                  </a:lnTo>
                  <a:lnTo>
                    <a:pt x="83" y="65"/>
                  </a:lnTo>
                  <a:lnTo>
                    <a:pt x="98" y="65"/>
                  </a:lnTo>
                  <a:lnTo>
                    <a:pt x="98" y="42"/>
                  </a:lnTo>
                  <a:lnTo>
                    <a:pt x="111" y="27"/>
                  </a:lnTo>
                  <a:lnTo>
                    <a:pt x="83" y="15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13" name="Freeform 27"/>
            <p:cNvSpPr>
              <a:spLocks/>
            </p:cNvSpPr>
            <p:nvPr/>
          </p:nvSpPr>
          <p:spPr bwMode="auto">
            <a:xfrm>
              <a:off x="3801" y="1232"/>
              <a:ext cx="733" cy="346"/>
            </a:xfrm>
            <a:custGeom>
              <a:avLst/>
              <a:gdLst>
                <a:gd name="T0" fmla="*/ 80 w 841"/>
                <a:gd name="T1" fmla="*/ 59 h 370"/>
                <a:gd name="T2" fmla="*/ 79 w 841"/>
                <a:gd name="T3" fmla="*/ 67 h 370"/>
                <a:gd name="T4" fmla="*/ 74 w 841"/>
                <a:gd name="T5" fmla="*/ 80 h 370"/>
                <a:gd name="T6" fmla="*/ 73 w 841"/>
                <a:gd name="T7" fmla="*/ 99 h 370"/>
                <a:gd name="T8" fmla="*/ 70 w 841"/>
                <a:gd name="T9" fmla="*/ 103 h 370"/>
                <a:gd name="T10" fmla="*/ 59 w 841"/>
                <a:gd name="T11" fmla="*/ 99 h 370"/>
                <a:gd name="T12" fmla="*/ 58 w 841"/>
                <a:gd name="T13" fmla="*/ 108 h 370"/>
                <a:gd name="T14" fmla="*/ 53 w 841"/>
                <a:gd name="T15" fmla="*/ 108 h 370"/>
                <a:gd name="T16" fmla="*/ 49 w 841"/>
                <a:gd name="T17" fmla="*/ 119 h 370"/>
                <a:gd name="T18" fmla="*/ 45 w 841"/>
                <a:gd name="T19" fmla="*/ 113 h 370"/>
                <a:gd name="T20" fmla="*/ 43 w 841"/>
                <a:gd name="T21" fmla="*/ 103 h 370"/>
                <a:gd name="T22" fmla="*/ 33 w 841"/>
                <a:gd name="T23" fmla="*/ 99 h 370"/>
                <a:gd name="T24" fmla="*/ 21 w 841"/>
                <a:gd name="T25" fmla="*/ 87 h 370"/>
                <a:gd name="T26" fmla="*/ 21 w 841"/>
                <a:gd name="T27" fmla="*/ 119 h 370"/>
                <a:gd name="T28" fmla="*/ 16 w 841"/>
                <a:gd name="T29" fmla="*/ 108 h 370"/>
                <a:gd name="T30" fmla="*/ 15 w 841"/>
                <a:gd name="T31" fmla="*/ 108 h 370"/>
                <a:gd name="T32" fmla="*/ 14 w 841"/>
                <a:gd name="T33" fmla="*/ 103 h 370"/>
                <a:gd name="T34" fmla="*/ 12 w 841"/>
                <a:gd name="T35" fmla="*/ 91 h 370"/>
                <a:gd name="T36" fmla="*/ 12 w 841"/>
                <a:gd name="T37" fmla="*/ 80 h 370"/>
                <a:gd name="T38" fmla="*/ 15 w 841"/>
                <a:gd name="T39" fmla="*/ 72 h 370"/>
                <a:gd name="T40" fmla="*/ 9 w 841"/>
                <a:gd name="T41" fmla="*/ 67 h 370"/>
                <a:gd name="T42" fmla="*/ 3 w 841"/>
                <a:gd name="T43" fmla="*/ 63 h 370"/>
                <a:gd name="T44" fmla="*/ 3 w 841"/>
                <a:gd name="T45" fmla="*/ 59 h 370"/>
                <a:gd name="T46" fmla="*/ 3 w 841"/>
                <a:gd name="T47" fmla="*/ 41 h 370"/>
                <a:gd name="T48" fmla="*/ 3 w 841"/>
                <a:gd name="T49" fmla="*/ 44 h 370"/>
                <a:gd name="T50" fmla="*/ 3 w 841"/>
                <a:gd name="T51" fmla="*/ 36 h 370"/>
                <a:gd name="T52" fmla="*/ 8 w 841"/>
                <a:gd name="T53" fmla="*/ 32 h 370"/>
                <a:gd name="T54" fmla="*/ 12 w 841"/>
                <a:gd name="T55" fmla="*/ 32 h 370"/>
                <a:gd name="T56" fmla="*/ 15 w 841"/>
                <a:gd name="T57" fmla="*/ 36 h 370"/>
                <a:gd name="T58" fmla="*/ 18 w 841"/>
                <a:gd name="T59" fmla="*/ 36 h 370"/>
                <a:gd name="T60" fmla="*/ 24 w 841"/>
                <a:gd name="T61" fmla="*/ 36 h 370"/>
                <a:gd name="T62" fmla="*/ 28 w 841"/>
                <a:gd name="T63" fmla="*/ 32 h 370"/>
                <a:gd name="T64" fmla="*/ 26 w 841"/>
                <a:gd name="T65" fmla="*/ 21 h 370"/>
                <a:gd name="T66" fmla="*/ 26 w 841"/>
                <a:gd name="T67" fmla="*/ 18 h 370"/>
                <a:gd name="T68" fmla="*/ 24 w 841"/>
                <a:gd name="T69" fmla="*/ 13 h 370"/>
                <a:gd name="T70" fmla="*/ 27 w 841"/>
                <a:gd name="T71" fmla="*/ 8 h 370"/>
                <a:gd name="T72" fmla="*/ 38 w 841"/>
                <a:gd name="T73" fmla="*/ 7 h 370"/>
                <a:gd name="T74" fmla="*/ 43 w 841"/>
                <a:gd name="T75" fmla="*/ 0 h 370"/>
                <a:gd name="T76" fmla="*/ 44 w 841"/>
                <a:gd name="T77" fmla="*/ 8 h 370"/>
                <a:gd name="T78" fmla="*/ 49 w 841"/>
                <a:gd name="T79" fmla="*/ 8 h 370"/>
                <a:gd name="T80" fmla="*/ 51 w 841"/>
                <a:gd name="T81" fmla="*/ 13 h 370"/>
                <a:gd name="T82" fmla="*/ 56 w 841"/>
                <a:gd name="T83" fmla="*/ 8 h 370"/>
                <a:gd name="T84" fmla="*/ 64 w 841"/>
                <a:gd name="T85" fmla="*/ 36 h 370"/>
                <a:gd name="T86" fmla="*/ 67 w 841"/>
                <a:gd name="T87" fmla="*/ 36 h 370"/>
                <a:gd name="T88" fmla="*/ 77 w 841"/>
                <a:gd name="T89" fmla="*/ 44 h 370"/>
                <a:gd name="T90" fmla="*/ 80 w 841"/>
                <a:gd name="T91" fmla="*/ 44 h 370"/>
                <a:gd name="T92" fmla="*/ 82 w 841"/>
                <a:gd name="T93" fmla="*/ 55 h 37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41"/>
                <a:gd name="T142" fmla="*/ 0 h 370"/>
                <a:gd name="T143" fmla="*/ 841 w 841"/>
                <a:gd name="T144" fmla="*/ 370 h 37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41" h="370">
                  <a:moveTo>
                    <a:pt x="841" y="171"/>
                  </a:moveTo>
                  <a:lnTo>
                    <a:pt x="824" y="182"/>
                  </a:lnTo>
                  <a:lnTo>
                    <a:pt x="824" y="209"/>
                  </a:lnTo>
                  <a:lnTo>
                    <a:pt x="812" y="209"/>
                  </a:lnTo>
                  <a:lnTo>
                    <a:pt x="772" y="209"/>
                  </a:lnTo>
                  <a:lnTo>
                    <a:pt x="772" y="249"/>
                  </a:lnTo>
                  <a:lnTo>
                    <a:pt x="741" y="270"/>
                  </a:lnTo>
                  <a:lnTo>
                    <a:pt x="753" y="309"/>
                  </a:lnTo>
                  <a:lnTo>
                    <a:pt x="753" y="338"/>
                  </a:lnTo>
                  <a:lnTo>
                    <a:pt x="724" y="322"/>
                  </a:lnTo>
                  <a:lnTo>
                    <a:pt x="641" y="322"/>
                  </a:lnTo>
                  <a:lnTo>
                    <a:pt x="612" y="309"/>
                  </a:lnTo>
                  <a:lnTo>
                    <a:pt x="612" y="322"/>
                  </a:lnTo>
                  <a:lnTo>
                    <a:pt x="597" y="338"/>
                  </a:lnTo>
                  <a:lnTo>
                    <a:pt x="553" y="322"/>
                  </a:lnTo>
                  <a:lnTo>
                    <a:pt x="553" y="338"/>
                  </a:lnTo>
                  <a:lnTo>
                    <a:pt x="541" y="353"/>
                  </a:lnTo>
                  <a:lnTo>
                    <a:pt x="513" y="370"/>
                  </a:lnTo>
                  <a:lnTo>
                    <a:pt x="468" y="370"/>
                  </a:lnTo>
                  <a:lnTo>
                    <a:pt x="468" y="353"/>
                  </a:lnTo>
                  <a:lnTo>
                    <a:pt x="453" y="353"/>
                  </a:lnTo>
                  <a:lnTo>
                    <a:pt x="442" y="322"/>
                  </a:lnTo>
                  <a:lnTo>
                    <a:pt x="413" y="297"/>
                  </a:lnTo>
                  <a:lnTo>
                    <a:pt x="353" y="309"/>
                  </a:lnTo>
                  <a:lnTo>
                    <a:pt x="271" y="249"/>
                  </a:lnTo>
                  <a:lnTo>
                    <a:pt x="211" y="270"/>
                  </a:lnTo>
                  <a:lnTo>
                    <a:pt x="242" y="370"/>
                  </a:lnTo>
                  <a:lnTo>
                    <a:pt x="223" y="370"/>
                  </a:lnTo>
                  <a:lnTo>
                    <a:pt x="182" y="338"/>
                  </a:lnTo>
                  <a:lnTo>
                    <a:pt x="171" y="338"/>
                  </a:lnTo>
                  <a:lnTo>
                    <a:pt x="154" y="353"/>
                  </a:lnTo>
                  <a:lnTo>
                    <a:pt x="154" y="338"/>
                  </a:lnTo>
                  <a:lnTo>
                    <a:pt x="154" y="322"/>
                  </a:lnTo>
                  <a:lnTo>
                    <a:pt x="138" y="322"/>
                  </a:lnTo>
                  <a:lnTo>
                    <a:pt x="111" y="282"/>
                  </a:lnTo>
                  <a:lnTo>
                    <a:pt x="123" y="282"/>
                  </a:lnTo>
                  <a:lnTo>
                    <a:pt x="111" y="270"/>
                  </a:lnTo>
                  <a:lnTo>
                    <a:pt x="123" y="249"/>
                  </a:lnTo>
                  <a:lnTo>
                    <a:pt x="182" y="249"/>
                  </a:lnTo>
                  <a:lnTo>
                    <a:pt x="154" y="226"/>
                  </a:lnTo>
                  <a:lnTo>
                    <a:pt x="123" y="209"/>
                  </a:lnTo>
                  <a:lnTo>
                    <a:pt x="98" y="209"/>
                  </a:lnTo>
                  <a:lnTo>
                    <a:pt x="50" y="226"/>
                  </a:lnTo>
                  <a:lnTo>
                    <a:pt x="38" y="197"/>
                  </a:lnTo>
                  <a:lnTo>
                    <a:pt x="11" y="197"/>
                  </a:lnTo>
                  <a:lnTo>
                    <a:pt x="11" y="182"/>
                  </a:lnTo>
                  <a:lnTo>
                    <a:pt x="0" y="171"/>
                  </a:lnTo>
                  <a:lnTo>
                    <a:pt x="11" y="126"/>
                  </a:lnTo>
                  <a:lnTo>
                    <a:pt x="23" y="138"/>
                  </a:lnTo>
                  <a:lnTo>
                    <a:pt x="38" y="138"/>
                  </a:lnTo>
                  <a:lnTo>
                    <a:pt x="23" y="111"/>
                  </a:lnTo>
                  <a:lnTo>
                    <a:pt x="38" y="111"/>
                  </a:lnTo>
                  <a:lnTo>
                    <a:pt x="71" y="98"/>
                  </a:lnTo>
                  <a:lnTo>
                    <a:pt x="83" y="98"/>
                  </a:lnTo>
                  <a:lnTo>
                    <a:pt x="98" y="86"/>
                  </a:lnTo>
                  <a:lnTo>
                    <a:pt x="123" y="98"/>
                  </a:lnTo>
                  <a:lnTo>
                    <a:pt x="154" y="126"/>
                  </a:lnTo>
                  <a:lnTo>
                    <a:pt x="154" y="111"/>
                  </a:lnTo>
                  <a:lnTo>
                    <a:pt x="171" y="111"/>
                  </a:lnTo>
                  <a:lnTo>
                    <a:pt x="194" y="111"/>
                  </a:lnTo>
                  <a:lnTo>
                    <a:pt x="223" y="111"/>
                  </a:lnTo>
                  <a:lnTo>
                    <a:pt x="253" y="111"/>
                  </a:lnTo>
                  <a:lnTo>
                    <a:pt x="282" y="111"/>
                  </a:lnTo>
                  <a:lnTo>
                    <a:pt x="294" y="98"/>
                  </a:lnTo>
                  <a:lnTo>
                    <a:pt x="253" y="86"/>
                  </a:lnTo>
                  <a:lnTo>
                    <a:pt x="271" y="67"/>
                  </a:lnTo>
                  <a:lnTo>
                    <a:pt x="253" y="67"/>
                  </a:lnTo>
                  <a:lnTo>
                    <a:pt x="271" y="55"/>
                  </a:lnTo>
                  <a:lnTo>
                    <a:pt x="271" y="38"/>
                  </a:lnTo>
                  <a:lnTo>
                    <a:pt x="253" y="38"/>
                  </a:lnTo>
                  <a:lnTo>
                    <a:pt x="253" y="27"/>
                  </a:lnTo>
                  <a:lnTo>
                    <a:pt x="282" y="27"/>
                  </a:lnTo>
                  <a:lnTo>
                    <a:pt x="353" y="15"/>
                  </a:lnTo>
                  <a:lnTo>
                    <a:pt x="394" y="15"/>
                  </a:lnTo>
                  <a:lnTo>
                    <a:pt x="394" y="0"/>
                  </a:lnTo>
                  <a:lnTo>
                    <a:pt x="442" y="0"/>
                  </a:lnTo>
                  <a:lnTo>
                    <a:pt x="453" y="15"/>
                  </a:lnTo>
                  <a:lnTo>
                    <a:pt x="453" y="27"/>
                  </a:lnTo>
                  <a:lnTo>
                    <a:pt x="482" y="27"/>
                  </a:lnTo>
                  <a:lnTo>
                    <a:pt x="513" y="27"/>
                  </a:lnTo>
                  <a:lnTo>
                    <a:pt x="513" y="38"/>
                  </a:lnTo>
                  <a:lnTo>
                    <a:pt x="526" y="38"/>
                  </a:lnTo>
                  <a:lnTo>
                    <a:pt x="553" y="27"/>
                  </a:lnTo>
                  <a:lnTo>
                    <a:pt x="568" y="27"/>
                  </a:lnTo>
                  <a:lnTo>
                    <a:pt x="612" y="55"/>
                  </a:lnTo>
                  <a:lnTo>
                    <a:pt x="668" y="111"/>
                  </a:lnTo>
                  <a:lnTo>
                    <a:pt x="685" y="98"/>
                  </a:lnTo>
                  <a:lnTo>
                    <a:pt x="697" y="111"/>
                  </a:lnTo>
                  <a:lnTo>
                    <a:pt x="741" y="111"/>
                  </a:lnTo>
                  <a:lnTo>
                    <a:pt x="797" y="138"/>
                  </a:lnTo>
                  <a:lnTo>
                    <a:pt x="812" y="149"/>
                  </a:lnTo>
                  <a:lnTo>
                    <a:pt x="824" y="138"/>
                  </a:lnTo>
                  <a:lnTo>
                    <a:pt x="841" y="149"/>
                  </a:lnTo>
                  <a:lnTo>
                    <a:pt x="841" y="171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14" name="Freeform 28"/>
            <p:cNvSpPr>
              <a:spLocks/>
            </p:cNvSpPr>
            <p:nvPr/>
          </p:nvSpPr>
          <p:spPr bwMode="auto">
            <a:xfrm>
              <a:off x="3985" y="1467"/>
              <a:ext cx="352" cy="215"/>
            </a:xfrm>
            <a:custGeom>
              <a:avLst/>
              <a:gdLst>
                <a:gd name="T0" fmla="*/ 27 w 403"/>
                <a:gd name="T1" fmla="*/ 64 h 231"/>
                <a:gd name="T2" fmla="*/ 27 w 403"/>
                <a:gd name="T3" fmla="*/ 60 h 231"/>
                <a:gd name="T4" fmla="*/ 24 w 403"/>
                <a:gd name="T5" fmla="*/ 56 h 231"/>
                <a:gd name="T6" fmla="*/ 17 w 403"/>
                <a:gd name="T7" fmla="*/ 43 h 231"/>
                <a:gd name="T8" fmla="*/ 16 w 403"/>
                <a:gd name="T9" fmla="*/ 35 h 231"/>
                <a:gd name="T10" fmla="*/ 11 w 403"/>
                <a:gd name="T11" fmla="*/ 35 h 231"/>
                <a:gd name="T12" fmla="*/ 10 w 403"/>
                <a:gd name="T13" fmla="*/ 26 h 231"/>
                <a:gd name="T14" fmla="*/ 7 w 403"/>
                <a:gd name="T15" fmla="*/ 20 h 231"/>
                <a:gd name="T16" fmla="*/ 6 w 403"/>
                <a:gd name="T17" fmla="*/ 20 h 231"/>
                <a:gd name="T18" fmla="*/ 3 w 403"/>
                <a:gd name="T19" fmla="*/ 30 h 231"/>
                <a:gd name="T20" fmla="*/ 3 w 403"/>
                <a:gd name="T21" fmla="*/ 35 h 231"/>
                <a:gd name="T22" fmla="*/ 3 w 403"/>
                <a:gd name="T23" fmla="*/ 35 h 231"/>
                <a:gd name="T24" fmla="*/ 0 w 403"/>
                <a:gd name="T25" fmla="*/ 7 h 231"/>
                <a:gd name="T26" fmla="*/ 6 w 403"/>
                <a:gd name="T27" fmla="*/ 0 h 231"/>
                <a:gd name="T28" fmla="*/ 14 w 403"/>
                <a:gd name="T29" fmla="*/ 18 h 231"/>
                <a:gd name="T30" fmla="*/ 20 w 403"/>
                <a:gd name="T31" fmla="*/ 14 h 231"/>
                <a:gd name="T32" fmla="*/ 23 w 403"/>
                <a:gd name="T33" fmla="*/ 20 h 231"/>
                <a:gd name="T34" fmla="*/ 24 w 403"/>
                <a:gd name="T35" fmla="*/ 30 h 231"/>
                <a:gd name="T36" fmla="*/ 26 w 403"/>
                <a:gd name="T37" fmla="*/ 30 h 231"/>
                <a:gd name="T38" fmla="*/ 26 w 403"/>
                <a:gd name="T39" fmla="*/ 35 h 231"/>
                <a:gd name="T40" fmla="*/ 30 w 403"/>
                <a:gd name="T41" fmla="*/ 35 h 231"/>
                <a:gd name="T42" fmla="*/ 34 w 403"/>
                <a:gd name="T43" fmla="*/ 30 h 231"/>
                <a:gd name="T44" fmla="*/ 36 w 403"/>
                <a:gd name="T45" fmla="*/ 35 h 231"/>
                <a:gd name="T46" fmla="*/ 36 w 403"/>
                <a:gd name="T47" fmla="*/ 30 h 231"/>
                <a:gd name="T48" fmla="*/ 39 w 403"/>
                <a:gd name="T49" fmla="*/ 39 h 231"/>
                <a:gd name="T50" fmla="*/ 38 w 403"/>
                <a:gd name="T51" fmla="*/ 43 h 231"/>
                <a:gd name="T52" fmla="*/ 34 w 403"/>
                <a:gd name="T53" fmla="*/ 43 h 231"/>
                <a:gd name="T54" fmla="*/ 34 w 403"/>
                <a:gd name="T55" fmla="*/ 35 h 231"/>
                <a:gd name="T56" fmla="*/ 31 w 403"/>
                <a:gd name="T57" fmla="*/ 39 h 231"/>
                <a:gd name="T58" fmla="*/ 31 w 403"/>
                <a:gd name="T59" fmla="*/ 47 h 231"/>
                <a:gd name="T60" fmla="*/ 28 w 403"/>
                <a:gd name="T61" fmla="*/ 47 h 231"/>
                <a:gd name="T62" fmla="*/ 30 w 403"/>
                <a:gd name="T63" fmla="*/ 49 h 231"/>
                <a:gd name="T64" fmla="*/ 31 w 403"/>
                <a:gd name="T65" fmla="*/ 60 h 231"/>
                <a:gd name="T66" fmla="*/ 30 w 403"/>
                <a:gd name="T67" fmla="*/ 69 h 231"/>
                <a:gd name="T68" fmla="*/ 27 w 403"/>
                <a:gd name="T69" fmla="*/ 64 h 23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03"/>
                <a:gd name="T106" fmla="*/ 0 h 231"/>
                <a:gd name="T107" fmla="*/ 403 w 403"/>
                <a:gd name="T108" fmla="*/ 231 h 23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03" h="231">
                  <a:moveTo>
                    <a:pt x="271" y="217"/>
                  </a:moveTo>
                  <a:lnTo>
                    <a:pt x="271" y="202"/>
                  </a:lnTo>
                  <a:lnTo>
                    <a:pt x="242" y="186"/>
                  </a:lnTo>
                  <a:lnTo>
                    <a:pt x="171" y="146"/>
                  </a:lnTo>
                  <a:lnTo>
                    <a:pt x="160" y="119"/>
                  </a:lnTo>
                  <a:lnTo>
                    <a:pt x="115" y="119"/>
                  </a:lnTo>
                  <a:lnTo>
                    <a:pt x="98" y="87"/>
                  </a:lnTo>
                  <a:lnTo>
                    <a:pt x="71" y="71"/>
                  </a:lnTo>
                  <a:lnTo>
                    <a:pt x="60" y="71"/>
                  </a:lnTo>
                  <a:lnTo>
                    <a:pt x="42" y="102"/>
                  </a:lnTo>
                  <a:lnTo>
                    <a:pt x="42" y="119"/>
                  </a:lnTo>
                  <a:lnTo>
                    <a:pt x="31" y="119"/>
                  </a:lnTo>
                  <a:lnTo>
                    <a:pt x="0" y="19"/>
                  </a:lnTo>
                  <a:lnTo>
                    <a:pt x="60" y="0"/>
                  </a:lnTo>
                  <a:lnTo>
                    <a:pt x="142" y="60"/>
                  </a:lnTo>
                  <a:lnTo>
                    <a:pt x="204" y="46"/>
                  </a:lnTo>
                  <a:lnTo>
                    <a:pt x="231" y="71"/>
                  </a:lnTo>
                  <a:lnTo>
                    <a:pt x="242" y="102"/>
                  </a:lnTo>
                  <a:lnTo>
                    <a:pt x="259" y="102"/>
                  </a:lnTo>
                  <a:lnTo>
                    <a:pt x="259" y="119"/>
                  </a:lnTo>
                  <a:lnTo>
                    <a:pt x="304" y="119"/>
                  </a:lnTo>
                  <a:lnTo>
                    <a:pt x="330" y="102"/>
                  </a:lnTo>
                  <a:lnTo>
                    <a:pt x="359" y="119"/>
                  </a:lnTo>
                  <a:lnTo>
                    <a:pt x="359" y="102"/>
                  </a:lnTo>
                  <a:lnTo>
                    <a:pt x="403" y="131"/>
                  </a:lnTo>
                  <a:lnTo>
                    <a:pt x="371" y="146"/>
                  </a:lnTo>
                  <a:lnTo>
                    <a:pt x="342" y="146"/>
                  </a:lnTo>
                  <a:lnTo>
                    <a:pt x="342" y="119"/>
                  </a:lnTo>
                  <a:lnTo>
                    <a:pt x="315" y="131"/>
                  </a:lnTo>
                  <a:lnTo>
                    <a:pt x="315" y="158"/>
                  </a:lnTo>
                  <a:lnTo>
                    <a:pt x="282" y="158"/>
                  </a:lnTo>
                  <a:lnTo>
                    <a:pt x="304" y="169"/>
                  </a:lnTo>
                  <a:lnTo>
                    <a:pt x="315" y="202"/>
                  </a:lnTo>
                  <a:lnTo>
                    <a:pt x="304" y="231"/>
                  </a:lnTo>
                  <a:lnTo>
                    <a:pt x="271" y="217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15" name="Freeform 29"/>
            <p:cNvSpPr>
              <a:spLocks/>
            </p:cNvSpPr>
            <p:nvPr/>
          </p:nvSpPr>
          <p:spPr bwMode="auto">
            <a:xfrm>
              <a:off x="4233" y="1579"/>
              <a:ext cx="153" cy="105"/>
            </a:xfrm>
            <a:custGeom>
              <a:avLst/>
              <a:gdLst>
                <a:gd name="T0" fmla="*/ 3 w 175"/>
                <a:gd name="T1" fmla="*/ 38 h 112"/>
                <a:gd name="T2" fmla="*/ 3 w 175"/>
                <a:gd name="T3" fmla="*/ 38 h 112"/>
                <a:gd name="T4" fmla="*/ 3 w 175"/>
                <a:gd name="T5" fmla="*/ 28 h 112"/>
                <a:gd name="T6" fmla="*/ 3 w 175"/>
                <a:gd name="T7" fmla="*/ 18 h 112"/>
                <a:gd name="T8" fmla="*/ 0 w 175"/>
                <a:gd name="T9" fmla="*/ 14 h 112"/>
                <a:gd name="T10" fmla="*/ 3 w 175"/>
                <a:gd name="T11" fmla="*/ 14 h 112"/>
                <a:gd name="T12" fmla="*/ 3 w 175"/>
                <a:gd name="T13" fmla="*/ 8 h 112"/>
                <a:gd name="T14" fmla="*/ 3 w 175"/>
                <a:gd name="T15" fmla="*/ 8 h 112"/>
                <a:gd name="T16" fmla="*/ 6 w 175"/>
                <a:gd name="T17" fmla="*/ 0 h 112"/>
                <a:gd name="T18" fmla="*/ 6 w 175"/>
                <a:gd name="T19" fmla="*/ 8 h 112"/>
                <a:gd name="T20" fmla="*/ 8 w 175"/>
                <a:gd name="T21" fmla="*/ 8 h 112"/>
                <a:gd name="T22" fmla="*/ 6 w 175"/>
                <a:gd name="T23" fmla="*/ 8 h 112"/>
                <a:gd name="T24" fmla="*/ 4 w 175"/>
                <a:gd name="T25" fmla="*/ 8 h 112"/>
                <a:gd name="T26" fmla="*/ 4 w 175"/>
                <a:gd name="T27" fmla="*/ 14 h 112"/>
                <a:gd name="T28" fmla="*/ 9 w 175"/>
                <a:gd name="T29" fmla="*/ 14 h 112"/>
                <a:gd name="T30" fmla="*/ 10 w 175"/>
                <a:gd name="T31" fmla="*/ 18 h 112"/>
                <a:gd name="T32" fmla="*/ 15 w 175"/>
                <a:gd name="T33" fmla="*/ 14 h 112"/>
                <a:gd name="T34" fmla="*/ 15 w 175"/>
                <a:gd name="T35" fmla="*/ 18 h 112"/>
                <a:gd name="T36" fmla="*/ 16 w 175"/>
                <a:gd name="T37" fmla="*/ 23 h 112"/>
                <a:gd name="T38" fmla="*/ 17 w 175"/>
                <a:gd name="T39" fmla="*/ 23 h 112"/>
                <a:gd name="T40" fmla="*/ 17 w 175"/>
                <a:gd name="T41" fmla="*/ 34 h 112"/>
                <a:gd name="T42" fmla="*/ 15 w 175"/>
                <a:gd name="T43" fmla="*/ 34 h 112"/>
                <a:gd name="T44" fmla="*/ 12 w 175"/>
                <a:gd name="T45" fmla="*/ 38 h 112"/>
                <a:gd name="T46" fmla="*/ 10 w 175"/>
                <a:gd name="T47" fmla="*/ 28 h 112"/>
                <a:gd name="T48" fmla="*/ 9 w 175"/>
                <a:gd name="T49" fmla="*/ 23 h 112"/>
                <a:gd name="T50" fmla="*/ 8 w 175"/>
                <a:gd name="T51" fmla="*/ 34 h 112"/>
                <a:gd name="T52" fmla="*/ 6 w 175"/>
                <a:gd name="T53" fmla="*/ 34 h 112"/>
                <a:gd name="T54" fmla="*/ 3 w 175"/>
                <a:gd name="T55" fmla="*/ 38 h 11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75"/>
                <a:gd name="T85" fmla="*/ 0 h 112"/>
                <a:gd name="T86" fmla="*/ 175 w 175"/>
                <a:gd name="T87" fmla="*/ 112 h 11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75" h="112">
                  <a:moveTo>
                    <a:pt x="31" y="112"/>
                  </a:moveTo>
                  <a:lnTo>
                    <a:pt x="20" y="112"/>
                  </a:lnTo>
                  <a:lnTo>
                    <a:pt x="31" y="83"/>
                  </a:lnTo>
                  <a:lnTo>
                    <a:pt x="20" y="50"/>
                  </a:lnTo>
                  <a:lnTo>
                    <a:pt x="0" y="39"/>
                  </a:lnTo>
                  <a:lnTo>
                    <a:pt x="31" y="39"/>
                  </a:lnTo>
                  <a:lnTo>
                    <a:pt x="31" y="27"/>
                  </a:lnTo>
                  <a:lnTo>
                    <a:pt x="31" y="12"/>
                  </a:lnTo>
                  <a:lnTo>
                    <a:pt x="60" y="0"/>
                  </a:lnTo>
                  <a:lnTo>
                    <a:pt x="60" y="27"/>
                  </a:lnTo>
                  <a:lnTo>
                    <a:pt x="75" y="27"/>
                  </a:lnTo>
                  <a:lnTo>
                    <a:pt x="60" y="27"/>
                  </a:lnTo>
                  <a:lnTo>
                    <a:pt x="46" y="27"/>
                  </a:lnTo>
                  <a:lnTo>
                    <a:pt x="46" y="39"/>
                  </a:lnTo>
                  <a:lnTo>
                    <a:pt x="87" y="39"/>
                  </a:lnTo>
                  <a:lnTo>
                    <a:pt x="102" y="50"/>
                  </a:lnTo>
                  <a:lnTo>
                    <a:pt x="146" y="39"/>
                  </a:lnTo>
                  <a:lnTo>
                    <a:pt x="146" y="50"/>
                  </a:lnTo>
                  <a:lnTo>
                    <a:pt x="158" y="67"/>
                  </a:lnTo>
                  <a:lnTo>
                    <a:pt x="175" y="67"/>
                  </a:lnTo>
                  <a:lnTo>
                    <a:pt x="175" y="98"/>
                  </a:lnTo>
                  <a:lnTo>
                    <a:pt x="146" y="98"/>
                  </a:lnTo>
                  <a:lnTo>
                    <a:pt x="119" y="112"/>
                  </a:lnTo>
                  <a:lnTo>
                    <a:pt x="102" y="83"/>
                  </a:lnTo>
                  <a:lnTo>
                    <a:pt x="87" y="67"/>
                  </a:lnTo>
                  <a:lnTo>
                    <a:pt x="75" y="98"/>
                  </a:lnTo>
                  <a:lnTo>
                    <a:pt x="60" y="98"/>
                  </a:lnTo>
                  <a:lnTo>
                    <a:pt x="31" y="112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16" name="Freeform 30"/>
            <p:cNvSpPr>
              <a:spLocks/>
            </p:cNvSpPr>
            <p:nvPr/>
          </p:nvSpPr>
          <p:spPr bwMode="auto">
            <a:xfrm>
              <a:off x="4275" y="1522"/>
              <a:ext cx="184" cy="104"/>
            </a:xfrm>
            <a:custGeom>
              <a:avLst/>
              <a:gdLst>
                <a:gd name="T0" fmla="*/ 3 w 212"/>
                <a:gd name="T1" fmla="*/ 29 h 111"/>
                <a:gd name="T2" fmla="*/ 3 w 212"/>
                <a:gd name="T3" fmla="*/ 29 h 111"/>
                <a:gd name="T4" fmla="*/ 7 w 212"/>
                <a:gd name="T5" fmla="*/ 23 h 111"/>
                <a:gd name="T6" fmla="*/ 3 w 212"/>
                <a:gd name="T7" fmla="*/ 15 h 111"/>
                <a:gd name="T8" fmla="*/ 3 w 212"/>
                <a:gd name="T9" fmla="*/ 20 h 111"/>
                <a:gd name="T10" fmla="*/ 0 w 212"/>
                <a:gd name="T11" fmla="*/ 15 h 111"/>
                <a:gd name="T12" fmla="*/ 3 w 212"/>
                <a:gd name="T13" fmla="*/ 8 h 111"/>
                <a:gd name="T14" fmla="*/ 3 w 212"/>
                <a:gd name="T15" fmla="*/ 7 h 111"/>
                <a:gd name="T16" fmla="*/ 3 w 212"/>
                <a:gd name="T17" fmla="*/ 7 h 111"/>
                <a:gd name="T18" fmla="*/ 5 w 212"/>
                <a:gd name="T19" fmla="*/ 8 h 111"/>
                <a:gd name="T20" fmla="*/ 7 w 212"/>
                <a:gd name="T21" fmla="*/ 7 h 111"/>
                <a:gd name="T22" fmla="*/ 7 w 212"/>
                <a:gd name="T23" fmla="*/ 0 h 111"/>
                <a:gd name="T24" fmla="*/ 9 w 212"/>
                <a:gd name="T25" fmla="*/ 7 h 111"/>
                <a:gd name="T26" fmla="*/ 16 w 212"/>
                <a:gd name="T27" fmla="*/ 7 h 111"/>
                <a:gd name="T28" fmla="*/ 20 w 212"/>
                <a:gd name="T29" fmla="*/ 8 h 111"/>
                <a:gd name="T30" fmla="*/ 20 w 212"/>
                <a:gd name="T31" fmla="*/ 15 h 111"/>
                <a:gd name="T32" fmla="*/ 16 w 212"/>
                <a:gd name="T33" fmla="*/ 20 h 111"/>
                <a:gd name="T34" fmla="*/ 14 w 212"/>
                <a:gd name="T35" fmla="*/ 20 h 111"/>
                <a:gd name="T36" fmla="*/ 14 w 212"/>
                <a:gd name="T37" fmla="*/ 23 h 111"/>
                <a:gd name="T38" fmla="*/ 10 w 212"/>
                <a:gd name="T39" fmla="*/ 23 h 111"/>
                <a:gd name="T40" fmla="*/ 9 w 212"/>
                <a:gd name="T41" fmla="*/ 29 h 111"/>
                <a:gd name="T42" fmla="*/ 9 w 212"/>
                <a:gd name="T43" fmla="*/ 33 h 111"/>
                <a:gd name="T44" fmla="*/ 5 w 212"/>
                <a:gd name="T45" fmla="*/ 37 h 111"/>
                <a:gd name="T46" fmla="*/ 3 w 212"/>
                <a:gd name="T47" fmla="*/ 33 h 111"/>
                <a:gd name="T48" fmla="*/ 0 w 212"/>
                <a:gd name="T49" fmla="*/ 33 h 111"/>
                <a:gd name="T50" fmla="*/ 0 w 212"/>
                <a:gd name="T51" fmla="*/ 29 h 111"/>
                <a:gd name="T52" fmla="*/ 3 w 212"/>
                <a:gd name="T53" fmla="*/ 29 h 11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12"/>
                <a:gd name="T82" fmla="*/ 0 h 111"/>
                <a:gd name="T83" fmla="*/ 212 w 212"/>
                <a:gd name="T84" fmla="*/ 111 h 111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12" h="111">
                  <a:moveTo>
                    <a:pt x="12" y="86"/>
                  </a:moveTo>
                  <a:lnTo>
                    <a:pt x="39" y="86"/>
                  </a:lnTo>
                  <a:lnTo>
                    <a:pt x="71" y="71"/>
                  </a:lnTo>
                  <a:lnTo>
                    <a:pt x="27" y="42"/>
                  </a:lnTo>
                  <a:lnTo>
                    <a:pt x="27" y="59"/>
                  </a:lnTo>
                  <a:lnTo>
                    <a:pt x="0" y="42"/>
                  </a:lnTo>
                  <a:lnTo>
                    <a:pt x="12" y="27"/>
                  </a:lnTo>
                  <a:lnTo>
                    <a:pt x="12" y="11"/>
                  </a:lnTo>
                  <a:lnTo>
                    <a:pt x="27" y="11"/>
                  </a:lnTo>
                  <a:lnTo>
                    <a:pt x="56" y="27"/>
                  </a:lnTo>
                  <a:lnTo>
                    <a:pt x="71" y="11"/>
                  </a:lnTo>
                  <a:lnTo>
                    <a:pt x="71" y="0"/>
                  </a:lnTo>
                  <a:lnTo>
                    <a:pt x="98" y="11"/>
                  </a:lnTo>
                  <a:lnTo>
                    <a:pt x="183" y="11"/>
                  </a:lnTo>
                  <a:lnTo>
                    <a:pt x="212" y="27"/>
                  </a:lnTo>
                  <a:lnTo>
                    <a:pt x="212" y="42"/>
                  </a:lnTo>
                  <a:lnTo>
                    <a:pt x="183" y="59"/>
                  </a:lnTo>
                  <a:lnTo>
                    <a:pt x="154" y="59"/>
                  </a:lnTo>
                  <a:lnTo>
                    <a:pt x="154" y="71"/>
                  </a:lnTo>
                  <a:lnTo>
                    <a:pt x="112" y="71"/>
                  </a:lnTo>
                  <a:lnTo>
                    <a:pt x="98" y="86"/>
                  </a:lnTo>
                  <a:lnTo>
                    <a:pt x="98" y="98"/>
                  </a:lnTo>
                  <a:lnTo>
                    <a:pt x="56" y="111"/>
                  </a:lnTo>
                  <a:lnTo>
                    <a:pt x="39" y="98"/>
                  </a:lnTo>
                  <a:lnTo>
                    <a:pt x="0" y="98"/>
                  </a:lnTo>
                  <a:lnTo>
                    <a:pt x="0" y="86"/>
                  </a:lnTo>
                  <a:lnTo>
                    <a:pt x="12" y="86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17" name="Freeform 31"/>
            <p:cNvSpPr>
              <a:spLocks/>
            </p:cNvSpPr>
            <p:nvPr/>
          </p:nvSpPr>
          <p:spPr bwMode="auto">
            <a:xfrm>
              <a:off x="3937" y="1535"/>
              <a:ext cx="284" cy="187"/>
            </a:xfrm>
            <a:custGeom>
              <a:avLst/>
              <a:gdLst>
                <a:gd name="T0" fmla="*/ 8 w 327"/>
                <a:gd name="T1" fmla="*/ 16 h 200"/>
                <a:gd name="T2" fmla="*/ 7 w 327"/>
                <a:gd name="T3" fmla="*/ 16 h 200"/>
                <a:gd name="T4" fmla="*/ 3 w 327"/>
                <a:gd name="T5" fmla="*/ 7 h 200"/>
                <a:gd name="T6" fmla="*/ 3 w 327"/>
                <a:gd name="T7" fmla="*/ 7 h 200"/>
                <a:gd name="T8" fmla="*/ 0 w 327"/>
                <a:gd name="T9" fmla="*/ 10 h 200"/>
                <a:gd name="T10" fmla="*/ 3 w 327"/>
                <a:gd name="T11" fmla="*/ 16 h 200"/>
                <a:gd name="T12" fmla="*/ 3 w 327"/>
                <a:gd name="T13" fmla="*/ 10 h 200"/>
                <a:gd name="T14" fmla="*/ 3 w 327"/>
                <a:gd name="T15" fmla="*/ 10 h 200"/>
                <a:gd name="T16" fmla="*/ 3 w 327"/>
                <a:gd name="T17" fmla="*/ 16 h 200"/>
                <a:gd name="T18" fmla="*/ 3 w 327"/>
                <a:gd name="T19" fmla="*/ 20 h 200"/>
                <a:gd name="T20" fmla="*/ 3 w 327"/>
                <a:gd name="T21" fmla="*/ 20 h 200"/>
                <a:gd name="T22" fmla="*/ 3 w 327"/>
                <a:gd name="T23" fmla="*/ 24 h 200"/>
                <a:gd name="T24" fmla="*/ 3 w 327"/>
                <a:gd name="T25" fmla="*/ 24 h 200"/>
                <a:gd name="T26" fmla="*/ 3 w 327"/>
                <a:gd name="T27" fmla="*/ 32 h 200"/>
                <a:gd name="T28" fmla="*/ 5 w 327"/>
                <a:gd name="T29" fmla="*/ 47 h 200"/>
                <a:gd name="T30" fmla="*/ 8 w 327"/>
                <a:gd name="T31" fmla="*/ 42 h 200"/>
                <a:gd name="T32" fmla="*/ 10 w 327"/>
                <a:gd name="T33" fmla="*/ 36 h 200"/>
                <a:gd name="T34" fmla="*/ 20 w 327"/>
                <a:gd name="T35" fmla="*/ 55 h 200"/>
                <a:gd name="T36" fmla="*/ 20 w 327"/>
                <a:gd name="T37" fmla="*/ 59 h 200"/>
                <a:gd name="T38" fmla="*/ 23 w 327"/>
                <a:gd name="T39" fmla="*/ 64 h 200"/>
                <a:gd name="T40" fmla="*/ 24 w 327"/>
                <a:gd name="T41" fmla="*/ 59 h 200"/>
                <a:gd name="T42" fmla="*/ 27 w 327"/>
                <a:gd name="T43" fmla="*/ 55 h 200"/>
                <a:gd name="T44" fmla="*/ 27 w 327"/>
                <a:gd name="T45" fmla="*/ 47 h 200"/>
                <a:gd name="T46" fmla="*/ 28 w 327"/>
                <a:gd name="T47" fmla="*/ 47 h 200"/>
                <a:gd name="T48" fmla="*/ 30 w 327"/>
                <a:gd name="T49" fmla="*/ 47 h 200"/>
                <a:gd name="T50" fmla="*/ 30 w 327"/>
                <a:gd name="T51" fmla="*/ 42 h 200"/>
                <a:gd name="T52" fmla="*/ 27 w 327"/>
                <a:gd name="T53" fmla="*/ 36 h 200"/>
                <a:gd name="T54" fmla="*/ 20 w 327"/>
                <a:gd name="T55" fmla="*/ 24 h 200"/>
                <a:gd name="T56" fmla="*/ 20 w 327"/>
                <a:gd name="T57" fmla="*/ 16 h 200"/>
                <a:gd name="T58" fmla="*/ 15 w 327"/>
                <a:gd name="T59" fmla="*/ 16 h 200"/>
                <a:gd name="T60" fmla="*/ 14 w 327"/>
                <a:gd name="T61" fmla="*/ 7 h 200"/>
                <a:gd name="T62" fmla="*/ 11 w 327"/>
                <a:gd name="T63" fmla="*/ 0 h 200"/>
                <a:gd name="T64" fmla="*/ 10 w 327"/>
                <a:gd name="T65" fmla="*/ 0 h 200"/>
                <a:gd name="T66" fmla="*/ 9 w 327"/>
                <a:gd name="T67" fmla="*/ 10 h 200"/>
                <a:gd name="T68" fmla="*/ 9 w 327"/>
                <a:gd name="T69" fmla="*/ 16 h 200"/>
                <a:gd name="T70" fmla="*/ 8 w 327"/>
                <a:gd name="T71" fmla="*/ 16 h 20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27"/>
                <a:gd name="T109" fmla="*/ 0 h 200"/>
                <a:gd name="T110" fmla="*/ 327 w 327"/>
                <a:gd name="T111" fmla="*/ 200 h 20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27" h="200">
                  <a:moveTo>
                    <a:pt x="87" y="46"/>
                  </a:moveTo>
                  <a:lnTo>
                    <a:pt x="68" y="46"/>
                  </a:lnTo>
                  <a:lnTo>
                    <a:pt x="27" y="16"/>
                  </a:lnTo>
                  <a:lnTo>
                    <a:pt x="16" y="16"/>
                  </a:lnTo>
                  <a:lnTo>
                    <a:pt x="0" y="31"/>
                  </a:lnTo>
                  <a:lnTo>
                    <a:pt x="16" y="46"/>
                  </a:lnTo>
                  <a:lnTo>
                    <a:pt x="16" y="31"/>
                  </a:lnTo>
                  <a:lnTo>
                    <a:pt x="27" y="31"/>
                  </a:lnTo>
                  <a:lnTo>
                    <a:pt x="39" y="46"/>
                  </a:lnTo>
                  <a:lnTo>
                    <a:pt x="39" y="60"/>
                  </a:lnTo>
                  <a:lnTo>
                    <a:pt x="16" y="60"/>
                  </a:lnTo>
                  <a:lnTo>
                    <a:pt x="16" y="75"/>
                  </a:lnTo>
                  <a:lnTo>
                    <a:pt x="27" y="75"/>
                  </a:lnTo>
                  <a:lnTo>
                    <a:pt x="39" y="100"/>
                  </a:lnTo>
                  <a:lnTo>
                    <a:pt x="56" y="146"/>
                  </a:lnTo>
                  <a:lnTo>
                    <a:pt x="87" y="131"/>
                  </a:lnTo>
                  <a:lnTo>
                    <a:pt x="116" y="115"/>
                  </a:lnTo>
                  <a:lnTo>
                    <a:pt x="227" y="171"/>
                  </a:lnTo>
                  <a:lnTo>
                    <a:pt x="227" y="186"/>
                  </a:lnTo>
                  <a:lnTo>
                    <a:pt x="258" y="200"/>
                  </a:lnTo>
                  <a:lnTo>
                    <a:pt x="269" y="186"/>
                  </a:lnTo>
                  <a:lnTo>
                    <a:pt x="298" y="171"/>
                  </a:lnTo>
                  <a:lnTo>
                    <a:pt x="298" y="146"/>
                  </a:lnTo>
                  <a:lnTo>
                    <a:pt x="313" y="146"/>
                  </a:lnTo>
                  <a:lnTo>
                    <a:pt x="327" y="146"/>
                  </a:lnTo>
                  <a:lnTo>
                    <a:pt x="327" y="131"/>
                  </a:lnTo>
                  <a:lnTo>
                    <a:pt x="298" y="115"/>
                  </a:lnTo>
                  <a:lnTo>
                    <a:pt x="227" y="75"/>
                  </a:lnTo>
                  <a:lnTo>
                    <a:pt x="214" y="46"/>
                  </a:lnTo>
                  <a:lnTo>
                    <a:pt x="171" y="46"/>
                  </a:lnTo>
                  <a:lnTo>
                    <a:pt x="154" y="16"/>
                  </a:lnTo>
                  <a:lnTo>
                    <a:pt x="127" y="0"/>
                  </a:lnTo>
                  <a:lnTo>
                    <a:pt x="116" y="0"/>
                  </a:lnTo>
                  <a:lnTo>
                    <a:pt x="98" y="31"/>
                  </a:lnTo>
                  <a:lnTo>
                    <a:pt x="98" y="46"/>
                  </a:lnTo>
                  <a:lnTo>
                    <a:pt x="87" y="46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18" name="Freeform 32"/>
            <p:cNvSpPr>
              <a:spLocks/>
            </p:cNvSpPr>
            <p:nvPr/>
          </p:nvSpPr>
          <p:spPr bwMode="auto">
            <a:xfrm>
              <a:off x="2615" y="2295"/>
              <a:ext cx="149" cy="129"/>
            </a:xfrm>
            <a:custGeom>
              <a:avLst/>
              <a:gdLst>
                <a:gd name="T0" fmla="*/ 13 w 171"/>
                <a:gd name="T1" fmla="*/ 39 h 139"/>
                <a:gd name="T2" fmla="*/ 12 w 171"/>
                <a:gd name="T3" fmla="*/ 39 h 139"/>
                <a:gd name="T4" fmla="*/ 10 w 171"/>
                <a:gd name="T5" fmla="*/ 31 h 139"/>
                <a:gd name="T6" fmla="*/ 9 w 171"/>
                <a:gd name="T7" fmla="*/ 31 h 139"/>
                <a:gd name="T8" fmla="*/ 9 w 171"/>
                <a:gd name="T9" fmla="*/ 28 h 139"/>
                <a:gd name="T10" fmla="*/ 8 w 171"/>
                <a:gd name="T11" fmla="*/ 19 h 139"/>
                <a:gd name="T12" fmla="*/ 5 w 171"/>
                <a:gd name="T13" fmla="*/ 19 h 139"/>
                <a:gd name="T14" fmla="*/ 3 w 171"/>
                <a:gd name="T15" fmla="*/ 23 h 139"/>
                <a:gd name="T16" fmla="*/ 0 w 171"/>
                <a:gd name="T17" fmla="*/ 11 h 139"/>
                <a:gd name="T18" fmla="*/ 0 w 171"/>
                <a:gd name="T19" fmla="*/ 6 h 139"/>
                <a:gd name="T20" fmla="*/ 3 w 171"/>
                <a:gd name="T21" fmla="*/ 6 h 139"/>
                <a:gd name="T22" fmla="*/ 3 w 171"/>
                <a:gd name="T23" fmla="*/ 0 h 139"/>
                <a:gd name="T24" fmla="*/ 8 w 171"/>
                <a:gd name="T25" fmla="*/ 0 h 139"/>
                <a:gd name="T26" fmla="*/ 9 w 171"/>
                <a:gd name="T27" fmla="*/ 6 h 139"/>
                <a:gd name="T28" fmla="*/ 12 w 171"/>
                <a:gd name="T29" fmla="*/ 0 h 139"/>
                <a:gd name="T30" fmla="*/ 14 w 171"/>
                <a:gd name="T31" fmla="*/ 16 h 139"/>
                <a:gd name="T32" fmla="*/ 14 w 171"/>
                <a:gd name="T33" fmla="*/ 23 h 139"/>
                <a:gd name="T34" fmla="*/ 16 w 171"/>
                <a:gd name="T35" fmla="*/ 31 h 139"/>
                <a:gd name="T36" fmla="*/ 14 w 171"/>
                <a:gd name="T37" fmla="*/ 31 h 139"/>
                <a:gd name="T38" fmla="*/ 14 w 171"/>
                <a:gd name="T39" fmla="*/ 35 h 139"/>
                <a:gd name="T40" fmla="*/ 13 w 171"/>
                <a:gd name="T41" fmla="*/ 39 h 13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71"/>
                <a:gd name="T64" fmla="*/ 0 h 139"/>
                <a:gd name="T65" fmla="*/ 171 w 171"/>
                <a:gd name="T66" fmla="*/ 139 h 13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71" h="139">
                  <a:moveTo>
                    <a:pt x="138" y="139"/>
                  </a:moveTo>
                  <a:lnTo>
                    <a:pt x="126" y="139"/>
                  </a:lnTo>
                  <a:lnTo>
                    <a:pt x="109" y="110"/>
                  </a:lnTo>
                  <a:lnTo>
                    <a:pt x="98" y="110"/>
                  </a:lnTo>
                  <a:lnTo>
                    <a:pt x="98" y="98"/>
                  </a:lnTo>
                  <a:lnTo>
                    <a:pt x="82" y="71"/>
                  </a:lnTo>
                  <a:lnTo>
                    <a:pt x="53" y="71"/>
                  </a:lnTo>
                  <a:lnTo>
                    <a:pt x="27" y="83"/>
                  </a:lnTo>
                  <a:lnTo>
                    <a:pt x="0" y="39"/>
                  </a:lnTo>
                  <a:lnTo>
                    <a:pt x="0" y="27"/>
                  </a:lnTo>
                  <a:lnTo>
                    <a:pt x="27" y="27"/>
                  </a:lnTo>
                  <a:lnTo>
                    <a:pt x="27" y="0"/>
                  </a:lnTo>
                  <a:lnTo>
                    <a:pt x="82" y="0"/>
                  </a:lnTo>
                  <a:lnTo>
                    <a:pt x="98" y="12"/>
                  </a:lnTo>
                  <a:lnTo>
                    <a:pt x="126" y="0"/>
                  </a:lnTo>
                  <a:lnTo>
                    <a:pt x="149" y="54"/>
                  </a:lnTo>
                  <a:lnTo>
                    <a:pt x="149" y="83"/>
                  </a:lnTo>
                  <a:lnTo>
                    <a:pt x="171" y="110"/>
                  </a:lnTo>
                  <a:lnTo>
                    <a:pt x="149" y="110"/>
                  </a:lnTo>
                  <a:lnTo>
                    <a:pt x="149" y="125"/>
                  </a:lnTo>
                  <a:lnTo>
                    <a:pt x="138" y="139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19" name="Freeform 33"/>
            <p:cNvSpPr>
              <a:spLocks/>
            </p:cNvSpPr>
            <p:nvPr/>
          </p:nvSpPr>
          <p:spPr bwMode="auto">
            <a:xfrm>
              <a:off x="2673" y="1974"/>
              <a:ext cx="336" cy="374"/>
            </a:xfrm>
            <a:custGeom>
              <a:avLst/>
              <a:gdLst>
                <a:gd name="T0" fmla="*/ 28 w 386"/>
                <a:gd name="T1" fmla="*/ 91 h 399"/>
                <a:gd name="T2" fmla="*/ 24 w 386"/>
                <a:gd name="T3" fmla="*/ 93 h 399"/>
                <a:gd name="T4" fmla="*/ 20 w 386"/>
                <a:gd name="T5" fmla="*/ 105 h 399"/>
                <a:gd name="T6" fmla="*/ 17 w 386"/>
                <a:gd name="T7" fmla="*/ 109 h 399"/>
                <a:gd name="T8" fmla="*/ 15 w 386"/>
                <a:gd name="T9" fmla="*/ 123 h 399"/>
                <a:gd name="T10" fmla="*/ 15 w 386"/>
                <a:gd name="T11" fmla="*/ 133 h 399"/>
                <a:gd name="T12" fmla="*/ 14 w 386"/>
                <a:gd name="T13" fmla="*/ 133 h 399"/>
                <a:gd name="T14" fmla="*/ 12 w 386"/>
                <a:gd name="T15" fmla="*/ 133 h 399"/>
                <a:gd name="T16" fmla="*/ 11 w 386"/>
                <a:gd name="T17" fmla="*/ 133 h 399"/>
                <a:gd name="T18" fmla="*/ 10 w 386"/>
                <a:gd name="T19" fmla="*/ 133 h 399"/>
                <a:gd name="T20" fmla="*/ 8 w 386"/>
                <a:gd name="T21" fmla="*/ 133 h 399"/>
                <a:gd name="T22" fmla="*/ 6 w 386"/>
                <a:gd name="T23" fmla="*/ 113 h 399"/>
                <a:gd name="T24" fmla="*/ 3 w 386"/>
                <a:gd name="T25" fmla="*/ 119 h 399"/>
                <a:gd name="T26" fmla="*/ 3 w 386"/>
                <a:gd name="T27" fmla="*/ 113 h 399"/>
                <a:gd name="T28" fmla="*/ 0 w 386"/>
                <a:gd name="T29" fmla="*/ 93 h 399"/>
                <a:gd name="T30" fmla="*/ 3 w 386"/>
                <a:gd name="T31" fmla="*/ 85 h 399"/>
                <a:gd name="T32" fmla="*/ 3 w 386"/>
                <a:gd name="T33" fmla="*/ 91 h 399"/>
                <a:gd name="T34" fmla="*/ 3 w 386"/>
                <a:gd name="T35" fmla="*/ 85 h 399"/>
                <a:gd name="T36" fmla="*/ 15 w 386"/>
                <a:gd name="T37" fmla="*/ 85 h 399"/>
                <a:gd name="T38" fmla="*/ 12 w 386"/>
                <a:gd name="T39" fmla="*/ 0 h 399"/>
                <a:gd name="T40" fmla="*/ 16 w 386"/>
                <a:gd name="T41" fmla="*/ 0 h 399"/>
                <a:gd name="T42" fmla="*/ 29 w 386"/>
                <a:gd name="T43" fmla="*/ 37 h 399"/>
                <a:gd name="T44" fmla="*/ 32 w 386"/>
                <a:gd name="T45" fmla="*/ 43 h 399"/>
                <a:gd name="T46" fmla="*/ 33 w 386"/>
                <a:gd name="T47" fmla="*/ 48 h 399"/>
                <a:gd name="T48" fmla="*/ 33 w 386"/>
                <a:gd name="T49" fmla="*/ 57 h 399"/>
                <a:gd name="T50" fmla="*/ 37 w 386"/>
                <a:gd name="T51" fmla="*/ 57 h 399"/>
                <a:gd name="T52" fmla="*/ 37 w 386"/>
                <a:gd name="T53" fmla="*/ 81 h 399"/>
                <a:gd name="T54" fmla="*/ 35 w 386"/>
                <a:gd name="T55" fmla="*/ 85 h 399"/>
                <a:gd name="T56" fmla="*/ 28 w 386"/>
                <a:gd name="T57" fmla="*/ 91 h 39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86"/>
                <a:gd name="T88" fmla="*/ 0 h 399"/>
                <a:gd name="T89" fmla="*/ 386 w 386"/>
                <a:gd name="T90" fmla="*/ 399 h 39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86" h="399">
                  <a:moveTo>
                    <a:pt x="286" y="270"/>
                  </a:moveTo>
                  <a:lnTo>
                    <a:pt x="257" y="282"/>
                  </a:lnTo>
                  <a:lnTo>
                    <a:pt x="213" y="315"/>
                  </a:lnTo>
                  <a:lnTo>
                    <a:pt x="182" y="326"/>
                  </a:lnTo>
                  <a:lnTo>
                    <a:pt x="157" y="370"/>
                  </a:lnTo>
                  <a:lnTo>
                    <a:pt x="157" y="399"/>
                  </a:lnTo>
                  <a:lnTo>
                    <a:pt x="142" y="399"/>
                  </a:lnTo>
                  <a:lnTo>
                    <a:pt x="130" y="399"/>
                  </a:lnTo>
                  <a:lnTo>
                    <a:pt x="115" y="399"/>
                  </a:lnTo>
                  <a:lnTo>
                    <a:pt x="102" y="399"/>
                  </a:lnTo>
                  <a:lnTo>
                    <a:pt x="82" y="399"/>
                  </a:lnTo>
                  <a:lnTo>
                    <a:pt x="59" y="341"/>
                  </a:lnTo>
                  <a:lnTo>
                    <a:pt x="31" y="355"/>
                  </a:lnTo>
                  <a:lnTo>
                    <a:pt x="15" y="341"/>
                  </a:lnTo>
                  <a:lnTo>
                    <a:pt x="0" y="282"/>
                  </a:lnTo>
                  <a:lnTo>
                    <a:pt x="15" y="255"/>
                  </a:lnTo>
                  <a:lnTo>
                    <a:pt x="31" y="270"/>
                  </a:lnTo>
                  <a:lnTo>
                    <a:pt x="42" y="255"/>
                  </a:lnTo>
                  <a:lnTo>
                    <a:pt x="157" y="255"/>
                  </a:lnTo>
                  <a:lnTo>
                    <a:pt x="130" y="0"/>
                  </a:lnTo>
                  <a:lnTo>
                    <a:pt x="171" y="0"/>
                  </a:lnTo>
                  <a:lnTo>
                    <a:pt x="301" y="111"/>
                  </a:lnTo>
                  <a:lnTo>
                    <a:pt x="328" y="130"/>
                  </a:lnTo>
                  <a:lnTo>
                    <a:pt x="357" y="142"/>
                  </a:lnTo>
                  <a:lnTo>
                    <a:pt x="357" y="171"/>
                  </a:lnTo>
                  <a:lnTo>
                    <a:pt x="386" y="171"/>
                  </a:lnTo>
                  <a:lnTo>
                    <a:pt x="386" y="242"/>
                  </a:lnTo>
                  <a:lnTo>
                    <a:pt x="372" y="255"/>
                  </a:lnTo>
                  <a:lnTo>
                    <a:pt x="286" y="27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20" name="Freeform 34"/>
            <p:cNvSpPr>
              <a:spLocks/>
            </p:cNvSpPr>
            <p:nvPr/>
          </p:nvSpPr>
          <p:spPr bwMode="auto">
            <a:xfrm>
              <a:off x="3112" y="1778"/>
              <a:ext cx="323" cy="342"/>
            </a:xfrm>
            <a:custGeom>
              <a:avLst/>
              <a:gdLst>
                <a:gd name="T0" fmla="*/ 37 w 370"/>
                <a:gd name="T1" fmla="*/ 89 h 367"/>
                <a:gd name="T2" fmla="*/ 37 w 370"/>
                <a:gd name="T3" fmla="*/ 106 h 367"/>
                <a:gd name="T4" fmla="*/ 34 w 370"/>
                <a:gd name="T5" fmla="*/ 106 h 367"/>
                <a:gd name="T6" fmla="*/ 34 w 370"/>
                <a:gd name="T7" fmla="*/ 111 h 367"/>
                <a:gd name="T8" fmla="*/ 17 w 370"/>
                <a:gd name="T9" fmla="*/ 82 h 367"/>
                <a:gd name="T10" fmla="*/ 13 w 370"/>
                <a:gd name="T11" fmla="*/ 82 h 367"/>
                <a:gd name="T12" fmla="*/ 11 w 370"/>
                <a:gd name="T13" fmla="*/ 77 h 367"/>
                <a:gd name="T14" fmla="*/ 6 w 370"/>
                <a:gd name="T15" fmla="*/ 77 h 367"/>
                <a:gd name="T16" fmla="*/ 3 w 370"/>
                <a:gd name="T17" fmla="*/ 67 h 367"/>
                <a:gd name="T18" fmla="*/ 3 w 370"/>
                <a:gd name="T19" fmla="*/ 67 h 367"/>
                <a:gd name="T20" fmla="*/ 0 w 370"/>
                <a:gd name="T21" fmla="*/ 55 h 367"/>
                <a:gd name="T22" fmla="*/ 3 w 370"/>
                <a:gd name="T23" fmla="*/ 51 h 367"/>
                <a:gd name="T24" fmla="*/ 3 w 370"/>
                <a:gd name="T25" fmla="*/ 42 h 367"/>
                <a:gd name="T26" fmla="*/ 3 w 370"/>
                <a:gd name="T27" fmla="*/ 30 h 367"/>
                <a:gd name="T28" fmla="*/ 0 w 370"/>
                <a:gd name="T29" fmla="*/ 25 h 367"/>
                <a:gd name="T30" fmla="*/ 0 w 370"/>
                <a:gd name="T31" fmla="*/ 21 h 367"/>
                <a:gd name="T32" fmla="*/ 3 w 370"/>
                <a:gd name="T33" fmla="*/ 21 h 367"/>
                <a:gd name="T34" fmla="*/ 3 w 370"/>
                <a:gd name="T35" fmla="*/ 13 h 367"/>
                <a:gd name="T36" fmla="*/ 3 w 370"/>
                <a:gd name="T37" fmla="*/ 7 h 367"/>
                <a:gd name="T38" fmla="*/ 3 w 370"/>
                <a:gd name="T39" fmla="*/ 0 h 367"/>
                <a:gd name="T40" fmla="*/ 7 w 370"/>
                <a:gd name="T41" fmla="*/ 7 h 367"/>
                <a:gd name="T42" fmla="*/ 11 w 370"/>
                <a:gd name="T43" fmla="*/ 7 h 367"/>
                <a:gd name="T44" fmla="*/ 14 w 370"/>
                <a:gd name="T45" fmla="*/ 7 h 367"/>
                <a:gd name="T46" fmla="*/ 14 w 370"/>
                <a:gd name="T47" fmla="*/ 13 h 367"/>
                <a:gd name="T48" fmla="*/ 18 w 370"/>
                <a:gd name="T49" fmla="*/ 19 h 367"/>
                <a:gd name="T50" fmla="*/ 21 w 370"/>
                <a:gd name="T51" fmla="*/ 21 h 367"/>
                <a:gd name="T52" fmla="*/ 23 w 370"/>
                <a:gd name="T53" fmla="*/ 25 h 367"/>
                <a:gd name="T54" fmla="*/ 24 w 370"/>
                <a:gd name="T55" fmla="*/ 21 h 367"/>
                <a:gd name="T56" fmla="*/ 24 w 370"/>
                <a:gd name="T57" fmla="*/ 7 h 367"/>
                <a:gd name="T58" fmla="*/ 29 w 370"/>
                <a:gd name="T59" fmla="*/ 7 h 367"/>
                <a:gd name="T60" fmla="*/ 31 w 370"/>
                <a:gd name="T61" fmla="*/ 7 h 367"/>
                <a:gd name="T62" fmla="*/ 31 w 370"/>
                <a:gd name="T63" fmla="*/ 7 h 367"/>
                <a:gd name="T64" fmla="*/ 35 w 370"/>
                <a:gd name="T65" fmla="*/ 13 h 367"/>
                <a:gd name="T66" fmla="*/ 35 w 370"/>
                <a:gd name="T67" fmla="*/ 25 h 367"/>
                <a:gd name="T68" fmla="*/ 35 w 370"/>
                <a:gd name="T69" fmla="*/ 37 h 367"/>
                <a:gd name="T70" fmla="*/ 37 w 370"/>
                <a:gd name="T71" fmla="*/ 89 h 3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70"/>
                <a:gd name="T109" fmla="*/ 0 h 367"/>
                <a:gd name="T110" fmla="*/ 370 w 370"/>
                <a:gd name="T111" fmla="*/ 367 h 36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70" h="367">
                  <a:moveTo>
                    <a:pt x="370" y="294"/>
                  </a:moveTo>
                  <a:lnTo>
                    <a:pt x="370" y="354"/>
                  </a:lnTo>
                  <a:lnTo>
                    <a:pt x="342" y="354"/>
                  </a:lnTo>
                  <a:lnTo>
                    <a:pt x="342" y="367"/>
                  </a:lnTo>
                  <a:lnTo>
                    <a:pt x="171" y="271"/>
                  </a:lnTo>
                  <a:lnTo>
                    <a:pt x="127" y="271"/>
                  </a:lnTo>
                  <a:lnTo>
                    <a:pt x="111" y="254"/>
                  </a:lnTo>
                  <a:lnTo>
                    <a:pt x="59" y="254"/>
                  </a:lnTo>
                  <a:lnTo>
                    <a:pt x="42" y="223"/>
                  </a:lnTo>
                  <a:lnTo>
                    <a:pt x="27" y="223"/>
                  </a:lnTo>
                  <a:lnTo>
                    <a:pt x="0" y="183"/>
                  </a:lnTo>
                  <a:lnTo>
                    <a:pt x="11" y="171"/>
                  </a:lnTo>
                  <a:lnTo>
                    <a:pt x="11" y="139"/>
                  </a:lnTo>
                  <a:lnTo>
                    <a:pt x="11" y="98"/>
                  </a:lnTo>
                  <a:lnTo>
                    <a:pt x="0" y="83"/>
                  </a:lnTo>
                  <a:lnTo>
                    <a:pt x="0" y="71"/>
                  </a:lnTo>
                  <a:lnTo>
                    <a:pt x="11" y="71"/>
                  </a:lnTo>
                  <a:lnTo>
                    <a:pt x="11" y="39"/>
                  </a:lnTo>
                  <a:lnTo>
                    <a:pt x="42" y="27"/>
                  </a:lnTo>
                  <a:lnTo>
                    <a:pt x="42" y="0"/>
                  </a:lnTo>
                  <a:lnTo>
                    <a:pt x="71" y="12"/>
                  </a:lnTo>
                  <a:lnTo>
                    <a:pt x="111" y="12"/>
                  </a:lnTo>
                  <a:lnTo>
                    <a:pt x="142" y="27"/>
                  </a:lnTo>
                  <a:lnTo>
                    <a:pt x="142" y="39"/>
                  </a:lnTo>
                  <a:lnTo>
                    <a:pt x="182" y="60"/>
                  </a:lnTo>
                  <a:lnTo>
                    <a:pt x="209" y="71"/>
                  </a:lnTo>
                  <a:lnTo>
                    <a:pt x="230" y="83"/>
                  </a:lnTo>
                  <a:lnTo>
                    <a:pt x="242" y="71"/>
                  </a:lnTo>
                  <a:lnTo>
                    <a:pt x="242" y="27"/>
                  </a:lnTo>
                  <a:lnTo>
                    <a:pt x="286" y="12"/>
                  </a:lnTo>
                  <a:lnTo>
                    <a:pt x="313" y="12"/>
                  </a:lnTo>
                  <a:lnTo>
                    <a:pt x="313" y="27"/>
                  </a:lnTo>
                  <a:lnTo>
                    <a:pt x="357" y="39"/>
                  </a:lnTo>
                  <a:lnTo>
                    <a:pt x="357" y="83"/>
                  </a:lnTo>
                  <a:lnTo>
                    <a:pt x="357" y="123"/>
                  </a:lnTo>
                  <a:lnTo>
                    <a:pt x="370" y="294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21" name="Freeform 35"/>
            <p:cNvSpPr>
              <a:spLocks/>
            </p:cNvSpPr>
            <p:nvPr/>
          </p:nvSpPr>
          <p:spPr bwMode="auto">
            <a:xfrm>
              <a:off x="2748" y="1684"/>
              <a:ext cx="416" cy="450"/>
            </a:xfrm>
            <a:custGeom>
              <a:avLst/>
              <a:gdLst>
                <a:gd name="T0" fmla="*/ 37 w 478"/>
                <a:gd name="T1" fmla="*/ 0 h 482"/>
                <a:gd name="T2" fmla="*/ 38 w 478"/>
                <a:gd name="T3" fmla="*/ 0 h 482"/>
                <a:gd name="T4" fmla="*/ 38 w 478"/>
                <a:gd name="T5" fmla="*/ 7 h 482"/>
                <a:gd name="T6" fmla="*/ 38 w 478"/>
                <a:gd name="T7" fmla="*/ 19 h 482"/>
                <a:gd name="T8" fmla="*/ 37 w 478"/>
                <a:gd name="T9" fmla="*/ 26 h 482"/>
                <a:gd name="T10" fmla="*/ 37 w 478"/>
                <a:gd name="T11" fmla="*/ 35 h 482"/>
                <a:gd name="T12" fmla="*/ 39 w 478"/>
                <a:gd name="T13" fmla="*/ 39 h 482"/>
                <a:gd name="T14" fmla="*/ 39 w 478"/>
                <a:gd name="T15" fmla="*/ 52 h 482"/>
                <a:gd name="T16" fmla="*/ 39 w 478"/>
                <a:gd name="T17" fmla="*/ 56 h 482"/>
                <a:gd name="T18" fmla="*/ 40 w 478"/>
                <a:gd name="T19" fmla="*/ 61 h 482"/>
                <a:gd name="T20" fmla="*/ 40 w 478"/>
                <a:gd name="T21" fmla="*/ 74 h 482"/>
                <a:gd name="T22" fmla="*/ 40 w 478"/>
                <a:gd name="T23" fmla="*/ 83 h 482"/>
                <a:gd name="T24" fmla="*/ 39 w 478"/>
                <a:gd name="T25" fmla="*/ 89 h 482"/>
                <a:gd name="T26" fmla="*/ 43 w 478"/>
                <a:gd name="T27" fmla="*/ 101 h 482"/>
                <a:gd name="T28" fmla="*/ 44 w 478"/>
                <a:gd name="T29" fmla="*/ 101 h 482"/>
                <a:gd name="T30" fmla="*/ 45 w 478"/>
                <a:gd name="T31" fmla="*/ 109 h 482"/>
                <a:gd name="T32" fmla="*/ 32 w 478"/>
                <a:gd name="T33" fmla="*/ 144 h 482"/>
                <a:gd name="T34" fmla="*/ 29 w 478"/>
                <a:gd name="T35" fmla="*/ 151 h 482"/>
                <a:gd name="T36" fmla="*/ 26 w 478"/>
                <a:gd name="T37" fmla="*/ 151 h 482"/>
                <a:gd name="T38" fmla="*/ 26 w 478"/>
                <a:gd name="T39" fmla="*/ 142 h 482"/>
                <a:gd name="T40" fmla="*/ 23 w 478"/>
                <a:gd name="T41" fmla="*/ 137 h 482"/>
                <a:gd name="T42" fmla="*/ 21 w 478"/>
                <a:gd name="T43" fmla="*/ 132 h 482"/>
                <a:gd name="T44" fmla="*/ 9 w 478"/>
                <a:gd name="T45" fmla="*/ 95 h 482"/>
                <a:gd name="T46" fmla="*/ 0 w 478"/>
                <a:gd name="T47" fmla="*/ 78 h 482"/>
                <a:gd name="T48" fmla="*/ 0 w 478"/>
                <a:gd name="T49" fmla="*/ 74 h 482"/>
                <a:gd name="T50" fmla="*/ 0 w 478"/>
                <a:gd name="T51" fmla="*/ 64 h 482"/>
                <a:gd name="T52" fmla="*/ 3 w 478"/>
                <a:gd name="T53" fmla="*/ 61 h 482"/>
                <a:gd name="T54" fmla="*/ 9 w 478"/>
                <a:gd name="T55" fmla="*/ 56 h 482"/>
                <a:gd name="T56" fmla="*/ 11 w 478"/>
                <a:gd name="T57" fmla="*/ 49 h 482"/>
                <a:gd name="T58" fmla="*/ 11 w 478"/>
                <a:gd name="T59" fmla="*/ 43 h 482"/>
                <a:gd name="T60" fmla="*/ 17 w 478"/>
                <a:gd name="T61" fmla="*/ 39 h 482"/>
                <a:gd name="T62" fmla="*/ 17 w 478"/>
                <a:gd name="T63" fmla="*/ 19 h 482"/>
                <a:gd name="T64" fmla="*/ 15 w 478"/>
                <a:gd name="T65" fmla="*/ 12 h 482"/>
                <a:gd name="T66" fmla="*/ 22 w 478"/>
                <a:gd name="T67" fmla="*/ 7 h 482"/>
                <a:gd name="T68" fmla="*/ 29 w 478"/>
                <a:gd name="T69" fmla="*/ 0 h 482"/>
                <a:gd name="T70" fmla="*/ 32 w 478"/>
                <a:gd name="T71" fmla="*/ 0 h 482"/>
                <a:gd name="T72" fmla="*/ 33 w 478"/>
                <a:gd name="T73" fmla="*/ 0 h 482"/>
                <a:gd name="T74" fmla="*/ 37 w 478"/>
                <a:gd name="T75" fmla="*/ 0 h 48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478"/>
                <a:gd name="T115" fmla="*/ 0 h 482"/>
                <a:gd name="T116" fmla="*/ 478 w 478"/>
                <a:gd name="T117" fmla="*/ 482 h 482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478" h="482">
                  <a:moveTo>
                    <a:pt x="390" y="0"/>
                  </a:moveTo>
                  <a:lnTo>
                    <a:pt x="402" y="0"/>
                  </a:lnTo>
                  <a:lnTo>
                    <a:pt x="402" y="11"/>
                  </a:lnTo>
                  <a:lnTo>
                    <a:pt x="402" y="59"/>
                  </a:lnTo>
                  <a:lnTo>
                    <a:pt x="379" y="82"/>
                  </a:lnTo>
                  <a:lnTo>
                    <a:pt x="390" y="111"/>
                  </a:lnTo>
                  <a:lnTo>
                    <a:pt x="417" y="126"/>
                  </a:lnTo>
                  <a:lnTo>
                    <a:pt x="417" y="170"/>
                  </a:lnTo>
                  <a:lnTo>
                    <a:pt x="417" y="182"/>
                  </a:lnTo>
                  <a:lnTo>
                    <a:pt x="430" y="197"/>
                  </a:lnTo>
                  <a:lnTo>
                    <a:pt x="430" y="238"/>
                  </a:lnTo>
                  <a:lnTo>
                    <a:pt x="430" y="270"/>
                  </a:lnTo>
                  <a:lnTo>
                    <a:pt x="417" y="282"/>
                  </a:lnTo>
                  <a:lnTo>
                    <a:pt x="446" y="322"/>
                  </a:lnTo>
                  <a:lnTo>
                    <a:pt x="461" y="322"/>
                  </a:lnTo>
                  <a:lnTo>
                    <a:pt x="478" y="353"/>
                  </a:lnTo>
                  <a:lnTo>
                    <a:pt x="331" y="464"/>
                  </a:lnTo>
                  <a:lnTo>
                    <a:pt x="302" y="482"/>
                  </a:lnTo>
                  <a:lnTo>
                    <a:pt x="275" y="482"/>
                  </a:lnTo>
                  <a:lnTo>
                    <a:pt x="275" y="453"/>
                  </a:lnTo>
                  <a:lnTo>
                    <a:pt x="246" y="441"/>
                  </a:lnTo>
                  <a:lnTo>
                    <a:pt x="219" y="420"/>
                  </a:lnTo>
                  <a:lnTo>
                    <a:pt x="87" y="309"/>
                  </a:lnTo>
                  <a:lnTo>
                    <a:pt x="0" y="253"/>
                  </a:lnTo>
                  <a:lnTo>
                    <a:pt x="0" y="238"/>
                  </a:lnTo>
                  <a:lnTo>
                    <a:pt x="0" y="209"/>
                  </a:lnTo>
                  <a:lnTo>
                    <a:pt x="20" y="197"/>
                  </a:lnTo>
                  <a:lnTo>
                    <a:pt x="87" y="182"/>
                  </a:lnTo>
                  <a:lnTo>
                    <a:pt x="119" y="157"/>
                  </a:lnTo>
                  <a:lnTo>
                    <a:pt x="119" y="138"/>
                  </a:lnTo>
                  <a:lnTo>
                    <a:pt x="175" y="126"/>
                  </a:lnTo>
                  <a:lnTo>
                    <a:pt x="175" y="59"/>
                  </a:lnTo>
                  <a:lnTo>
                    <a:pt x="160" y="38"/>
                  </a:lnTo>
                  <a:lnTo>
                    <a:pt x="231" y="11"/>
                  </a:lnTo>
                  <a:lnTo>
                    <a:pt x="302" y="0"/>
                  </a:lnTo>
                  <a:lnTo>
                    <a:pt x="331" y="0"/>
                  </a:lnTo>
                  <a:lnTo>
                    <a:pt x="346" y="0"/>
                  </a:lnTo>
                  <a:lnTo>
                    <a:pt x="390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22" name="Freeform 36"/>
            <p:cNvSpPr>
              <a:spLocks/>
            </p:cNvSpPr>
            <p:nvPr/>
          </p:nvSpPr>
          <p:spPr bwMode="auto">
            <a:xfrm>
              <a:off x="3998" y="1985"/>
              <a:ext cx="148" cy="202"/>
            </a:xfrm>
            <a:custGeom>
              <a:avLst/>
              <a:gdLst>
                <a:gd name="T0" fmla="*/ 4 w 171"/>
                <a:gd name="T1" fmla="*/ 75 h 215"/>
                <a:gd name="T2" fmla="*/ 3 w 171"/>
                <a:gd name="T3" fmla="*/ 75 h 215"/>
                <a:gd name="T4" fmla="*/ 0 w 171"/>
                <a:gd name="T5" fmla="*/ 65 h 215"/>
                <a:gd name="T6" fmla="*/ 5 w 171"/>
                <a:gd name="T7" fmla="*/ 48 h 215"/>
                <a:gd name="T8" fmla="*/ 8 w 171"/>
                <a:gd name="T9" fmla="*/ 31 h 215"/>
                <a:gd name="T10" fmla="*/ 8 w 171"/>
                <a:gd name="T11" fmla="*/ 21 h 215"/>
                <a:gd name="T12" fmla="*/ 7 w 171"/>
                <a:gd name="T13" fmla="*/ 17 h 215"/>
                <a:gd name="T14" fmla="*/ 5 w 171"/>
                <a:gd name="T15" fmla="*/ 10 h 215"/>
                <a:gd name="T16" fmla="*/ 7 w 171"/>
                <a:gd name="T17" fmla="*/ 10 h 215"/>
                <a:gd name="T18" fmla="*/ 7 w 171"/>
                <a:gd name="T19" fmla="*/ 8 h 215"/>
                <a:gd name="T20" fmla="*/ 8 w 171"/>
                <a:gd name="T21" fmla="*/ 0 h 215"/>
                <a:gd name="T22" fmla="*/ 9 w 171"/>
                <a:gd name="T23" fmla="*/ 8 h 215"/>
                <a:gd name="T24" fmla="*/ 13 w 171"/>
                <a:gd name="T25" fmla="*/ 10 h 215"/>
                <a:gd name="T26" fmla="*/ 15 w 171"/>
                <a:gd name="T27" fmla="*/ 21 h 215"/>
                <a:gd name="T28" fmla="*/ 13 w 171"/>
                <a:gd name="T29" fmla="*/ 31 h 215"/>
                <a:gd name="T30" fmla="*/ 11 w 171"/>
                <a:gd name="T31" fmla="*/ 45 h 215"/>
                <a:gd name="T32" fmla="*/ 11 w 171"/>
                <a:gd name="T33" fmla="*/ 54 h 215"/>
                <a:gd name="T34" fmla="*/ 10 w 171"/>
                <a:gd name="T35" fmla="*/ 54 h 215"/>
                <a:gd name="T36" fmla="*/ 9 w 171"/>
                <a:gd name="T37" fmla="*/ 65 h 215"/>
                <a:gd name="T38" fmla="*/ 7 w 171"/>
                <a:gd name="T39" fmla="*/ 65 h 215"/>
                <a:gd name="T40" fmla="*/ 5 w 171"/>
                <a:gd name="T41" fmla="*/ 75 h 215"/>
                <a:gd name="T42" fmla="*/ 4 w 171"/>
                <a:gd name="T43" fmla="*/ 75 h 21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71"/>
                <a:gd name="T67" fmla="*/ 0 h 215"/>
                <a:gd name="T68" fmla="*/ 171 w 171"/>
                <a:gd name="T69" fmla="*/ 215 h 21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71" h="215">
                  <a:moveTo>
                    <a:pt x="46" y="215"/>
                  </a:moveTo>
                  <a:lnTo>
                    <a:pt x="19" y="215"/>
                  </a:lnTo>
                  <a:lnTo>
                    <a:pt x="0" y="186"/>
                  </a:lnTo>
                  <a:lnTo>
                    <a:pt x="59" y="142"/>
                  </a:lnTo>
                  <a:lnTo>
                    <a:pt x="86" y="87"/>
                  </a:lnTo>
                  <a:lnTo>
                    <a:pt x="86" y="60"/>
                  </a:lnTo>
                  <a:lnTo>
                    <a:pt x="71" y="46"/>
                  </a:lnTo>
                  <a:lnTo>
                    <a:pt x="59" y="31"/>
                  </a:lnTo>
                  <a:lnTo>
                    <a:pt x="71" y="31"/>
                  </a:lnTo>
                  <a:lnTo>
                    <a:pt x="71" y="19"/>
                  </a:lnTo>
                  <a:lnTo>
                    <a:pt x="86" y="0"/>
                  </a:lnTo>
                  <a:lnTo>
                    <a:pt x="101" y="19"/>
                  </a:lnTo>
                  <a:lnTo>
                    <a:pt x="146" y="31"/>
                  </a:lnTo>
                  <a:lnTo>
                    <a:pt x="171" y="60"/>
                  </a:lnTo>
                  <a:lnTo>
                    <a:pt x="157" y="87"/>
                  </a:lnTo>
                  <a:lnTo>
                    <a:pt x="130" y="131"/>
                  </a:lnTo>
                  <a:lnTo>
                    <a:pt x="130" y="158"/>
                  </a:lnTo>
                  <a:lnTo>
                    <a:pt x="119" y="158"/>
                  </a:lnTo>
                  <a:lnTo>
                    <a:pt x="101" y="186"/>
                  </a:lnTo>
                  <a:lnTo>
                    <a:pt x="71" y="186"/>
                  </a:lnTo>
                  <a:lnTo>
                    <a:pt x="59" y="215"/>
                  </a:lnTo>
                  <a:lnTo>
                    <a:pt x="46" y="215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23" name="Freeform 37"/>
            <p:cNvSpPr>
              <a:spLocks/>
            </p:cNvSpPr>
            <p:nvPr/>
          </p:nvSpPr>
          <p:spPr bwMode="auto">
            <a:xfrm>
              <a:off x="3952" y="1961"/>
              <a:ext cx="40" cy="43"/>
            </a:xfrm>
            <a:custGeom>
              <a:avLst/>
              <a:gdLst>
                <a:gd name="T0" fmla="*/ 0 w 46"/>
                <a:gd name="T1" fmla="*/ 7 h 46"/>
                <a:gd name="T2" fmla="*/ 3 w 46"/>
                <a:gd name="T3" fmla="*/ 16 h 46"/>
                <a:gd name="T4" fmla="*/ 4 w 46"/>
                <a:gd name="T5" fmla="*/ 8 h 46"/>
                <a:gd name="T6" fmla="*/ 4 w 46"/>
                <a:gd name="T7" fmla="*/ 0 h 46"/>
                <a:gd name="T8" fmla="*/ 3 w 46"/>
                <a:gd name="T9" fmla="*/ 0 h 46"/>
                <a:gd name="T10" fmla="*/ 0 w 46"/>
                <a:gd name="T11" fmla="*/ 7 h 4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6"/>
                <a:gd name="T19" fmla="*/ 0 h 46"/>
                <a:gd name="T20" fmla="*/ 46 w 46"/>
                <a:gd name="T21" fmla="*/ 46 h 4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6" h="46">
                  <a:moveTo>
                    <a:pt x="0" y="16"/>
                  </a:moveTo>
                  <a:lnTo>
                    <a:pt x="23" y="46"/>
                  </a:lnTo>
                  <a:lnTo>
                    <a:pt x="46" y="27"/>
                  </a:lnTo>
                  <a:lnTo>
                    <a:pt x="46" y="0"/>
                  </a:lnTo>
                  <a:lnTo>
                    <a:pt x="23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24" name="Freeform 38"/>
            <p:cNvSpPr>
              <a:spLocks/>
            </p:cNvSpPr>
            <p:nvPr/>
          </p:nvSpPr>
          <p:spPr bwMode="auto">
            <a:xfrm>
              <a:off x="3963" y="1961"/>
              <a:ext cx="109" cy="69"/>
            </a:xfrm>
            <a:custGeom>
              <a:avLst/>
              <a:gdLst>
                <a:gd name="T0" fmla="*/ 9 w 127"/>
                <a:gd name="T1" fmla="*/ 6 h 75"/>
                <a:gd name="T2" fmla="*/ 8 w 127"/>
                <a:gd name="T3" fmla="*/ 0 h 75"/>
                <a:gd name="T4" fmla="*/ 5 w 127"/>
                <a:gd name="T5" fmla="*/ 12 h 75"/>
                <a:gd name="T6" fmla="*/ 3 w 127"/>
                <a:gd name="T7" fmla="*/ 12 h 75"/>
                <a:gd name="T8" fmla="*/ 3 w 127"/>
                <a:gd name="T9" fmla="*/ 14 h 75"/>
                <a:gd name="T10" fmla="*/ 0 w 127"/>
                <a:gd name="T11" fmla="*/ 12 h 75"/>
                <a:gd name="T12" fmla="*/ 0 w 127"/>
                <a:gd name="T13" fmla="*/ 14 h 75"/>
                <a:gd name="T14" fmla="*/ 0 w 127"/>
                <a:gd name="T15" fmla="*/ 17 h 75"/>
                <a:gd name="T16" fmla="*/ 3 w 127"/>
                <a:gd name="T17" fmla="*/ 17 h 75"/>
                <a:gd name="T18" fmla="*/ 3 w 127"/>
                <a:gd name="T19" fmla="*/ 17 h 75"/>
                <a:gd name="T20" fmla="*/ 3 w 127"/>
                <a:gd name="T21" fmla="*/ 17 h 75"/>
                <a:gd name="T22" fmla="*/ 4 w 127"/>
                <a:gd name="T23" fmla="*/ 17 h 75"/>
                <a:gd name="T24" fmla="*/ 5 w 127"/>
                <a:gd name="T25" fmla="*/ 17 h 75"/>
                <a:gd name="T26" fmla="*/ 6 w 127"/>
                <a:gd name="T27" fmla="*/ 17 h 75"/>
                <a:gd name="T28" fmla="*/ 6 w 127"/>
                <a:gd name="T29" fmla="*/ 14 h 75"/>
                <a:gd name="T30" fmla="*/ 7 w 127"/>
                <a:gd name="T31" fmla="*/ 14 h 75"/>
                <a:gd name="T32" fmla="*/ 8 w 127"/>
                <a:gd name="T33" fmla="*/ 14 h 75"/>
                <a:gd name="T34" fmla="*/ 8 w 127"/>
                <a:gd name="T35" fmla="*/ 12 h 75"/>
                <a:gd name="T36" fmla="*/ 9 w 127"/>
                <a:gd name="T37" fmla="*/ 6 h 75"/>
                <a:gd name="T38" fmla="*/ 9 w 127"/>
                <a:gd name="T39" fmla="*/ 6 h 7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7"/>
                <a:gd name="T61" fmla="*/ 0 h 75"/>
                <a:gd name="T62" fmla="*/ 127 w 127"/>
                <a:gd name="T63" fmla="*/ 75 h 7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7" h="75">
                  <a:moveTo>
                    <a:pt x="127" y="16"/>
                  </a:moveTo>
                  <a:lnTo>
                    <a:pt x="110" y="0"/>
                  </a:lnTo>
                  <a:lnTo>
                    <a:pt x="71" y="46"/>
                  </a:lnTo>
                  <a:lnTo>
                    <a:pt x="39" y="46"/>
                  </a:lnTo>
                  <a:lnTo>
                    <a:pt x="27" y="58"/>
                  </a:lnTo>
                  <a:lnTo>
                    <a:pt x="0" y="46"/>
                  </a:lnTo>
                  <a:lnTo>
                    <a:pt x="0" y="58"/>
                  </a:lnTo>
                  <a:lnTo>
                    <a:pt x="0" y="75"/>
                  </a:lnTo>
                  <a:lnTo>
                    <a:pt x="12" y="75"/>
                  </a:lnTo>
                  <a:lnTo>
                    <a:pt x="27" y="75"/>
                  </a:lnTo>
                  <a:lnTo>
                    <a:pt x="39" y="75"/>
                  </a:lnTo>
                  <a:lnTo>
                    <a:pt x="58" y="75"/>
                  </a:lnTo>
                  <a:lnTo>
                    <a:pt x="71" y="75"/>
                  </a:lnTo>
                  <a:lnTo>
                    <a:pt x="87" y="75"/>
                  </a:lnTo>
                  <a:lnTo>
                    <a:pt x="87" y="58"/>
                  </a:lnTo>
                  <a:lnTo>
                    <a:pt x="98" y="58"/>
                  </a:lnTo>
                  <a:lnTo>
                    <a:pt x="110" y="58"/>
                  </a:lnTo>
                  <a:lnTo>
                    <a:pt x="110" y="46"/>
                  </a:lnTo>
                  <a:lnTo>
                    <a:pt x="127" y="27"/>
                  </a:lnTo>
                  <a:lnTo>
                    <a:pt x="127" y="16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25" name="Freeform 39"/>
            <p:cNvSpPr>
              <a:spLocks/>
            </p:cNvSpPr>
            <p:nvPr/>
          </p:nvSpPr>
          <p:spPr bwMode="auto">
            <a:xfrm>
              <a:off x="5650" y="2617"/>
              <a:ext cx="207" cy="222"/>
            </a:xfrm>
            <a:custGeom>
              <a:avLst/>
              <a:gdLst>
                <a:gd name="T0" fmla="*/ 22 w 238"/>
                <a:gd name="T1" fmla="*/ 73 h 238"/>
                <a:gd name="T2" fmla="*/ 22 w 238"/>
                <a:gd name="T3" fmla="*/ 20 h 238"/>
                <a:gd name="T4" fmla="*/ 16 w 238"/>
                <a:gd name="T5" fmla="*/ 12 h 238"/>
                <a:gd name="T6" fmla="*/ 13 w 238"/>
                <a:gd name="T7" fmla="*/ 16 h 238"/>
                <a:gd name="T8" fmla="*/ 10 w 238"/>
                <a:gd name="T9" fmla="*/ 25 h 238"/>
                <a:gd name="T10" fmla="*/ 9 w 238"/>
                <a:gd name="T11" fmla="*/ 25 h 238"/>
                <a:gd name="T12" fmla="*/ 8 w 238"/>
                <a:gd name="T13" fmla="*/ 16 h 238"/>
                <a:gd name="T14" fmla="*/ 6 w 238"/>
                <a:gd name="T15" fmla="*/ 7 h 238"/>
                <a:gd name="T16" fmla="*/ 5 w 238"/>
                <a:gd name="T17" fmla="*/ 7 h 238"/>
                <a:gd name="T18" fmla="*/ 5 w 238"/>
                <a:gd name="T19" fmla="*/ 0 h 238"/>
                <a:gd name="T20" fmla="*/ 3 w 238"/>
                <a:gd name="T21" fmla="*/ 0 h 238"/>
                <a:gd name="T22" fmla="*/ 0 w 238"/>
                <a:gd name="T23" fmla="*/ 7 h 238"/>
                <a:gd name="T24" fmla="*/ 3 w 238"/>
                <a:gd name="T25" fmla="*/ 12 h 238"/>
                <a:gd name="T26" fmla="*/ 3 w 238"/>
                <a:gd name="T27" fmla="*/ 16 h 238"/>
                <a:gd name="T28" fmla="*/ 6 w 238"/>
                <a:gd name="T29" fmla="*/ 16 h 238"/>
                <a:gd name="T30" fmla="*/ 6 w 238"/>
                <a:gd name="T31" fmla="*/ 20 h 238"/>
                <a:gd name="T32" fmla="*/ 3 w 238"/>
                <a:gd name="T33" fmla="*/ 20 h 238"/>
                <a:gd name="T34" fmla="*/ 3 w 238"/>
                <a:gd name="T35" fmla="*/ 25 h 238"/>
                <a:gd name="T36" fmla="*/ 3 w 238"/>
                <a:gd name="T37" fmla="*/ 29 h 238"/>
                <a:gd name="T38" fmla="*/ 5 w 238"/>
                <a:gd name="T39" fmla="*/ 29 h 238"/>
                <a:gd name="T40" fmla="*/ 6 w 238"/>
                <a:gd name="T41" fmla="*/ 25 h 238"/>
                <a:gd name="T42" fmla="*/ 9 w 238"/>
                <a:gd name="T43" fmla="*/ 34 h 238"/>
                <a:gd name="T44" fmla="*/ 14 w 238"/>
                <a:gd name="T45" fmla="*/ 38 h 238"/>
                <a:gd name="T46" fmla="*/ 16 w 238"/>
                <a:gd name="T47" fmla="*/ 42 h 238"/>
                <a:gd name="T48" fmla="*/ 17 w 238"/>
                <a:gd name="T49" fmla="*/ 59 h 238"/>
                <a:gd name="T50" fmla="*/ 16 w 238"/>
                <a:gd name="T51" fmla="*/ 59 h 238"/>
                <a:gd name="T52" fmla="*/ 14 w 238"/>
                <a:gd name="T53" fmla="*/ 68 h 238"/>
                <a:gd name="T54" fmla="*/ 19 w 238"/>
                <a:gd name="T55" fmla="*/ 63 h 238"/>
                <a:gd name="T56" fmla="*/ 22 w 238"/>
                <a:gd name="T57" fmla="*/ 73 h 23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38"/>
                <a:gd name="T88" fmla="*/ 0 h 238"/>
                <a:gd name="T89" fmla="*/ 238 w 238"/>
                <a:gd name="T90" fmla="*/ 238 h 23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38" h="238">
                  <a:moveTo>
                    <a:pt x="238" y="238"/>
                  </a:moveTo>
                  <a:lnTo>
                    <a:pt x="238" y="67"/>
                  </a:lnTo>
                  <a:lnTo>
                    <a:pt x="169" y="38"/>
                  </a:lnTo>
                  <a:lnTo>
                    <a:pt x="138" y="50"/>
                  </a:lnTo>
                  <a:lnTo>
                    <a:pt x="109" y="79"/>
                  </a:lnTo>
                  <a:lnTo>
                    <a:pt x="98" y="79"/>
                  </a:lnTo>
                  <a:lnTo>
                    <a:pt x="82" y="50"/>
                  </a:lnTo>
                  <a:lnTo>
                    <a:pt x="67" y="12"/>
                  </a:lnTo>
                  <a:lnTo>
                    <a:pt x="53" y="12"/>
                  </a:lnTo>
                  <a:lnTo>
                    <a:pt x="53" y="0"/>
                  </a:lnTo>
                  <a:lnTo>
                    <a:pt x="27" y="0"/>
                  </a:lnTo>
                  <a:lnTo>
                    <a:pt x="0" y="23"/>
                  </a:lnTo>
                  <a:lnTo>
                    <a:pt x="27" y="38"/>
                  </a:lnTo>
                  <a:lnTo>
                    <a:pt x="27" y="50"/>
                  </a:lnTo>
                  <a:lnTo>
                    <a:pt x="67" y="50"/>
                  </a:lnTo>
                  <a:lnTo>
                    <a:pt x="67" y="67"/>
                  </a:lnTo>
                  <a:lnTo>
                    <a:pt x="27" y="67"/>
                  </a:lnTo>
                  <a:lnTo>
                    <a:pt x="38" y="79"/>
                  </a:lnTo>
                  <a:lnTo>
                    <a:pt x="38" y="94"/>
                  </a:lnTo>
                  <a:lnTo>
                    <a:pt x="53" y="94"/>
                  </a:lnTo>
                  <a:lnTo>
                    <a:pt x="67" y="79"/>
                  </a:lnTo>
                  <a:lnTo>
                    <a:pt x="98" y="110"/>
                  </a:lnTo>
                  <a:lnTo>
                    <a:pt x="153" y="123"/>
                  </a:lnTo>
                  <a:lnTo>
                    <a:pt x="169" y="138"/>
                  </a:lnTo>
                  <a:lnTo>
                    <a:pt x="182" y="194"/>
                  </a:lnTo>
                  <a:lnTo>
                    <a:pt x="169" y="194"/>
                  </a:lnTo>
                  <a:lnTo>
                    <a:pt x="153" y="221"/>
                  </a:lnTo>
                  <a:lnTo>
                    <a:pt x="209" y="209"/>
                  </a:lnTo>
                  <a:lnTo>
                    <a:pt x="238" y="238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26" name="Freeform 40"/>
            <p:cNvSpPr>
              <a:spLocks/>
            </p:cNvSpPr>
            <p:nvPr/>
          </p:nvSpPr>
          <p:spPr bwMode="auto">
            <a:xfrm>
              <a:off x="5859" y="2680"/>
              <a:ext cx="192" cy="200"/>
            </a:xfrm>
            <a:custGeom>
              <a:avLst/>
              <a:gdLst>
                <a:gd name="T0" fmla="*/ 0 w 219"/>
                <a:gd name="T1" fmla="*/ 0 h 215"/>
                <a:gd name="T2" fmla="*/ 0 w 219"/>
                <a:gd name="T3" fmla="*/ 50 h 215"/>
                <a:gd name="T4" fmla="*/ 4 w 219"/>
                <a:gd name="T5" fmla="*/ 50 h 215"/>
                <a:gd name="T6" fmla="*/ 4 w 219"/>
                <a:gd name="T7" fmla="*/ 45 h 215"/>
                <a:gd name="T8" fmla="*/ 8 w 219"/>
                <a:gd name="T9" fmla="*/ 37 h 215"/>
                <a:gd name="T10" fmla="*/ 10 w 219"/>
                <a:gd name="T11" fmla="*/ 37 h 215"/>
                <a:gd name="T12" fmla="*/ 12 w 219"/>
                <a:gd name="T13" fmla="*/ 42 h 215"/>
                <a:gd name="T14" fmla="*/ 16 w 219"/>
                <a:gd name="T15" fmla="*/ 56 h 215"/>
                <a:gd name="T16" fmla="*/ 20 w 219"/>
                <a:gd name="T17" fmla="*/ 56 h 215"/>
                <a:gd name="T18" fmla="*/ 21 w 219"/>
                <a:gd name="T19" fmla="*/ 63 h 215"/>
                <a:gd name="T20" fmla="*/ 24 w 219"/>
                <a:gd name="T21" fmla="*/ 63 h 215"/>
                <a:gd name="T22" fmla="*/ 24 w 219"/>
                <a:gd name="T23" fmla="*/ 56 h 215"/>
                <a:gd name="T24" fmla="*/ 21 w 219"/>
                <a:gd name="T25" fmla="*/ 53 h 215"/>
                <a:gd name="T26" fmla="*/ 20 w 219"/>
                <a:gd name="T27" fmla="*/ 53 h 215"/>
                <a:gd name="T28" fmla="*/ 20 w 219"/>
                <a:gd name="T29" fmla="*/ 50 h 215"/>
                <a:gd name="T30" fmla="*/ 18 w 219"/>
                <a:gd name="T31" fmla="*/ 50 h 215"/>
                <a:gd name="T32" fmla="*/ 17 w 219"/>
                <a:gd name="T33" fmla="*/ 42 h 215"/>
                <a:gd name="T34" fmla="*/ 16 w 219"/>
                <a:gd name="T35" fmla="*/ 37 h 215"/>
                <a:gd name="T36" fmla="*/ 16 w 219"/>
                <a:gd name="T37" fmla="*/ 33 h 215"/>
                <a:gd name="T38" fmla="*/ 17 w 219"/>
                <a:gd name="T39" fmla="*/ 27 h 215"/>
                <a:gd name="T40" fmla="*/ 17 w 219"/>
                <a:gd name="T41" fmla="*/ 25 h 215"/>
                <a:gd name="T42" fmla="*/ 16 w 219"/>
                <a:gd name="T43" fmla="*/ 25 h 215"/>
                <a:gd name="T44" fmla="*/ 12 w 219"/>
                <a:gd name="T45" fmla="*/ 20 h 215"/>
                <a:gd name="T46" fmla="*/ 11 w 219"/>
                <a:gd name="T47" fmla="*/ 13 h 215"/>
                <a:gd name="T48" fmla="*/ 7 w 219"/>
                <a:gd name="T49" fmla="*/ 7 h 215"/>
                <a:gd name="T50" fmla="*/ 0 w 219"/>
                <a:gd name="T51" fmla="*/ 0 h 21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19"/>
                <a:gd name="T79" fmla="*/ 0 h 215"/>
                <a:gd name="T80" fmla="*/ 219 w 219"/>
                <a:gd name="T81" fmla="*/ 215 h 21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19" h="215">
                  <a:moveTo>
                    <a:pt x="0" y="0"/>
                  </a:moveTo>
                  <a:lnTo>
                    <a:pt x="0" y="171"/>
                  </a:lnTo>
                  <a:lnTo>
                    <a:pt x="30" y="171"/>
                  </a:lnTo>
                  <a:lnTo>
                    <a:pt x="42" y="154"/>
                  </a:lnTo>
                  <a:lnTo>
                    <a:pt x="71" y="127"/>
                  </a:lnTo>
                  <a:lnTo>
                    <a:pt x="86" y="127"/>
                  </a:lnTo>
                  <a:lnTo>
                    <a:pt x="119" y="142"/>
                  </a:lnTo>
                  <a:lnTo>
                    <a:pt x="142" y="194"/>
                  </a:lnTo>
                  <a:lnTo>
                    <a:pt x="186" y="194"/>
                  </a:lnTo>
                  <a:lnTo>
                    <a:pt x="201" y="215"/>
                  </a:lnTo>
                  <a:lnTo>
                    <a:pt x="219" y="215"/>
                  </a:lnTo>
                  <a:lnTo>
                    <a:pt x="219" y="194"/>
                  </a:lnTo>
                  <a:lnTo>
                    <a:pt x="201" y="183"/>
                  </a:lnTo>
                  <a:lnTo>
                    <a:pt x="186" y="183"/>
                  </a:lnTo>
                  <a:lnTo>
                    <a:pt x="186" y="171"/>
                  </a:lnTo>
                  <a:lnTo>
                    <a:pt x="171" y="171"/>
                  </a:lnTo>
                  <a:lnTo>
                    <a:pt x="157" y="142"/>
                  </a:lnTo>
                  <a:lnTo>
                    <a:pt x="142" y="127"/>
                  </a:lnTo>
                  <a:lnTo>
                    <a:pt x="142" y="116"/>
                  </a:lnTo>
                  <a:lnTo>
                    <a:pt x="157" y="94"/>
                  </a:lnTo>
                  <a:lnTo>
                    <a:pt x="157" y="83"/>
                  </a:lnTo>
                  <a:lnTo>
                    <a:pt x="142" y="83"/>
                  </a:lnTo>
                  <a:lnTo>
                    <a:pt x="119" y="71"/>
                  </a:lnTo>
                  <a:lnTo>
                    <a:pt x="98" y="43"/>
                  </a:lnTo>
                  <a:lnTo>
                    <a:pt x="59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27" name="Freeform 41"/>
            <p:cNvSpPr>
              <a:spLocks/>
            </p:cNvSpPr>
            <p:nvPr/>
          </p:nvSpPr>
          <p:spPr bwMode="auto">
            <a:xfrm>
              <a:off x="4810" y="1908"/>
              <a:ext cx="188" cy="466"/>
            </a:xfrm>
            <a:custGeom>
              <a:avLst/>
              <a:gdLst>
                <a:gd name="T0" fmla="*/ 20 w 215"/>
                <a:gd name="T1" fmla="*/ 134 h 499"/>
                <a:gd name="T2" fmla="*/ 17 w 215"/>
                <a:gd name="T3" fmla="*/ 155 h 499"/>
                <a:gd name="T4" fmla="*/ 19 w 215"/>
                <a:gd name="T5" fmla="*/ 143 h 499"/>
                <a:gd name="T6" fmla="*/ 17 w 215"/>
                <a:gd name="T7" fmla="*/ 134 h 499"/>
                <a:gd name="T8" fmla="*/ 19 w 215"/>
                <a:gd name="T9" fmla="*/ 129 h 499"/>
                <a:gd name="T10" fmla="*/ 14 w 215"/>
                <a:gd name="T11" fmla="*/ 98 h 499"/>
                <a:gd name="T12" fmla="*/ 13 w 215"/>
                <a:gd name="T13" fmla="*/ 93 h 499"/>
                <a:gd name="T14" fmla="*/ 10 w 215"/>
                <a:gd name="T15" fmla="*/ 102 h 499"/>
                <a:gd name="T16" fmla="*/ 5 w 215"/>
                <a:gd name="T17" fmla="*/ 98 h 499"/>
                <a:gd name="T18" fmla="*/ 7 w 215"/>
                <a:gd name="T19" fmla="*/ 90 h 499"/>
                <a:gd name="T20" fmla="*/ 5 w 215"/>
                <a:gd name="T21" fmla="*/ 75 h 499"/>
                <a:gd name="T22" fmla="*/ 3 w 215"/>
                <a:gd name="T23" fmla="*/ 75 h 499"/>
                <a:gd name="T24" fmla="*/ 3 w 215"/>
                <a:gd name="T25" fmla="*/ 68 h 499"/>
                <a:gd name="T26" fmla="*/ 0 w 215"/>
                <a:gd name="T27" fmla="*/ 57 h 499"/>
                <a:gd name="T28" fmla="*/ 0 w 215"/>
                <a:gd name="T29" fmla="*/ 49 h 499"/>
                <a:gd name="T30" fmla="*/ 3 w 215"/>
                <a:gd name="T31" fmla="*/ 49 h 499"/>
                <a:gd name="T32" fmla="*/ 3 w 215"/>
                <a:gd name="T33" fmla="*/ 35 h 499"/>
                <a:gd name="T34" fmla="*/ 3 w 215"/>
                <a:gd name="T35" fmla="*/ 35 h 499"/>
                <a:gd name="T36" fmla="*/ 3 w 215"/>
                <a:gd name="T37" fmla="*/ 14 h 499"/>
                <a:gd name="T38" fmla="*/ 7 w 215"/>
                <a:gd name="T39" fmla="*/ 7 h 499"/>
                <a:gd name="T40" fmla="*/ 9 w 215"/>
                <a:gd name="T41" fmla="*/ 7 h 499"/>
                <a:gd name="T42" fmla="*/ 9 w 215"/>
                <a:gd name="T43" fmla="*/ 0 h 499"/>
                <a:gd name="T44" fmla="*/ 11 w 215"/>
                <a:gd name="T45" fmla="*/ 0 h 499"/>
                <a:gd name="T46" fmla="*/ 13 w 215"/>
                <a:gd name="T47" fmla="*/ 9 h 499"/>
                <a:gd name="T48" fmla="*/ 11 w 215"/>
                <a:gd name="T49" fmla="*/ 35 h 499"/>
                <a:gd name="T50" fmla="*/ 14 w 215"/>
                <a:gd name="T51" fmla="*/ 33 h 499"/>
                <a:gd name="T52" fmla="*/ 14 w 215"/>
                <a:gd name="T53" fmla="*/ 40 h 499"/>
                <a:gd name="T54" fmla="*/ 16 w 215"/>
                <a:gd name="T55" fmla="*/ 40 h 499"/>
                <a:gd name="T56" fmla="*/ 16 w 215"/>
                <a:gd name="T57" fmla="*/ 49 h 499"/>
                <a:gd name="T58" fmla="*/ 19 w 215"/>
                <a:gd name="T59" fmla="*/ 53 h 499"/>
                <a:gd name="T60" fmla="*/ 22 w 215"/>
                <a:gd name="T61" fmla="*/ 53 h 499"/>
                <a:gd name="T62" fmla="*/ 19 w 215"/>
                <a:gd name="T63" fmla="*/ 64 h 499"/>
                <a:gd name="T64" fmla="*/ 14 w 215"/>
                <a:gd name="T65" fmla="*/ 70 h 499"/>
                <a:gd name="T66" fmla="*/ 14 w 215"/>
                <a:gd name="T67" fmla="*/ 80 h 499"/>
                <a:gd name="T68" fmla="*/ 17 w 215"/>
                <a:gd name="T69" fmla="*/ 98 h 499"/>
                <a:gd name="T70" fmla="*/ 16 w 215"/>
                <a:gd name="T71" fmla="*/ 110 h 499"/>
                <a:gd name="T72" fmla="*/ 19 w 215"/>
                <a:gd name="T73" fmla="*/ 117 h 499"/>
                <a:gd name="T74" fmla="*/ 20 w 215"/>
                <a:gd name="T75" fmla="*/ 134 h 49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15"/>
                <a:gd name="T115" fmla="*/ 0 h 499"/>
                <a:gd name="T116" fmla="*/ 215 w 215"/>
                <a:gd name="T117" fmla="*/ 499 h 49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15" h="499">
                  <a:moveTo>
                    <a:pt x="198" y="426"/>
                  </a:moveTo>
                  <a:lnTo>
                    <a:pt x="171" y="499"/>
                  </a:lnTo>
                  <a:lnTo>
                    <a:pt x="186" y="455"/>
                  </a:lnTo>
                  <a:lnTo>
                    <a:pt x="171" y="426"/>
                  </a:lnTo>
                  <a:lnTo>
                    <a:pt x="186" y="414"/>
                  </a:lnTo>
                  <a:lnTo>
                    <a:pt x="142" y="314"/>
                  </a:lnTo>
                  <a:lnTo>
                    <a:pt x="126" y="299"/>
                  </a:lnTo>
                  <a:lnTo>
                    <a:pt x="98" y="326"/>
                  </a:lnTo>
                  <a:lnTo>
                    <a:pt x="55" y="314"/>
                  </a:lnTo>
                  <a:lnTo>
                    <a:pt x="71" y="286"/>
                  </a:lnTo>
                  <a:lnTo>
                    <a:pt x="55" y="242"/>
                  </a:lnTo>
                  <a:lnTo>
                    <a:pt x="42" y="242"/>
                  </a:lnTo>
                  <a:lnTo>
                    <a:pt x="27" y="215"/>
                  </a:lnTo>
                  <a:lnTo>
                    <a:pt x="0" y="182"/>
                  </a:lnTo>
                  <a:lnTo>
                    <a:pt x="0" y="155"/>
                  </a:lnTo>
                  <a:lnTo>
                    <a:pt x="15" y="155"/>
                  </a:lnTo>
                  <a:lnTo>
                    <a:pt x="15" y="115"/>
                  </a:lnTo>
                  <a:lnTo>
                    <a:pt x="27" y="115"/>
                  </a:lnTo>
                  <a:lnTo>
                    <a:pt x="42" y="42"/>
                  </a:lnTo>
                  <a:lnTo>
                    <a:pt x="71" y="15"/>
                  </a:lnTo>
                  <a:lnTo>
                    <a:pt x="86" y="15"/>
                  </a:lnTo>
                  <a:lnTo>
                    <a:pt x="86" y="0"/>
                  </a:lnTo>
                  <a:lnTo>
                    <a:pt x="115" y="0"/>
                  </a:lnTo>
                  <a:lnTo>
                    <a:pt x="126" y="30"/>
                  </a:lnTo>
                  <a:lnTo>
                    <a:pt x="115" y="115"/>
                  </a:lnTo>
                  <a:lnTo>
                    <a:pt x="142" y="103"/>
                  </a:lnTo>
                  <a:lnTo>
                    <a:pt x="142" y="130"/>
                  </a:lnTo>
                  <a:lnTo>
                    <a:pt x="157" y="130"/>
                  </a:lnTo>
                  <a:lnTo>
                    <a:pt x="157" y="155"/>
                  </a:lnTo>
                  <a:lnTo>
                    <a:pt x="186" y="170"/>
                  </a:lnTo>
                  <a:lnTo>
                    <a:pt x="215" y="170"/>
                  </a:lnTo>
                  <a:lnTo>
                    <a:pt x="186" y="203"/>
                  </a:lnTo>
                  <a:lnTo>
                    <a:pt x="142" y="226"/>
                  </a:lnTo>
                  <a:lnTo>
                    <a:pt x="142" y="255"/>
                  </a:lnTo>
                  <a:lnTo>
                    <a:pt x="171" y="314"/>
                  </a:lnTo>
                  <a:lnTo>
                    <a:pt x="157" y="355"/>
                  </a:lnTo>
                  <a:lnTo>
                    <a:pt x="186" y="370"/>
                  </a:lnTo>
                  <a:lnTo>
                    <a:pt x="198" y="426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28" name="Freeform 42"/>
            <p:cNvSpPr>
              <a:spLocks/>
            </p:cNvSpPr>
            <p:nvPr/>
          </p:nvSpPr>
          <p:spPr bwMode="auto">
            <a:xfrm>
              <a:off x="4935" y="2099"/>
              <a:ext cx="164" cy="364"/>
            </a:xfrm>
            <a:custGeom>
              <a:avLst/>
              <a:gdLst>
                <a:gd name="T0" fmla="*/ 10 w 186"/>
                <a:gd name="T1" fmla="*/ 104 h 392"/>
                <a:gd name="T2" fmla="*/ 10 w 186"/>
                <a:gd name="T3" fmla="*/ 109 h 392"/>
                <a:gd name="T4" fmla="*/ 5 w 186"/>
                <a:gd name="T5" fmla="*/ 90 h 392"/>
                <a:gd name="T6" fmla="*/ 5 w 186"/>
                <a:gd name="T7" fmla="*/ 96 h 392"/>
                <a:gd name="T8" fmla="*/ 4 w 186"/>
                <a:gd name="T9" fmla="*/ 88 h 392"/>
                <a:gd name="T10" fmla="*/ 4 w 186"/>
                <a:gd name="T11" fmla="*/ 84 h 392"/>
                <a:gd name="T12" fmla="*/ 7 w 186"/>
                <a:gd name="T13" fmla="*/ 62 h 392"/>
                <a:gd name="T14" fmla="*/ 5 w 186"/>
                <a:gd name="T15" fmla="*/ 46 h 392"/>
                <a:gd name="T16" fmla="*/ 4 w 186"/>
                <a:gd name="T17" fmla="*/ 43 h 392"/>
                <a:gd name="T18" fmla="*/ 4 w 186"/>
                <a:gd name="T19" fmla="*/ 32 h 392"/>
                <a:gd name="T20" fmla="*/ 0 w 186"/>
                <a:gd name="T21" fmla="*/ 15 h 392"/>
                <a:gd name="T22" fmla="*/ 0 w 186"/>
                <a:gd name="T23" fmla="*/ 6 h 392"/>
                <a:gd name="T24" fmla="*/ 5 w 186"/>
                <a:gd name="T25" fmla="*/ 0 h 392"/>
                <a:gd name="T26" fmla="*/ 7 w 186"/>
                <a:gd name="T27" fmla="*/ 6 h 392"/>
                <a:gd name="T28" fmla="*/ 9 w 186"/>
                <a:gd name="T29" fmla="*/ 6 h 392"/>
                <a:gd name="T30" fmla="*/ 9 w 186"/>
                <a:gd name="T31" fmla="*/ 19 h 392"/>
                <a:gd name="T32" fmla="*/ 12 w 186"/>
                <a:gd name="T33" fmla="*/ 15 h 392"/>
                <a:gd name="T34" fmla="*/ 14 w 186"/>
                <a:gd name="T35" fmla="*/ 19 h 392"/>
                <a:gd name="T36" fmla="*/ 15 w 186"/>
                <a:gd name="T37" fmla="*/ 15 h 392"/>
                <a:gd name="T38" fmla="*/ 18 w 186"/>
                <a:gd name="T39" fmla="*/ 24 h 392"/>
                <a:gd name="T40" fmla="*/ 20 w 186"/>
                <a:gd name="T41" fmla="*/ 32 h 392"/>
                <a:gd name="T42" fmla="*/ 23 w 186"/>
                <a:gd name="T43" fmla="*/ 40 h 392"/>
                <a:gd name="T44" fmla="*/ 23 w 186"/>
                <a:gd name="T45" fmla="*/ 46 h 392"/>
                <a:gd name="T46" fmla="*/ 15 w 186"/>
                <a:gd name="T47" fmla="*/ 46 h 392"/>
                <a:gd name="T48" fmla="*/ 14 w 186"/>
                <a:gd name="T49" fmla="*/ 54 h 392"/>
                <a:gd name="T50" fmla="*/ 15 w 186"/>
                <a:gd name="T51" fmla="*/ 62 h 392"/>
                <a:gd name="T52" fmla="*/ 14 w 186"/>
                <a:gd name="T53" fmla="*/ 58 h 392"/>
                <a:gd name="T54" fmla="*/ 10 w 186"/>
                <a:gd name="T55" fmla="*/ 58 h 392"/>
                <a:gd name="T56" fmla="*/ 10 w 186"/>
                <a:gd name="T57" fmla="*/ 54 h 392"/>
                <a:gd name="T58" fmla="*/ 7 w 186"/>
                <a:gd name="T59" fmla="*/ 54 h 392"/>
                <a:gd name="T60" fmla="*/ 9 w 186"/>
                <a:gd name="T61" fmla="*/ 62 h 392"/>
                <a:gd name="T62" fmla="*/ 7 w 186"/>
                <a:gd name="T63" fmla="*/ 76 h 392"/>
                <a:gd name="T64" fmla="*/ 7 w 186"/>
                <a:gd name="T65" fmla="*/ 84 h 392"/>
                <a:gd name="T66" fmla="*/ 9 w 186"/>
                <a:gd name="T67" fmla="*/ 84 h 392"/>
                <a:gd name="T68" fmla="*/ 10 w 186"/>
                <a:gd name="T69" fmla="*/ 99 h 392"/>
                <a:gd name="T70" fmla="*/ 14 w 186"/>
                <a:gd name="T71" fmla="*/ 104 h 392"/>
                <a:gd name="T72" fmla="*/ 15 w 186"/>
                <a:gd name="T73" fmla="*/ 109 h 392"/>
                <a:gd name="T74" fmla="*/ 14 w 186"/>
                <a:gd name="T75" fmla="*/ 111 h 392"/>
                <a:gd name="T76" fmla="*/ 12 w 186"/>
                <a:gd name="T77" fmla="*/ 111 h 392"/>
                <a:gd name="T78" fmla="*/ 12 w 186"/>
                <a:gd name="T79" fmla="*/ 109 h 392"/>
                <a:gd name="T80" fmla="*/ 10 w 186"/>
                <a:gd name="T81" fmla="*/ 104 h 39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86"/>
                <a:gd name="T124" fmla="*/ 0 h 392"/>
                <a:gd name="T125" fmla="*/ 186 w 186"/>
                <a:gd name="T126" fmla="*/ 392 h 39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86" h="392">
                  <a:moveTo>
                    <a:pt x="82" y="365"/>
                  </a:moveTo>
                  <a:lnTo>
                    <a:pt x="82" y="380"/>
                  </a:lnTo>
                  <a:lnTo>
                    <a:pt x="42" y="321"/>
                  </a:lnTo>
                  <a:lnTo>
                    <a:pt x="42" y="338"/>
                  </a:lnTo>
                  <a:lnTo>
                    <a:pt x="27" y="309"/>
                  </a:lnTo>
                  <a:lnTo>
                    <a:pt x="27" y="294"/>
                  </a:lnTo>
                  <a:lnTo>
                    <a:pt x="54" y="221"/>
                  </a:lnTo>
                  <a:lnTo>
                    <a:pt x="42" y="165"/>
                  </a:lnTo>
                  <a:lnTo>
                    <a:pt x="15" y="150"/>
                  </a:lnTo>
                  <a:lnTo>
                    <a:pt x="27" y="110"/>
                  </a:lnTo>
                  <a:lnTo>
                    <a:pt x="0" y="50"/>
                  </a:lnTo>
                  <a:lnTo>
                    <a:pt x="0" y="23"/>
                  </a:lnTo>
                  <a:lnTo>
                    <a:pt x="42" y="0"/>
                  </a:lnTo>
                  <a:lnTo>
                    <a:pt x="54" y="12"/>
                  </a:lnTo>
                  <a:lnTo>
                    <a:pt x="71" y="23"/>
                  </a:lnTo>
                  <a:lnTo>
                    <a:pt x="71" y="67"/>
                  </a:lnTo>
                  <a:lnTo>
                    <a:pt x="102" y="50"/>
                  </a:lnTo>
                  <a:lnTo>
                    <a:pt x="113" y="67"/>
                  </a:lnTo>
                  <a:lnTo>
                    <a:pt x="126" y="50"/>
                  </a:lnTo>
                  <a:lnTo>
                    <a:pt x="153" y="83"/>
                  </a:lnTo>
                  <a:lnTo>
                    <a:pt x="169" y="110"/>
                  </a:lnTo>
                  <a:lnTo>
                    <a:pt x="186" y="138"/>
                  </a:lnTo>
                  <a:lnTo>
                    <a:pt x="186" y="165"/>
                  </a:lnTo>
                  <a:lnTo>
                    <a:pt x="126" y="165"/>
                  </a:lnTo>
                  <a:lnTo>
                    <a:pt x="113" y="194"/>
                  </a:lnTo>
                  <a:lnTo>
                    <a:pt x="126" y="221"/>
                  </a:lnTo>
                  <a:lnTo>
                    <a:pt x="113" y="209"/>
                  </a:lnTo>
                  <a:lnTo>
                    <a:pt x="82" y="209"/>
                  </a:lnTo>
                  <a:lnTo>
                    <a:pt x="82" y="194"/>
                  </a:lnTo>
                  <a:lnTo>
                    <a:pt x="54" y="194"/>
                  </a:lnTo>
                  <a:lnTo>
                    <a:pt x="71" y="221"/>
                  </a:lnTo>
                  <a:lnTo>
                    <a:pt x="54" y="265"/>
                  </a:lnTo>
                  <a:lnTo>
                    <a:pt x="54" y="294"/>
                  </a:lnTo>
                  <a:lnTo>
                    <a:pt x="71" y="294"/>
                  </a:lnTo>
                  <a:lnTo>
                    <a:pt x="82" y="350"/>
                  </a:lnTo>
                  <a:lnTo>
                    <a:pt x="113" y="365"/>
                  </a:lnTo>
                  <a:lnTo>
                    <a:pt x="126" y="380"/>
                  </a:lnTo>
                  <a:lnTo>
                    <a:pt x="113" y="392"/>
                  </a:lnTo>
                  <a:lnTo>
                    <a:pt x="102" y="392"/>
                  </a:lnTo>
                  <a:lnTo>
                    <a:pt x="102" y="380"/>
                  </a:lnTo>
                  <a:lnTo>
                    <a:pt x="82" y="365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29" name="Freeform 43"/>
            <p:cNvSpPr>
              <a:spLocks/>
            </p:cNvSpPr>
            <p:nvPr/>
          </p:nvSpPr>
          <p:spPr bwMode="auto">
            <a:xfrm>
              <a:off x="5010" y="2441"/>
              <a:ext cx="89" cy="129"/>
            </a:xfrm>
            <a:custGeom>
              <a:avLst/>
              <a:gdLst>
                <a:gd name="T0" fmla="*/ 0 w 104"/>
                <a:gd name="T1" fmla="*/ 7 h 138"/>
                <a:gd name="T2" fmla="*/ 0 w 104"/>
                <a:gd name="T3" fmla="*/ 21 h 138"/>
                <a:gd name="T4" fmla="*/ 3 w 104"/>
                <a:gd name="T5" fmla="*/ 32 h 138"/>
                <a:gd name="T6" fmla="*/ 5 w 104"/>
                <a:gd name="T7" fmla="*/ 44 h 138"/>
                <a:gd name="T8" fmla="*/ 8 w 104"/>
                <a:gd name="T9" fmla="*/ 44 h 138"/>
                <a:gd name="T10" fmla="*/ 5 w 104"/>
                <a:gd name="T11" fmla="*/ 32 h 138"/>
                <a:gd name="T12" fmla="*/ 5 w 104"/>
                <a:gd name="T13" fmla="*/ 18 h 138"/>
                <a:gd name="T14" fmla="*/ 3 w 104"/>
                <a:gd name="T15" fmla="*/ 7 h 138"/>
                <a:gd name="T16" fmla="*/ 3 w 104"/>
                <a:gd name="T17" fmla="*/ 8 h 138"/>
                <a:gd name="T18" fmla="*/ 3 w 104"/>
                <a:gd name="T19" fmla="*/ 8 h 138"/>
                <a:gd name="T20" fmla="*/ 3 w 104"/>
                <a:gd name="T21" fmla="*/ 7 h 138"/>
                <a:gd name="T22" fmla="*/ 0 w 104"/>
                <a:gd name="T23" fmla="*/ 0 h 138"/>
                <a:gd name="T24" fmla="*/ 0 w 104"/>
                <a:gd name="T25" fmla="*/ 7 h 1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4"/>
                <a:gd name="T40" fmla="*/ 0 h 138"/>
                <a:gd name="T41" fmla="*/ 104 w 104"/>
                <a:gd name="T42" fmla="*/ 138 h 1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4" h="138">
                  <a:moveTo>
                    <a:pt x="0" y="15"/>
                  </a:moveTo>
                  <a:lnTo>
                    <a:pt x="0" y="65"/>
                  </a:lnTo>
                  <a:lnTo>
                    <a:pt x="31" y="98"/>
                  </a:lnTo>
                  <a:lnTo>
                    <a:pt x="71" y="138"/>
                  </a:lnTo>
                  <a:lnTo>
                    <a:pt x="104" y="138"/>
                  </a:lnTo>
                  <a:lnTo>
                    <a:pt x="71" y="98"/>
                  </a:lnTo>
                  <a:lnTo>
                    <a:pt x="71" y="54"/>
                  </a:lnTo>
                  <a:lnTo>
                    <a:pt x="42" y="15"/>
                  </a:lnTo>
                  <a:lnTo>
                    <a:pt x="31" y="27"/>
                  </a:lnTo>
                  <a:lnTo>
                    <a:pt x="19" y="27"/>
                  </a:lnTo>
                  <a:lnTo>
                    <a:pt x="19" y="15"/>
                  </a:lnTo>
                  <a:lnTo>
                    <a:pt x="0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30" name="Freeform 44"/>
            <p:cNvSpPr>
              <a:spLocks/>
            </p:cNvSpPr>
            <p:nvPr/>
          </p:nvSpPr>
          <p:spPr bwMode="auto">
            <a:xfrm>
              <a:off x="5010" y="2030"/>
              <a:ext cx="176" cy="357"/>
            </a:xfrm>
            <a:custGeom>
              <a:avLst/>
              <a:gdLst>
                <a:gd name="T0" fmla="*/ 0 w 204"/>
                <a:gd name="T1" fmla="*/ 7 h 382"/>
                <a:gd name="T2" fmla="*/ 3 w 204"/>
                <a:gd name="T3" fmla="*/ 7 h 382"/>
                <a:gd name="T4" fmla="*/ 6 w 204"/>
                <a:gd name="T5" fmla="*/ 0 h 382"/>
                <a:gd name="T6" fmla="*/ 9 w 204"/>
                <a:gd name="T7" fmla="*/ 7 h 382"/>
                <a:gd name="T8" fmla="*/ 9 w 204"/>
                <a:gd name="T9" fmla="*/ 7 h 382"/>
                <a:gd name="T10" fmla="*/ 12 w 204"/>
                <a:gd name="T11" fmla="*/ 13 h 382"/>
                <a:gd name="T12" fmla="*/ 9 w 204"/>
                <a:gd name="T13" fmla="*/ 17 h 382"/>
                <a:gd name="T14" fmla="*/ 9 w 204"/>
                <a:gd name="T15" fmla="*/ 27 h 382"/>
                <a:gd name="T16" fmla="*/ 7 w 204"/>
                <a:gd name="T17" fmla="*/ 36 h 382"/>
                <a:gd name="T18" fmla="*/ 9 w 204"/>
                <a:gd name="T19" fmla="*/ 38 h 382"/>
                <a:gd name="T20" fmla="*/ 16 w 204"/>
                <a:gd name="T21" fmla="*/ 66 h 382"/>
                <a:gd name="T22" fmla="*/ 16 w 204"/>
                <a:gd name="T23" fmla="*/ 80 h 382"/>
                <a:gd name="T24" fmla="*/ 16 w 204"/>
                <a:gd name="T25" fmla="*/ 98 h 382"/>
                <a:gd name="T26" fmla="*/ 13 w 204"/>
                <a:gd name="T27" fmla="*/ 107 h 382"/>
                <a:gd name="T28" fmla="*/ 12 w 204"/>
                <a:gd name="T29" fmla="*/ 107 h 382"/>
                <a:gd name="T30" fmla="*/ 12 w 204"/>
                <a:gd name="T31" fmla="*/ 115 h 382"/>
                <a:gd name="T32" fmla="*/ 9 w 204"/>
                <a:gd name="T33" fmla="*/ 120 h 382"/>
                <a:gd name="T34" fmla="*/ 9 w 204"/>
                <a:gd name="T35" fmla="*/ 112 h 382"/>
                <a:gd name="T36" fmla="*/ 7 w 204"/>
                <a:gd name="T37" fmla="*/ 107 h 382"/>
                <a:gd name="T38" fmla="*/ 9 w 204"/>
                <a:gd name="T39" fmla="*/ 102 h 382"/>
                <a:gd name="T40" fmla="*/ 10 w 204"/>
                <a:gd name="T41" fmla="*/ 98 h 382"/>
                <a:gd name="T42" fmla="*/ 13 w 204"/>
                <a:gd name="T43" fmla="*/ 90 h 382"/>
                <a:gd name="T44" fmla="*/ 13 w 204"/>
                <a:gd name="T45" fmla="*/ 71 h 382"/>
                <a:gd name="T46" fmla="*/ 12 w 204"/>
                <a:gd name="T47" fmla="*/ 62 h 382"/>
                <a:gd name="T48" fmla="*/ 9 w 204"/>
                <a:gd name="T49" fmla="*/ 52 h 382"/>
                <a:gd name="T50" fmla="*/ 9 w 204"/>
                <a:gd name="T51" fmla="*/ 49 h 382"/>
                <a:gd name="T52" fmla="*/ 5 w 204"/>
                <a:gd name="T53" fmla="*/ 30 h 382"/>
                <a:gd name="T54" fmla="*/ 6 w 204"/>
                <a:gd name="T55" fmla="*/ 27 h 382"/>
                <a:gd name="T56" fmla="*/ 5 w 204"/>
                <a:gd name="T57" fmla="*/ 22 h 382"/>
                <a:gd name="T58" fmla="*/ 3 w 204"/>
                <a:gd name="T59" fmla="*/ 17 h 382"/>
                <a:gd name="T60" fmla="*/ 0 w 204"/>
                <a:gd name="T61" fmla="*/ 7 h 38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04"/>
                <a:gd name="T94" fmla="*/ 0 h 382"/>
                <a:gd name="T95" fmla="*/ 204 w 204"/>
                <a:gd name="T96" fmla="*/ 382 h 38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04" h="382">
                  <a:moveTo>
                    <a:pt x="0" y="12"/>
                  </a:moveTo>
                  <a:lnTo>
                    <a:pt x="19" y="12"/>
                  </a:lnTo>
                  <a:lnTo>
                    <a:pt x="71" y="0"/>
                  </a:lnTo>
                  <a:lnTo>
                    <a:pt x="104" y="12"/>
                  </a:lnTo>
                  <a:lnTo>
                    <a:pt x="119" y="23"/>
                  </a:lnTo>
                  <a:lnTo>
                    <a:pt x="142" y="39"/>
                  </a:lnTo>
                  <a:lnTo>
                    <a:pt x="119" y="50"/>
                  </a:lnTo>
                  <a:lnTo>
                    <a:pt x="104" y="83"/>
                  </a:lnTo>
                  <a:lnTo>
                    <a:pt x="87" y="112"/>
                  </a:lnTo>
                  <a:lnTo>
                    <a:pt x="104" y="123"/>
                  </a:lnTo>
                  <a:lnTo>
                    <a:pt x="190" y="209"/>
                  </a:lnTo>
                  <a:lnTo>
                    <a:pt x="204" y="254"/>
                  </a:lnTo>
                  <a:lnTo>
                    <a:pt x="204" y="309"/>
                  </a:lnTo>
                  <a:lnTo>
                    <a:pt x="160" y="338"/>
                  </a:lnTo>
                  <a:lnTo>
                    <a:pt x="142" y="338"/>
                  </a:lnTo>
                  <a:lnTo>
                    <a:pt x="142" y="365"/>
                  </a:lnTo>
                  <a:lnTo>
                    <a:pt x="104" y="382"/>
                  </a:lnTo>
                  <a:lnTo>
                    <a:pt x="104" y="353"/>
                  </a:lnTo>
                  <a:lnTo>
                    <a:pt x="87" y="338"/>
                  </a:lnTo>
                  <a:lnTo>
                    <a:pt x="119" y="321"/>
                  </a:lnTo>
                  <a:lnTo>
                    <a:pt x="131" y="309"/>
                  </a:lnTo>
                  <a:lnTo>
                    <a:pt x="160" y="282"/>
                  </a:lnTo>
                  <a:lnTo>
                    <a:pt x="160" y="223"/>
                  </a:lnTo>
                  <a:lnTo>
                    <a:pt x="142" y="194"/>
                  </a:lnTo>
                  <a:lnTo>
                    <a:pt x="119" y="167"/>
                  </a:lnTo>
                  <a:lnTo>
                    <a:pt x="119" y="154"/>
                  </a:lnTo>
                  <a:lnTo>
                    <a:pt x="60" y="94"/>
                  </a:lnTo>
                  <a:lnTo>
                    <a:pt x="71" y="83"/>
                  </a:lnTo>
                  <a:lnTo>
                    <a:pt x="60" y="71"/>
                  </a:lnTo>
                  <a:lnTo>
                    <a:pt x="31" y="5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31" name="Freeform 45"/>
            <p:cNvSpPr>
              <a:spLocks/>
            </p:cNvSpPr>
            <p:nvPr/>
          </p:nvSpPr>
          <p:spPr bwMode="auto">
            <a:xfrm>
              <a:off x="5038" y="2239"/>
              <a:ext cx="110" cy="109"/>
            </a:xfrm>
            <a:custGeom>
              <a:avLst/>
              <a:gdLst>
                <a:gd name="T0" fmla="*/ 0 w 127"/>
                <a:gd name="T1" fmla="*/ 18 h 115"/>
                <a:gd name="T2" fmla="*/ 3 w 127"/>
                <a:gd name="T3" fmla="*/ 28 h 115"/>
                <a:gd name="T4" fmla="*/ 3 w 127"/>
                <a:gd name="T5" fmla="*/ 40 h 115"/>
                <a:gd name="T6" fmla="*/ 5 w 127"/>
                <a:gd name="T7" fmla="*/ 46 h 115"/>
                <a:gd name="T8" fmla="*/ 8 w 127"/>
                <a:gd name="T9" fmla="*/ 40 h 115"/>
                <a:gd name="T10" fmla="*/ 9 w 127"/>
                <a:gd name="T11" fmla="*/ 35 h 115"/>
                <a:gd name="T12" fmla="*/ 11 w 127"/>
                <a:gd name="T13" fmla="*/ 24 h 115"/>
                <a:gd name="T14" fmla="*/ 11 w 127"/>
                <a:gd name="T15" fmla="*/ 0 h 115"/>
                <a:gd name="T16" fmla="*/ 9 w 127"/>
                <a:gd name="T17" fmla="*/ 9 h 115"/>
                <a:gd name="T18" fmla="*/ 8 w 127"/>
                <a:gd name="T19" fmla="*/ 9 h 115"/>
                <a:gd name="T20" fmla="*/ 7 w 127"/>
                <a:gd name="T21" fmla="*/ 9 h 115"/>
                <a:gd name="T22" fmla="*/ 3 w 127"/>
                <a:gd name="T23" fmla="*/ 9 h 115"/>
                <a:gd name="T24" fmla="*/ 0 w 127"/>
                <a:gd name="T25" fmla="*/ 18 h 11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7"/>
                <a:gd name="T40" fmla="*/ 0 h 115"/>
                <a:gd name="T41" fmla="*/ 127 w 127"/>
                <a:gd name="T42" fmla="*/ 115 h 11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7" h="115">
                  <a:moveTo>
                    <a:pt x="0" y="42"/>
                  </a:moveTo>
                  <a:lnTo>
                    <a:pt x="11" y="71"/>
                  </a:lnTo>
                  <a:lnTo>
                    <a:pt x="27" y="98"/>
                  </a:lnTo>
                  <a:lnTo>
                    <a:pt x="54" y="115"/>
                  </a:lnTo>
                  <a:lnTo>
                    <a:pt x="86" y="98"/>
                  </a:lnTo>
                  <a:lnTo>
                    <a:pt x="98" y="86"/>
                  </a:lnTo>
                  <a:lnTo>
                    <a:pt x="127" y="59"/>
                  </a:lnTo>
                  <a:lnTo>
                    <a:pt x="127" y="0"/>
                  </a:lnTo>
                  <a:lnTo>
                    <a:pt x="98" y="15"/>
                  </a:lnTo>
                  <a:lnTo>
                    <a:pt x="86" y="15"/>
                  </a:lnTo>
                  <a:lnTo>
                    <a:pt x="71" y="15"/>
                  </a:lnTo>
                  <a:lnTo>
                    <a:pt x="11" y="15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32" name="Freeform 46"/>
            <p:cNvSpPr>
              <a:spLocks/>
            </p:cNvSpPr>
            <p:nvPr/>
          </p:nvSpPr>
          <p:spPr bwMode="auto">
            <a:xfrm>
              <a:off x="4973" y="2043"/>
              <a:ext cx="175" cy="211"/>
            </a:xfrm>
            <a:custGeom>
              <a:avLst/>
              <a:gdLst>
                <a:gd name="T0" fmla="*/ 20 w 200"/>
                <a:gd name="T1" fmla="*/ 64 h 226"/>
                <a:gd name="T2" fmla="*/ 18 w 200"/>
                <a:gd name="T3" fmla="*/ 70 h 226"/>
                <a:gd name="T4" fmla="*/ 16 w 200"/>
                <a:gd name="T5" fmla="*/ 70 h 226"/>
                <a:gd name="T6" fmla="*/ 15 w 200"/>
                <a:gd name="T7" fmla="*/ 70 h 226"/>
                <a:gd name="T8" fmla="*/ 15 w 200"/>
                <a:gd name="T9" fmla="*/ 61 h 226"/>
                <a:gd name="T10" fmla="*/ 14 w 200"/>
                <a:gd name="T11" fmla="*/ 52 h 226"/>
                <a:gd name="T12" fmla="*/ 12 w 200"/>
                <a:gd name="T13" fmla="*/ 45 h 226"/>
                <a:gd name="T14" fmla="*/ 9 w 200"/>
                <a:gd name="T15" fmla="*/ 34 h 226"/>
                <a:gd name="T16" fmla="*/ 8 w 200"/>
                <a:gd name="T17" fmla="*/ 39 h 226"/>
                <a:gd name="T18" fmla="*/ 7 w 200"/>
                <a:gd name="T19" fmla="*/ 34 h 226"/>
                <a:gd name="T20" fmla="*/ 4 w 200"/>
                <a:gd name="T21" fmla="*/ 39 h 226"/>
                <a:gd name="T22" fmla="*/ 4 w 200"/>
                <a:gd name="T23" fmla="*/ 26 h 226"/>
                <a:gd name="T24" fmla="*/ 4 w 200"/>
                <a:gd name="T25" fmla="*/ 21 h 226"/>
                <a:gd name="T26" fmla="*/ 0 w 200"/>
                <a:gd name="T27" fmla="*/ 19 h 226"/>
                <a:gd name="T28" fmla="*/ 4 w 200"/>
                <a:gd name="T29" fmla="*/ 7 h 226"/>
                <a:gd name="T30" fmla="*/ 4 w 200"/>
                <a:gd name="T31" fmla="*/ 0 h 226"/>
                <a:gd name="T32" fmla="*/ 4 w 200"/>
                <a:gd name="T33" fmla="*/ 0 h 226"/>
                <a:gd name="T34" fmla="*/ 8 w 200"/>
                <a:gd name="T35" fmla="*/ 12 h 226"/>
                <a:gd name="T36" fmla="*/ 11 w 200"/>
                <a:gd name="T37" fmla="*/ 19 h 226"/>
                <a:gd name="T38" fmla="*/ 12 w 200"/>
                <a:gd name="T39" fmla="*/ 21 h 226"/>
                <a:gd name="T40" fmla="*/ 11 w 200"/>
                <a:gd name="T41" fmla="*/ 26 h 226"/>
                <a:gd name="T42" fmla="*/ 16 w 200"/>
                <a:gd name="T43" fmla="*/ 45 h 226"/>
                <a:gd name="T44" fmla="*/ 16 w 200"/>
                <a:gd name="T45" fmla="*/ 48 h 226"/>
                <a:gd name="T46" fmla="*/ 18 w 200"/>
                <a:gd name="T47" fmla="*/ 56 h 226"/>
                <a:gd name="T48" fmla="*/ 20 w 200"/>
                <a:gd name="T49" fmla="*/ 64 h 22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00"/>
                <a:gd name="T76" fmla="*/ 0 h 226"/>
                <a:gd name="T77" fmla="*/ 200 w 200"/>
                <a:gd name="T78" fmla="*/ 226 h 22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00" h="226">
                  <a:moveTo>
                    <a:pt x="200" y="209"/>
                  </a:moveTo>
                  <a:lnTo>
                    <a:pt x="171" y="226"/>
                  </a:lnTo>
                  <a:lnTo>
                    <a:pt x="159" y="226"/>
                  </a:lnTo>
                  <a:lnTo>
                    <a:pt x="142" y="226"/>
                  </a:lnTo>
                  <a:lnTo>
                    <a:pt x="142" y="197"/>
                  </a:lnTo>
                  <a:lnTo>
                    <a:pt x="127" y="170"/>
                  </a:lnTo>
                  <a:lnTo>
                    <a:pt x="111" y="142"/>
                  </a:lnTo>
                  <a:lnTo>
                    <a:pt x="82" y="109"/>
                  </a:lnTo>
                  <a:lnTo>
                    <a:pt x="71" y="126"/>
                  </a:lnTo>
                  <a:lnTo>
                    <a:pt x="59" y="109"/>
                  </a:lnTo>
                  <a:lnTo>
                    <a:pt x="27" y="126"/>
                  </a:lnTo>
                  <a:lnTo>
                    <a:pt x="27" y="82"/>
                  </a:lnTo>
                  <a:lnTo>
                    <a:pt x="11" y="71"/>
                  </a:lnTo>
                  <a:lnTo>
                    <a:pt x="0" y="59"/>
                  </a:lnTo>
                  <a:lnTo>
                    <a:pt x="27" y="26"/>
                  </a:lnTo>
                  <a:lnTo>
                    <a:pt x="27" y="0"/>
                  </a:lnTo>
                  <a:lnTo>
                    <a:pt x="38" y="0"/>
                  </a:lnTo>
                  <a:lnTo>
                    <a:pt x="71" y="38"/>
                  </a:lnTo>
                  <a:lnTo>
                    <a:pt x="100" y="59"/>
                  </a:lnTo>
                  <a:lnTo>
                    <a:pt x="111" y="71"/>
                  </a:lnTo>
                  <a:lnTo>
                    <a:pt x="100" y="82"/>
                  </a:lnTo>
                  <a:lnTo>
                    <a:pt x="159" y="142"/>
                  </a:lnTo>
                  <a:lnTo>
                    <a:pt x="159" y="153"/>
                  </a:lnTo>
                  <a:lnTo>
                    <a:pt x="182" y="182"/>
                  </a:lnTo>
                  <a:lnTo>
                    <a:pt x="200" y="209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33" name="Freeform 47"/>
            <p:cNvSpPr>
              <a:spLocks/>
            </p:cNvSpPr>
            <p:nvPr/>
          </p:nvSpPr>
          <p:spPr bwMode="auto">
            <a:xfrm>
              <a:off x="4362" y="1269"/>
              <a:ext cx="1073" cy="828"/>
            </a:xfrm>
            <a:custGeom>
              <a:avLst/>
              <a:gdLst>
                <a:gd name="T0" fmla="*/ 17 w 1233"/>
                <a:gd name="T1" fmla="*/ 55 h 885"/>
                <a:gd name="T2" fmla="*/ 13 w 1233"/>
                <a:gd name="T3" fmla="*/ 67 h 885"/>
                <a:gd name="T4" fmla="*/ 10 w 1233"/>
                <a:gd name="T5" fmla="*/ 95 h 885"/>
                <a:gd name="T6" fmla="*/ 5 w 1233"/>
                <a:gd name="T7" fmla="*/ 107 h 885"/>
                <a:gd name="T8" fmla="*/ 0 w 1233"/>
                <a:gd name="T9" fmla="*/ 115 h 885"/>
                <a:gd name="T10" fmla="*/ 3 w 1233"/>
                <a:gd name="T11" fmla="*/ 128 h 885"/>
                <a:gd name="T12" fmla="*/ 3 w 1233"/>
                <a:gd name="T13" fmla="*/ 142 h 885"/>
                <a:gd name="T14" fmla="*/ 10 w 1233"/>
                <a:gd name="T15" fmla="*/ 156 h 885"/>
                <a:gd name="T16" fmla="*/ 16 w 1233"/>
                <a:gd name="T17" fmla="*/ 161 h 885"/>
                <a:gd name="T18" fmla="*/ 13 w 1233"/>
                <a:gd name="T19" fmla="*/ 179 h 885"/>
                <a:gd name="T20" fmla="*/ 20 w 1233"/>
                <a:gd name="T21" fmla="*/ 202 h 885"/>
                <a:gd name="T22" fmla="*/ 26 w 1233"/>
                <a:gd name="T23" fmla="*/ 207 h 885"/>
                <a:gd name="T24" fmla="*/ 38 w 1233"/>
                <a:gd name="T25" fmla="*/ 221 h 885"/>
                <a:gd name="T26" fmla="*/ 44 w 1233"/>
                <a:gd name="T27" fmla="*/ 221 h 885"/>
                <a:gd name="T28" fmla="*/ 52 w 1233"/>
                <a:gd name="T29" fmla="*/ 207 h 885"/>
                <a:gd name="T30" fmla="*/ 60 w 1233"/>
                <a:gd name="T31" fmla="*/ 228 h 885"/>
                <a:gd name="T32" fmla="*/ 62 w 1233"/>
                <a:gd name="T33" fmla="*/ 261 h 885"/>
                <a:gd name="T34" fmla="*/ 66 w 1233"/>
                <a:gd name="T35" fmla="*/ 276 h 885"/>
                <a:gd name="T36" fmla="*/ 69 w 1233"/>
                <a:gd name="T37" fmla="*/ 266 h 885"/>
                <a:gd name="T38" fmla="*/ 79 w 1233"/>
                <a:gd name="T39" fmla="*/ 266 h 885"/>
                <a:gd name="T40" fmla="*/ 88 w 1233"/>
                <a:gd name="T41" fmla="*/ 276 h 885"/>
                <a:gd name="T42" fmla="*/ 89 w 1233"/>
                <a:gd name="T43" fmla="*/ 278 h 885"/>
                <a:gd name="T44" fmla="*/ 95 w 1233"/>
                <a:gd name="T45" fmla="*/ 269 h 885"/>
                <a:gd name="T46" fmla="*/ 98 w 1233"/>
                <a:gd name="T47" fmla="*/ 266 h 885"/>
                <a:gd name="T48" fmla="*/ 104 w 1233"/>
                <a:gd name="T49" fmla="*/ 247 h 885"/>
                <a:gd name="T50" fmla="*/ 107 w 1233"/>
                <a:gd name="T51" fmla="*/ 228 h 885"/>
                <a:gd name="T52" fmla="*/ 109 w 1233"/>
                <a:gd name="T53" fmla="*/ 202 h 885"/>
                <a:gd name="T54" fmla="*/ 107 w 1233"/>
                <a:gd name="T55" fmla="*/ 186 h 885"/>
                <a:gd name="T56" fmla="*/ 102 w 1233"/>
                <a:gd name="T57" fmla="*/ 166 h 885"/>
                <a:gd name="T58" fmla="*/ 102 w 1233"/>
                <a:gd name="T59" fmla="*/ 142 h 885"/>
                <a:gd name="T60" fmla="*/ 99 w 1233"/>
                <a:gd name="T61" fmla="*/ 132 h 885"/>
                <a:gd name="T62" fmla="*/ 91 w 1233"/>
                <a:gd name="T63" fmla="*/ 128 h 885"/>
                <a:gd name="T64" fmla="*/ 95 w 1233"/>
                <a:gd name="T65" fmla="*/ 120 h 885"/>
                <a:gd name="T66" fmla="*/ 98 w 1233"/>
                <a:gd name="T67" fmla="*/ 109 h 885"/>
                <a:gd name="T68" fmla="*/ 99 w 1233"/>
                <a:gd name="T69" fmla="*/ 123 h 885"/>
                <a:gd name="T70" fmla="*/ 104 w 1233"/>
                <a:gd name="T71" fmla="*/ 120 h 885"/>
                <a:gd name="T72" fmla="*/ 110 w 1233"/>
                <a:gd name="T73" fmla="*/ 101 h 885"/>
                <a:gd name="T74" fmla="*/ 114 w 1233"/>
                <a:gd name="T75" fmla="*/ 91 h 885"/>
                <a:gd name="T76" fmla="*/ 114 w 1233"/>
                <a:gd name="T77" fmla="*/ 67 h 885"/>
                <a:gd name="T78" fmla="*/ 114 w 1233"/>
                <a:gd name="T79" fmla="*/ 51 h 885"/>
                <a:gd name="T80" fmla="*/ 108 w 1233"/>
                <a:gd name="T81" fmla="*/ 51 h 885"/>
                <a:gd name="T82" fmla="*/ 98 w 1233"/>
                <a:gd name="T83" fmla="*/ 32 h 885"/>
                <a:gd name="T84" fmla="*/ 83 w 1233"/>
                <a:gd name="T85" fmla="*/ 0 h 885"/>
                <a:gd name="T86" fmla="*/ 81 w 1233"/>
                <a:gd name="T87" fmla="*/ 16 h 885"/>
                <a:gd name="T88" fmla="*/ 78 w 1233"/>
                <a:gd name="T89" fmla="*/ 32 h 885"/>
                <a:gd name="T90" fmla="*/ 77 w 1233"/>
                <a:gd name="T91" fmla="*/ 51 h 885"/>
                <a:gd name="T92" fmla="*/ 83 w 1233"/>
                <a:gd name="T93" fmla="*/ 51 h 885"/>
                <a:gd name="T94" fmla="*/ 79 w 1233"/>
                <a:gd name="T95" fmla="*/ 64 h 885"/>
                <a:gd name="T96" fmla="*/ 74 w 1233"/>
                <a:gd name="T97" fmla="*/ 74 h 885"/>
                <a:gd name="T98" fmla="*/ 72 w 1233"/>
                <a:gd name="T99" fmla="*/ 91 h 885"/>
                <a:gd name="T100" fmla="*/ 52 w 1233"/>
                <a:gd name="T101" fmla="*/ 91 h 885"/>
                <a:gd name="T102" fmla="*/ 30 w 1233"/>
                <a:gd name="T103" fmla="*/ 67 h 885"/>
                <a:gd name="T104" fmla="*/ 23 w 1233"/>
                <a:gd name="T105" fmla="*/ 46 h 88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233"/>
                <a:gd name="T160" fmla="*/ 0 h 885"/>
                <a:gd name="T161" fmla="*/ 1233 w 1233"/>
                <a:gd name="T162" fmla="*/ 885 h 88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233" h="885">
                  <a:moveTo>
                    <a:pt x="198" y="131"/>
                  </a:moveTo>
                  <a:lnTo>
                    <a:pt x="183" y="142"/>
                  </a:lnTo>
                  <a:lnTo>
                    <a:pt x="183" y="171"/>
                  </a:lnTo>
                  <a:lnTo>
                    <a:pt x="171" y="171"/>
                  </a:lnTo>
                  <a:lnTo>
                    <a:pt x="131" y="171"/>
                  </a:lnTo>
                  <a:lnTo>
                    <a:pt x="131" y="211"/>
                  </a:lnTo>
                  <a:lnTo>
                    <a:pt x="98" y="230"/>
                  </a:lnTo>
                  <a:lnTo>
                    <a:pt x="112" y="271"/>
                  </a:lnTo>
                  <a:lnTo>
                    <a:pt x="112" y="298"/>
                  </a:lnTo>
                  <a:lnTo>
                    <a:pt x="112" y="315"/>
                  </a:lnTo>
                  <a:lnTo>
                    <a:pt x="83" y="330"/>
                  </a:lnTo>
                  <a:lnTo>
                    <a:pt x="56" y="330"/>
                  </a:lnTo>
                  <a:lnTo>
                    <a:pt x="56" y="342"/>
                  </a:lnTo>
                  <a:lnTo>
                    <a:pt x="12" y="342"/>
                  </a:lnTo>
                  <a:lnTo>
                    <a:pt x="0" y="357"/>
                  </a:lnTo>
                  <a:lnTo>
                    <a:pt x="0" y="371"/>
                  </a:lnTo>
                  <a:lnTo>
                    <a:pt x="0" y="382"/>
                  </a:lnTo>
                  <a:lnTo>
                    <a:pt x="12" y="397"/>
                  </a:lnTo>
                  <a:lnTo>
                    <a:pt x="27" y="397"/>
                  </a:lnTo>
                  <a:lnTo>
                    <a:pt x="27" y="430"/>
                  </a:lnTo>
                  <a:lnTo>
                    <a:pt x="27" y="442"/>
                  </a:lnTo>
                  <a:lnTo>
                    <a:pt x="56" y="442"/>
                  </a:lnTo>
                  <a:lnTo>
                    <a:pt x="71" y="470"/>
                  </a:lnTo>
                  <a:lnTo>
                    <a:pt x="112" y="482"/>
                  </a:lnTo>
                  <a:lnTo>
                    <a:pt x="142" y="470"/>
                  </a:lnTo>
                  <a:lnTo>
                    <a:pt x="171" y="482"/>
                  </a:lnTo>
                  <a:lnTo>
                    <a:pt x="171" y="501"/>
                  </a:lnTo>
                  <a:lnTo>
                    <a:pt x="156" y="526"/>
                  </a:lnTo>
                  <a:lnTo>
                    <a:pt x="171" y="553"/>
                  </a:lnTo>
                  <a:lnTo>
                    <a:pt x="142" y="553"/>
                  </a:lnTo>
                  <a:lnTo>
                    <a:pt x="142" y="568"/>
                  </a:lnTo>
                  <a:lnTo>
                    <a:pt x="171" y="601"/>
                  </a:lnTo>
                  <a:lnTo>
                    <a:pt x="211" y="626"/>
                  </a:lnTo>
                  <a:lnTo>
                    <a:pt x="242" y="626"/>
                  </a:lnTo>
                  <a:lnTo>
                    <a:pt x="271" y="653"/>
                  </a:lnTo>
                  <a:lnTo>
                    <a:pt x="282" y="641"/>
                  </a:lnTo>
                  <a:lnTo>
                    <a:pt x="342" y="682"/>
                  </a:lnTo>
                  <a:lnTo>
                    <a:pt x="382" y="682"/>
                  </a:lnTo>
                  <a:lnTo>
                    <a:pt x="401" y="682"/>
                  </a:lnTo>
                  <a:lnTo>
                    <a:pt x="415" y="697"/>
                  </a:lnTo>
                  <a:lnTo>
                    <a:pt x="430" y="664"/>
                  </a:lnTo>
                  <a:lnTo>
                    <a:pt x="471" y="682"/>
                  </a:lnTo>
                  <a:lnTo>
                    <a:pt x="501" y="664"/>
                  </a:lnTo>
                  <a:lnTo>
                    <a:pt x="530" y="641"/>
                  </a:lnTo>
                  <a:lnTo>
                    <a:pt x="557" y="641"/>
                  </a:lnTo>
                  <a:lnTo>
                    <a:pt x="601" y="682"/>
                  </a:lnTo>
                  <a:lnTo>
                    <a:pt x="630" y="682"/>
                  </a:lnTo>
                  <a:lnTo>
                    <a:pt x="641" y="712"/>
                  </a:lnTo>
                  <a:lnTo>
                    <a:pt x="630" y="797"/>
                  </a:lnTo>
                  <a:lnTo>
                    <a:pt x="657" y="785"/>
                  </a:lnTo>
                  <a:lnTo>
                    <a:pt x="657" y="812"/>
                  </a:lnTo>
                  <a:lnTo>
                    <a:pt x="674" y="812"/>
                  </a:lnTo>
                  <a:lnTo>
                    <a:pt x="674" y="837"/>
                  </a:lnTo>
                  <a:lnTo>
                    <a:pt x="701" y="853"/>
                  </a:lnTo>
                  <a:lnTo>
                    <a:pt x="730" y="853"/>
                  </a:lnTo>
                  <a:lnTo>
                    <a:pt x="730" y="824"/>
                  </a:lnTo>
                  <a:lnTo>
                    <a:pt x="741" y="824"/>
                  </a:lnTo>
                  <a:lnTo>
                    <a:pt x="761" y="824"/>
                  </a:lnTo>
                  <a:lnTo>
                    <a:pt x="812" y="812"/>
                  </a:lnTo>
                  <a:lnTo>
                    <a:pt x="845" y="824"/>
                  </a:lnTo>
                  <a:lnTo>
                    <a:pt x="860" y="837"/>
                  </a:lnTo>
                  <a:lnTo>
                    <a:pt x="885" y="853"/>
                  </a:lnTo>
                  <a:lnTo>
                    <a:pt x="933" y="853"/>
                  </a:lnTo>
                  <a:lnTo>
                    <a:pt x="933" y="885"/>
                  </a:lnTo>
                  <a:lnTo>
                    <a:pt x="945" y="885"/>
                  </a:lnTo>
                  <a:lnTo>
                    <a:pt x="945" y="864"/>
                  </a:lnTo>
                  <a:lnTo>
                    <a:pt x="1001" y="837"/>
                  </a:lnTo>
                  <a:lnTo>
                    <a:pt x="1001" y="824"/>
                  </a:lnTo>
                  <a:lnTo>
                    <a:pt x="1012" y="837"/>
                  </a:lnTo>
                  <a:lnTo>
                    <a:pt x="1012" y="824"/>
                  </a:lnTo>
                  <a:lnTo>
                    <a:pt x="1033" y="837"/>
                  </a:lnTo>
                  <a:lnTo>
                    <a:pt x="1033" y="824"/>
                  </a:lnTo>
                  <a:lnTo>
                    <a:pt x="1072" y="812"/>
                  </a:lnTo>
                  <a:lnTo>
                    <a:pt x="1100" y="785"/>
                  </a:lnTo>
                  <a:lnTo>
                    <a:pt x="1100" y="764"/>
                  </a:lnTo>
                  <a:lnTo>
                    <a:pt x="1116" y="764"/>
                  </a:lnTo>
                  <a:lnTo>
                    <a:pt x="1133" y="737"/>
                  </a:lnTo>
                  <a:lnTo>
                    <a:pt x="1133" y="712"/>
                  </a:lnTo>
                  <a:lnTo>
                    <a:pt x="1145" y="682"/>
                  </a:lnTo>
                  <a:lnTo>
                    <a:pt x="1156" y="664"/>
                  </a:lnTo>
                  <a:lnTo>
                    <a:pt x="1156" y="626"/>
                  </a:lnTo>
                  <a:lnTo>
                    <a:pt x="1116" y="613"/>
                  </a:lnTo>
                  <a:lnTo>
                    <a:pt x="1145" y="601"/>
                  </a:lnTo>
                  <a:lnTo>
                    <a:pt x="1133" y="582"/>
                  </a:lnTo>
                  <a:lnTo>
                    <a:pt x="1145" y="582"/>
                  </a:lnTo>
                  <a:lnTo>
                    <a:pt x="1116" y="553"/>
                  </a:lnTo>
                  <a:lnTo>
                    <a:pt x="1085" y="513"/>
                  </a:lnTo>
                  <a:lnTo>
                    <a:pt x="1045" y="501"/>
                  </a:lnTo>
                  <a:lnTo>
                    <a:pt x="1072" y="453"/>
                  </a:lnTo>
                  <a:lnTo>
                    <a:pt x="1085" y="442"/>
                  </a:lnTo>
                  <a:lnTo>
                    <a:pt x="1100" y="442"/>
                  </a:lnTo>
                  <a:lnTo>
                    <a:pt x="1100" y="430"/>
                  </a:lnTo>
                  <a:lnTo>
                    <a:pt x="1056" y="413"/>
                  </a:lnTo>
                  <a:lnTo>
                    <a:pt x="1045" y="442"/>
                  </a:lnTo>
                  <a:lnTo>
                    <a:pt x="1033" y="442"/>
                  </a:lnTo>
                  <a:lnTo>
                    <a:pt x="972" y="397"/>
                  </a:lnTo>
                  <a:lnTo>
                    <a:pt x="972" y="382"/>
                  </a:lnTo>
                  <a:lnTo>
                    <a:pt x="1001" y="382"/>
                  </a:lnTo>
                  <a:lnTo>
                    <a:pt x="1001" y="371"/>
                  </a:lnTo>
                  <a:lnTo>
                    <a:pt x="1012" y="357"/>
                  </a:lnTo>
                  <a:lnTo>
                    <a:pt x="1033" y="330"/>
                  </a:lnTo>
                  <a:lnTo>
                    <a:pt x="1045" y="342"/>
                  </a:lnTo>
                  <a:lnTo>
                    <a:pt x="1056" y="342"/>
                  </a:lnTo>
                  <a:lnTo>
                    <a:pt x="1045" y="371"/>
                  </a:lnTo>
                  <a:lnTo>
                    <a:pt x="1056" y="382"/>
                  </a:lnTo>
                  <a:lnTo>
                    <a:pt x="1056" y="397"/>
                  </a:lnTo>
                  <a:lnTo>
                    <a:pt x="1085" y="371"/>
                  </a:lnTo>
                  <a:lnTo>
                    <a:pt x="1100" y="371"/>
                  </a:lnTo>
                  <a:lnTo>
                    <a:pt x="1145" y="315"/>
                  </a:lnTo>
                  <a:lnTo>
                    <a:pt x="1171" y="330"/>
                  </a:lnTo>
                  <a:lnTo>
                    <a:pt x="1171" y="315"/>
                  </a:lnTo>
                  <a:lnTo>
                    <a:pt x="1185" y="298"/>
                  </a:lnTo>
                  <a:lnTo>
                    <a:pt x="1185" y="282"/>
                  </a:lnTo>
                  <a:lnTo>
                    <a:pt x="1216" y="282"/>
                  </a:lnTo>
                  <a:lnTo>
                    <a:pt x="1216" y="271"/>
                  </a:lnTo>
                  <a:lnTo>
                    <a:pt x="1185" y="230"/>
                  </a:lnTo>
                  <a:lnTo>
                    <a:pt x="1204" y="211"/>
                  </a:lnTo>
                  <a:lnTo>
                    <a:pt x="1233" y="230"/>
                  </a:lnTo>
                  <a:lnTo>
                    <a:pt x="1216" y="171"/>
                  </a:lnTo>
                  <a:lnTo>
                    <a:pt x="1216" y="159"/>
                  </a:lnTo>
                  <a:lnTo>
                    <a:pt x="1204" y="131"/>
                  </a:lnTo>
                  <a:lnTo>
                    <a:pt x="1156" y="159"/>
                  </a:lnTo>
                  <a:lnTo>
                    <a:pt x="1145" y="159"/>
                  </a:lnTo>
                  <a:lnTo>
                    <a:pt x="1116" y="131"/>
                  </a:lnTo>
                  <a:lnTo>
                    <a:pt x="1072" y="111"/>
                  </a:lnTo>
                  <a:lnTo>
                    <a:pt x="1033" y="98"/>
                  </a:lnTo>
                  <a:lnTo>
                    <a:pt x="1001" y="71"/>
                  </a:lnTo>
                  <a:lnTo>
                    <a:pt x="945" y="15"/>
                  </a:lnTo>
                  <a:lnTo>
                    <a:pt x="885" y="0"/>
                  </a:lnTo>
                  <a:lnTo>
                    <a:pt x="845" y="15"/>
                  </a:lnTo>
                  <a:lnTo>
                    <a:pt x="830" y="27"/>
                  </a:lnTo>
                  <a:lnTo>
                    <a:pt x="860" y="46"/>
                  </a:lnTo>
                  <a:lnTo>
                    <a:pt x="845" y="59"/>
                  </a:lnTo>
                  <a:lnTo>
                    <a:pt x="860" y="86"/>
                  </a:lnTo>
                  <a:lnTo>
                    <a:pt x="830" y="98"/>
                  </a:lnTo>
                  <a:lnTo>
                    <a:pt x="801" y="98"/>
                  </a:lnTo>
                  <a:lnTo>
                    <a:pt x="785" y="111"/>
                  </a:lnTo>
                  <a:lnTo>
                    <a:pt x="812" y="159"/>
                  </a:lnTo>
                  <a:lnTo>
                    <a:pt x="845" y="159"/>
                  </a:lnTo>
                  <a:lnTo>
                    <a:pt x="874" y="142"/>
                  </a:lnTo>
                  <a:lnTo>
                    <a:pt x="885" y="159"/>
                  </a:lnTo>
                  <a:lnTo>
                    <a:pt x="901" y="186"/>
                  </a:lnTo>
                  <a:lnTo>
                    <a:pt x="860" y="186"/>
                  </a:lnTo>
                  <a:lnTo>
                    <a:pt x="845" y="198"/>
                  </a:lnTo>
                  <a:lnTo>
                    <a:pt x="830" y="211"/>
                  </a:lnTo>
                  <a:lnTo>
                    <a:pt x="812" y="230"/>
                  </a:lnTo>
                  <a:lnTo>
                    <a:pt x="785" y="230"/>
                  </a:lnTo>
                  <a:lnTo>
                    <a:pt x="774" y="242"/>
                  </a:lnTo>
                  <a:lnTo>
                    <a:pt x="785" y="257"/>
                  </a:lnTo>
                  <a:lnTo>
                    <a:pt x="761" y="282"/>
                  </a:lnTo>
                  <a:lnTo>
                    <a:pt x="713" y="298"/>
                  </a:lnTo>
                  <a:lnTo>
                    <a:pt x="657" y="315"/>
                  </a:lnTo>
                  <a:lnTo>
                    <a:pt x="557" y="282"/>
                  </a:lnTo>
                  <a:lnTo>
                    <a:pt x="471" y="282"/>
                  </a:lnTo>
                  <a:lnTo>
                    <a:pt x="415" y="242"/>
                  </a:lnTo>
                  <a:lnTo>
                    <a:pt x="315" y="211"/>
                  </a:lnTo>
                  <a:lnTo>
                    <a:pt x="298" y="171"/>
                  </a:lnTo>
                  <a:lnTo>
                    <a:pt x="271" y="159"/>
                  </a:lnTo>
                  <a:lnTo>
                    <a:pt x="242" y="142"/>
                  </a:lnTo>
                  <a:lnTo>
                    <a:pt x="211" y="111"/>
                  </a:lnTo>
                  <a:lnTo>
                    <a:pt x="198" y="131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34" name="Freeform 48"/>
            <p:cNvSpPr>
              <a:spLocks/>
            </p:cNvSpPr>
            <p:nvPr/>
          </p:nvSpPr>
          <p:spPr bwMode="auto">
            <a:xfrm>
              <a:off x="4723" y="1892"/>
              <a:ext cx="59" cy="43"/>
            </a:xfrm>
            <a:custGeom>
              <a:avLst/>
              <a:gdLst>
                <a:gd name="T0" fmla="*/ 7 w 67"/>
                <a:gd name="T1" fmla="*/ 7 h 46"/>
                <a:gd name="T2" fmla="*/ 8 w 67"/>
                <a:gd name="T3" fmla="*/ 10 h 46"/>
                <a:gd name="T4" fmla="*/ 8 w 67"/>
                <a:gd name="T5" fmla="*/ 16 h 46"/>
                <a:gd name="T6" fmla="*/ 4 w 67"/>
                <a:gd name="T7" fmla="*/ 16 h 46"/>
                <a:gd name="T8" fmla="*/ 0 w 67"/>
                <a:gd name="T9" fmla="*/ 16 h 46"/>
                <a:gd name="T10" fmla="*/ 0 w 67"/>
                <a:gd name="T11" fmla="*/ 10 h 46"/>
                <a:gd name="T12" fmla="*/ 4 w 67"/>
                <a:gd name="T13" fmla="*/ 0 h 46"/>
                <a:gd name="T14" fmla="*/ 7 w 67"/>
                <a:gd name="T15" fmla="*/ 7 h 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7"/>
                <a:gd name="T25" fmla="*/ 0 h 46"/>
                <a:gd name="T26" fmla="*/ 67 w 67"/>
                <a:gd name="T27" fmla="*/ 46 h 4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7" h="46">
                  <a:moveTo>
                    <a:pt x="54" y="16"/>
                  </a:moveTo>
                  <a:lnTo>
                    <a:pt x="67" y="31"/>
                  </a:lnTo>
                  <a:lnTo>
                    <a:pt x="67" y="46"/>
                  </a:lnTo>
                  <a:lnTo>
                    <a:pt x="15" y="46"/>
                  </a:lnTo>
                  <a:lnTo>
                    <a:pt x="0" y="46"/>
                  </a:lnTo>
                  <a:lnTo>
                    <a:pt x="0" y="31"/>
                  </a:lnTo>
                  <a:lnTo>
                    <a:pt x="15" y="0"/>
                  </a:lnTo>
                  <a:lnTo>
                    <a:pt x="54" y="16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35" name="Freeform 49"/>
            <p:cNvSpPr>
              <a:spLocks/>
            </p:cNvSpPr>
            <p:nvPr/>
          </p:nvSpPr>
          <p:spPr bwMode="auto">
            <a:xfrm>
              <a:off x="4536" y="1856"/>
              <a:ext cx="178" cy="93"/>
            </a:xfrm>
            <a:custGeom>
              <a:avLst/>
              <a:gdLst>
                <a:gd name="T0" fmla="*/ 19 w 203"/>
                <a:gd name="T1" fmla="*/ 25 h 100"/>
                <a:gd name="T2" fmla="*/ 22 w 203"/>
                <a:gd name="T3" fmla="*/ 29 h 100"/>
                <a:gd name="T4" fmla="*/ 18 w 203"/>
                <a:gd name="T5" fmla="*/ 29 h 100"/>
                <a:gd name="T6" fmla="*/ 14 w 203"/>
                <a:gd name="T7" fmla="*/ 25 h 100"/>
                <a:gd name="T8" fmla="*/ 11 w 203"/>
                <a:gd name="T9" fmla="*/ 20 h 100"/>
                <a:gd name="T10" fmla="*/ 8 w 203"/>
                <a:gd name="T11" fmla="*/ 20 h 100"/>
                <a:gd name="T12" fmla="*/ 0 w 203"/>
                <a:gd name="T13" fmla="*/ 7 h 100"/>
                <a:gd name="T14" fmla="*/ 4 w 203"/>
                <a:gd name="T15" fmla="*/ 0 h 100"/>
                <a:gd name="T16" fmla="*/ 4 w 203"/>
                <a:gd name="T17" fmla="*/ 0 h 100"/>
                <a:gd name="T18" fmla="*/ 8 w 203"/>
                <a:gd name="T19" fmla="*/ 7 h 100"/>
                <a:gd name="T20" fmla="*/ 9 w 203"/>
                <a:gd name="T21" fmla="*/ 7 h 100"/>
                <a:gd name="T22" fmla="*/ 16 w 203"/>
                <a:gd name="T23" fmla="*/ 17 h 100"/>
                <a:gd name="T24" fmla="*/ 19 w 203"/>
                <a:gd name="T25" fmla="*/ 17 h 100"/>
                <a:gd name="T26" fmla="*/ 19 w 203"/>
                <a:gd name="T27" fmla="*/ 25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03"/>
                <a:gd name="T43" fmla="*/ 0 h 100"/>
                <a:gd name="T44" fmla="*/ 203 w 203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03" h="100">
                  <a:moveTo>
                    <a:pt x="182" y="86"/>
                  </a:moveTo>
                  <a:lnTo>
                    <a:pt x="203" y="100"/>
                  </a:lnTo>
                  <a:lnTo>
                    <a:pt x="171" y="100"/>
                  </a:lnTo>
                  <a:lnTo>
                    <a:pt x="130" y="86"/>
                  </a:lnTo>
                  <a:lnTo>
                    <a:pt x="98" y="71"/>
                  </a:lnTo>
                  <a:lnTo>
                    <a:pt x="71" y="71"/>
                  </a:lnTo>
                  <a:lnTo>
                    <a:pt x="0" y="27"/>
                  </a:lnTo>
                  <a:lnTo>
                    <a:pt x="11" y="0"/>
                  </a:lnTo>
                  <a:lnTo>
                    <a:pt x="42" y="0"/>
                  </a:lnTo>
                  <a:lnTo>
                    <a:pt x="71" y="27"/>
                  </a:lnTo>
                  <a:lnTo>
                    <a:pt x="82" y="15"/>
                  </a:lnTo>
                  <a:lnTo>
                    <a:pt x="142" y="56"/>
                  </a:lnTo>
                  <a:lnTo>
                    <a:pt x="182" y="56"/>
                  </a:lnTo>
                  <a:lnTo>
                    <a:pt x="182" y="86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36" name="Freeform 50"/>
            <p:cNvSpPr>
              <a:spLocks/>
            </p:cNvSpPr>
            <p:nvPr/>
          </p:nvSpPr>
          <p:spPr bwMode="auto">
            <a:xfrm>
              <a:off x="3788" y="1606"/>
              <a:ext cx="408" cy="364"/>
            </a:xfrm>
            <a:custGeom>
              <a:avLst/>
              <a:gdLst>
                <a:gd name="T0" fmla="*/ 33 w 468"/>
                <a:gd name="T1" fmla="*/ 107 h 392"/>
                <a:gd name="T2" fmla="*/ 44 w 468"/>
                <a:gd name="T3" fmla="*/ 111 h 392"/>
                <a:gd name="T4" fmla="*/ 44 w 468"/>
                <a:gd name="T5" fmla="*/ 104 h 392"/>
                <a:gd name="T6" fmla="*/ 45 w 468"/>
                <a:gd name="T7" fmla="*/ 101 h 392"/>
                <a:gd name="T8" fmla="*/ 45 w 468"/>
                <a:gd name="T9" fmla="*/ 96 h 392"/>
                <a:gd name="T10" fmla="*/ 44 w 468"/>
                <a:gd name="T11" fmla="*/ 87 h 392"/>
                <a:gd name="T12" fmla="*/ 44 w 468"/>
                <a:gd name="T13" fmla="*/ 87 h 392"/>
                <a:gd name="T14" fmla="*/ 39 w 468"/>
                <a:gd name="T15" fmla="*/ 76 h 392"/>
                <a:gd name="T16" fmla="*/ 42 w 468"/>
                <a:gd name="T17" fmla="*/ 68 h 392"/>
                <a:gd name="T18" fmla="*/ 42 w 468"/>
                <a:gd name="T19" fmla="*/ 62 h 392"/>
                <a:gd name="T20" fmla="*/ 38 w 468"/>
                <a:gd name="T21" fmla="*/ 62 h 392"/>
                <a:gd name="T22" fmla="*/ 38 w 468"/>
                <a:gd name="T23" fmla="*/ 46 h 392"/>
                <a:gd name="T24" fmla="*/ 38 w 468"/>
                <a:gd name="T25" fmla="*/ 43 h 392"/>
                <a:gd name="T26" fmla="*/ 38 w 468"/>
                <a:gd name="T27" fmla="*/ 40 h 392"/>
                <a:gd name="T28" fmla="*/ 38 w 468"/>
                <a:gd name="T29" fmla="*/ 31 h 392"/>
                <a:gd name="T30" fmla="*/ 38 w 468"/>
                <a:gd name="T31" fmla="*/ 27 h 392"/>
                <a:gd name="T32" fmla="*/ 28 w 468"/>
                <a:gd name="T33" fmla="*/ 12 h 392"/>
                <a:gd name="T34" fmla="*/ 25 w 468"/>
                <a:gd name="T35" fmla="*/ 16 h 392"/>
                <a:gd name="T36" fmla="*/ 22 w 468"/>
                <a:gd name="T37" fmla="*/ 20 h 392"/>
                <a:gd name="T38" fmla="*/ 22 w 468"/>
                <a:gd name="T39" fmla="*/ 24 h 392"/>
                <a:gd name="T40" fmla="*/ 17 w 468"/>
                <a:gd name="T41" fmla="*/ 27 h 392"/>
                <a:gd name="T42" fmla="*/ 11 w 468"/>
                <a:gd name="T43" fmla="*/ 20 h 392"/>
                <a:gd name="T44" fmla="*/ 11 w 468"/>
                <a:gd name="T45" fmla="*/ 12 h 392"/>
                <a:gd name="T46" fmla="*/ 9 w 468"/>
                <a:gd name="T47" fmla="*/ 6 h 392"/>
                <a:gd name="T48" fmla="*/ 9 w 468"/>
                <a:gd name="T49" fmla="*/ 6 h 392"/>
                <a:gd name="T50" fmla="*/ 5 w 468"/>
                <a:gd name="T51" fmla="*/ 6 h 392"/>
                <a:gd name="T52" fmla="*/ 3 w 468"/>
                <a:gd name="T53" fmla="*/ 6 h 392"/>
                <a:gd name="T54" fmla="*/ 3 w 468"/>
                <a:gd name="T55" fmla="*/ 6 h 392"/>
                <a:gd name="T56" fmla="*/ 3 w 468"/>
                <a:gd name="T57" fmla="*/ 0 h 392"/>
                <a:gd name="T58" fmla="*/ 0 w 468"/>
                <a:gd name="T59" fmla="*/ 6 h 392"/>
                <a:gd name="T60" fmla="*/ 3 w 468"/>
                <a:gd name="T61" fmla="*/ 20 h 392"/>
                <a:gd name="T62" fmla="*/ 5 w 468"/>
                <a:gd name="T63" fmla="*/ 34 h 392"/>
                <a:gd name="T64" fmla="*/ 3 w 468"/>
                <a:gd name="T65" fmla="*/ 43 h 392"/>
                <a:gd name="T66" fmla="*/ 5 w 468"/>
                <a:gd name="T67" fmla="*/ 52 h 392"/>
                <a:gd name="T68" fmla="*/ 10 w 468"/>
                <a:gd name="T69" fmla="*/ 54 h 392"/>
                <a:gd name="T70" fmla="*/ 10 w 468"/>
                <a:gd name="T71" fmla="*/ 68 h 392"/>
                <a:gd name="T72" fmla="*/ 12 w 468"/>
                <a:gd name="T73" fmla="*/ 76 h 392"/>
                <a:gd name="T74" fmla="*/ 14 w 468"/>
                <a:gd name="T75" fmla="*/ 72 h 392"/>
                <a:gd name="T76" fmla="*/ 17 w 468"/>
                <a:gd name="T77" fmla="*/ 76 h 392"/>
                <a:gd name="T78" fmla="*/ 19 w 468"/>
                <a:gd name="T79" fmla="*/ 90 h 392"/>
                <a:gd name="T80" fmla="*/ 25 w 468"/>
                <a:gd name="T81" fmla="*/ 104 h 392"/>
                <a:gd name="T82" fmla="*/ 28 w 468"/>
                <a:gd name="T83" fmla="*/ 104 h 392"/>
                <a:gd name="T84" fmla="*/ 32 w 468"/>
                <a:gd name="T85" fmla="*/ 101 h 392"/>
                <a:gd name="T86" fmla="*/ 33 w 468"/>
                <a:gd name="T87" fmla="*/ 107 h 39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68"/>
                <a:gd name="T133" fmla="*/ 0 h 392"/>
                <a:gd name="T134" fmla="*/ 468 w 468"/>
                <a:gd name="T135" fmla="*/ 392 h 39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68" h="392">
                  <a:moveTo>
                    <a:pt x="341" y="376"/>
                  </a:moveTo>
                  <a:lnTo>
                    <a:pt x="441" y="392"/>
                  </a:lnTo>
                  <a:lnTo>
                    <a:pt x="441" y="365"/>
                  </a:lnTo>
                  <a:lnTo>
                    <a:pt x="468" y="353"/>
                  </a:lnTo>
                  <a:lnTo>
                    <a:pt x="468" y="338"/>
                  </a:lnTo>
                  <a:lnTo>
                    <a:pt x="457" y="305"/>
                  </a:lnTo>
                  <a:lnTo>
                    <a:pt x="441" y="305"/>
                  </a:lnTo>
                  <a:lnTo>
                    <a:pt x="409" y="265"/>
                  </a:lnTo>
                  <a:lnTo>
                    <a:pt x="430" y="242"/>
                  </a:lnTo>
                  <a:lnTo>
                    <a:pt x="430" y="221"/>
                  </a:lnTo>
                  <a:lnTo>
                    <a:pt x="397" y="221"/>
                  </a:lnTo>
                  <a:lnTo>
                    <a:pt x="386" y="165"/>
                  </a:lnTo>
                  <a:lnTo>
                    <a:pt x="386" y="154"/>
                  </a:lnTo>
                  <a:lnTo>
                    <a:pt x="397" y="142"/>
                  </a:lnTo>
                  <a:lnTo>
                    <a:pt x="397" y="109"/>
                  </a:lnTo>
                  <a:lnTo>
                    <a:pt x="397" y="94"/>
                  </a:lnTo>
                  <a:lnTo>
                    <a:pt x="286" y="38"/>
                  </a:lnTo>
                  <a:lnTo>
                    <a:pt x="257" y="54"/>
                  </a:lnTo>
                  <a:lnTo>
                    <a:pt x="226" y="71"/>
                  </a:lnTo>
                  <a:lnTo>
                    <a:pt x="226" y="83"/>
                  </a:lnTo>
                  <a:lnTo>
                    <a:pt x="170" y="94"/>
                  </a:lnTo>
                  <a:lnTo>
                    <a:pt x="115" y="71"/>
                  </a:lnTo>
                  <a:lnTo>
                    <a:pt x="115" y="38"/>
                  </a:lnTo>
                  <a:lnTo>
                    <a:pt x="86" y="23"/>
                  </a:lnTo>
                  <a:lnTo>
                    <a:pt x="86" y="12"/>
                  </a:lnTo>
                  <a:lnTo>
                    <a:pt x="55" y="23"/>
                  </a:lnTo>
                  <a:lnTo>
                    <a:pt x="38" y="23"/>
                  </a:lnTo>
                  <a:lnTo>
                    <a:pt x="26" y="23"/>
                  </a:lnTo>
                  <a:lnTo>
                    <a:pt x="15" y="0"/>
                  </a:lnTo>
                  <a:lnTo>
                    <a:pt x="0" y="12"/>
                  </a:lnTo>
                  <a:lnTo>
                    <a:pt x="26" y="71"/>
                  </a:lnTo>
                  <a:lnTo>
                    <a:pt x="55" y="123"/>
                  </a:lnTo>
                  <a:lnTo>
                    <a:pt x="38" y="154"/>
                  </a:lnTo>
                  <a:lnTo>
                    <a:pt x="55" y="182"/>
                  </a:lnTo>
                  <a:lnTo>
                    <a:pt x="98" y="194"/>
                  </a:lnTo>
                  <a:lnTo>
                    <a:pt x="98" y="242"/>
                  </a:lnTo>
                  <a:lnTo>
                    <a:pt x="126" y="265"/>
                  </a:lnTo>
                  <a:lnTo>
                    <a:pt x="138" y="254"/>
                  </a:lnTo>
                  <a:lnTo>
                    <a:pt x="170" y="265"/>
                  </a:lnTo>
                  <a:lnTo>
                    <a:pt x="197" y="321"/>
                  </a:lnTo>
                  <a:lnTo>
                    <a:pt x="257" y="365"/>
                  </a:lnTo>
                  <a:lnTo>
                    <a:pt x="286" y="365"/>
                  </a:lnTo>
                  <a:lnTo>
                    <a:pt x="326" y="353"/>
                  </a:lnTo>
                  <a:lnTo>
                    <a:pt x="341" y="376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37" name="Freeform 51"/>
            <p:cNvSpPr>
              <a:spLocks/>
            </p:cNvSpPr>
            <p:nvPr/>
          </p:nvSpPr>
          <p:spPr bwMode="auto">
            <a:xfrm>
              <a:off x="5322" y="1535"/>
              <a:ext cx="101" cy="121"/>
            </a:xfrm>
            <a:custGeom>
              <a:avLst/>
              <a:gdLst>
                <a:gd name="T0" fmla="*/ 9 w 115"/>
                <a:gd name="T1" fmla="*/ 0 h 131"/>
                <a:gd name="T2" fmla="*/ 13 w 115"/>
                <a:gd name="T3" fmla="*/ 0 h 131"/>
                <a:gd name="T4" fmla="*/ 11 w 115"/>
                <a:gd name="T5" fmla="*/ 8 h 131"/>
                <a:gd name="T6" fmla="*/ 13 w 115"/>
                <a:gd name="T7" fmla="*/ 15 h 131"/>
                <a:gd name="T8" fmla="*/ 8 w 115"/>
                <a:gd name="T9" fmla="*/ 18 h 131"/>
                <a:gd name="T10" fmla="*/ 9 w 115"/>
                <a:gd name="T11" fmla="*/ 26 h 131"/>
                <a:gd name="T12" fmla="*/ 13 w 115"/>
                <a:gd name="T13" fmla="*/ 29 h 131"/>
                <a:gd name="T14" fmla="*/ 11 w 115"/>
                <a:gd name="T15" fmla="*/ 33 h 131"/>
                <a:gd name="T16" fmla="*/ 9 w 115"/>
                <a:gd name="T17" fmla="*/ 33 h 131"/>
                <a:gd name="T18" fmla="*/ 4 w 115"/>
                <a:gd name="T19" fmla="*/ 33 h 131"/>
                <a:gd name="T20" fmla="*/ 4 w 115"/>
                <a:gd name="T21" fmla="*/ 22 h 131"/>
                <a:gd name="T22" fmla="*/ 0 w 115"/>
                <a:gd name="T23" fmla="*/ 22 h 131"/>
                <a:gd name="T24" fmla="*/ 4 w 115"/>
                <a:gd name="T25" fmla="*/ 8 h 131"/>
                <a:gd name="T26" fmla="*/ 8 w 115"/>
                <a:gd name="T27" fmla="*/ 12 h 131"/>
                <a:gd name="T28" fmla="*/ 8 w 115"/>
                <a:gd name="T29" fmla="*/ 8 h 131"/>
                <a:gd name="T30" fmla="*/ 9 w 115"/>
                <a:gd name="T31" fmla="*/ 6 h 131"/>
                <a:gd name="T32" fmla="*/ 9 w 115"/>
                <a:gd name="T33" fmla="*/ 0 h 1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5"/>
                <a:gd name="T52" fmla="*/ 0 h 131"/>
                <a:gd name="T53" fmla="*/ 115 w 115"/>
                <a:gd name="T54" fmla="*/ 131 h 1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5" h="131">
                  <a:moveTo>
                    <a:pt x="83" y="0"/>
                  </a:moveTo>
                  <a:lnTo>
                    <a:pt x="115" y="0"/>
                  </a:lnTo>
                  <a:lnTo>
                    <a:pt x="102" y="31"/>
                  </a:lnTo>
                  <a:lnTo>
                    <a:pt x="115" y="58"/>
                  </a:lnTo>
                  <a:lnTo>
                    <a:pt x="71" y="75"/>
                  </a:lnTo>
                  <a:lnTo>
                    <a:pt x="83" y="98"/>
                  </a:lnTo>
                  <a:lnTo>
                    <a:pt x="115" y="113"/>
                  </a:lnTo>
                  <a:lnTo>
                    <a:pt x="102" y="131"/>
                  </a:lnTo>
                  <a:lnTo>
                    <a:pt x="83" y="131"/>
                  </a:lnTo>
                  <a:lnTo>
                    <a:pt x="43" y="131"/>
                  </a:lnTo>
                  <a:lnTo>
                    <a:pt x="43" y="87"/>
                  </a:lnTo>
                  <a:lnTo>
                    <a:pt x="0" y="87"/>
                  </a:lnTo>
                  <a:lnTo>
                    <a:pt x="43" y="31"/>
                  </a:lnTo>
                  <a:lnTo>
                    <a:pt x="71" y="46"/>
                  </a:lnTo>
                  <a:lnTo>
                    <a:pt x="71" y="31"/>
                  </a:lnTo>
                  <a:lnTo>
                    <a:pt x="83" y="16"/>
                  </a:lnTo>
                  <a:lnTo>
                    <a:pt x="83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38" name="Freeform 52"/>
            <p:cNvSpPr>
              <a:spLocks/>
            </p:cNvSpPr>
            <p:nvPr/>
          </p:nvSpPr>
          <p:spPr bwMode="auto">
            <a:xfrm>
              <a:off x="5395" y="1643"/>
              <a:ext cx="77" cy="107"/>
            </a:xfrm>
            <a:custGeom>
              <a:avLst/>
              <a:gdLst>
                <a:gd name="T0" fmla="*/ 0 w 86"/>
                <a:gd name="T1" fmla="*/ 6 h 116"/>
                <a:gd name="T2" fmla="*/ 0 w 86"/>
                <a:gd name="T3" fmla="*/ 8 h 116"/>
                <a:gd name="T4" fmla="*/ 4 w 86"/>
                <a:gd name="T5" fmla="*/ 12 h 116"/>
                <a:gd name="T6" fmla="*/ 0 w 86"/>
                <a:gd name="T7" fmla="*/ 12 h 116"/>
                <a:gd name="T8" fmla="*/ 4 w 86"/>
                <a:gd name="T9" fmla="*/ 18 h 116"/>
                <a:gd name="T10" fmla="*/ 4 w 86"/>
                <a:gd name="T11" fmla="*/ 21 h 116"/>
                <a:gd name="T12" fmla="*/ 7 w 86"/>
                <a:gd name="T13" fmla="*/ 29 h 116"/>
                <a:gd name="T14" fmla="*/ 13 w 86"/>
                <a:gd name="T15" fmla="*/ 21 h 116"/>
                <a:gd name="T16" fmla="*/ 13 w 86"/>
                <a:gd name="T17" fmla="*/ 18 h 116"/>
                <a:gd name="T18" fmla="*/ 9 w 86"/>
                <a:gd name="T19" fmla="*/ 8 h 116"/>
                <a:gd name="T20" fmla="*/ 4 w 86"/>
                <a:gd name="T21" fmla="*/ 0 h 116"/>
                <a:gd name="T22" fmla="*/ 4 w 86"/>
                <a:gd name="T23" fmla="*/ 6 h 116"/>
                <a:gd name="T24" fmla="*/ 0 w 86"/>
                <a:gd name="T25" fmla="*/ 6 h 1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6"/>
                <a:gd name="T40" fmla="*/ 0 h 116"/>
                <a:gd name="T41" fmla="*/ 86 w 86"/>
                <a:gd name="T42" fmla="*/ 116 h 1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6" h="116">
                  <a:moveTo>
                    <a:pt x="0" y="16"/>
                  </a:moveTo>
                  <a:lnTo>
                    <a:pt x="0" y="31"/>
                  </a:lnTo>
                  <a:lnTo>
                    <a:pt x="19" y="43"/>
                  </a:lnTo>
                  <a:lnTo>
                    <a:pt x="0" y="43"/>
                  </a:lnTo>
                  <a:lnTo>
                    <a:pt x="30" y="71"/>
                  </a:lnTo>
                  <a:lnTo>
                    <a:pt x="19" y="83"/>
                  </a:lnTo>
                  <a:lnTo>
                    <a:pt x="46" y="116"/>
                  </a:lnTo>
                  <a:lnTo>
                    <a:pt x="86" y="83"/>
                  </a:lnTo>
                  <a:lnTo>
                    <a:pt x="86" y="71"/>
                  </a:lnTo>
                  <a:lnTo>
                    <a:pt x="57" y="31"/>
                  </a:lnTo>
                  <a:lnTo>
                    <a:pt x="30" y="0"/>
                  </a:lnTo>
                  <a:lnTo>
                    <a:pt x="19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39" name="Freeform 53"/>
            <p:cNvSpPr>
              <a:spLocks/>
            </p:cNvSpPr>
            <p:nvPr/>
          </p:nvSpPr>
          <p:spPr bwMode="auto">
            <a:xfrm>
              <a:off x="3436" y="1550"/>
              <a:ext cx="375" cy="158"/>
            </a:xfrm>
            <a:custGeom>
              <a:avLst/>
              <a:gdLst>
                <a:gd name="T0" fmla="*/ 37 w 430"/>
                <a:gd name="T1" fmla="*/ 8 h 170"/>
                <a:gd name="T2" fmla="*/ 38 w 430"/>
                <a:gd name="T3" fmla="*/ 18 h 170"/>
                <a:gd name="T4" fmla="*/ 40 w 430"/>
                <a:gd name="T5" fmla="*/ 18 h 170"/>
                <a:gd name="T6" fmla="*/ 38 w 430"/>
                <a:gd name="T7" fmla="*/ 20 h 170"/>
                <a:gd name="T8" fmla="*/ 43 w 430"/>
                <a:gd name="T9" fmla="*/ 37 h 170"/>
                <a:gd name="T10" fmla="*/ 38 w 430"/>
                <a:gd name="T11" fmla="*/ 37 h 170"/>
                <a:gd name="T12" fmla="*/ 37 w 430"/>
                <a:gd name="T13" fmla="*/ 37 h 170"/>
                <a:gd name="T14" fmla="*/ 33 w 430"/>
                <a:gd name="T15" fmla="*/ 41 h 170"/>
                <a:gd name="T16" fmla="*/ 29 w 430"/>
                <a:gd name="T17" fmla="*/ 41 h 170"/>
                <a:gd name="T18" fmla="*/ 29 w 430"/>
                <a:gd name="T19" fmla="*/ 41 h 170"/>
                <a:gd name="T20" fmla="*/ 24 w 430"/>
                <a:gd name="T21" fmla="*/ 41 h 170"/>
                <a:gd name="T22" fmla="*/ 24 w 430"/>
                <a:gd name="T23" fmla="*/ 44 h 170"/>
                <a:gd name="T24" fmla="*/ 22 w 430"/>
                <a:gd name="T25" fmla="*/ 49 h 170"/>
                <a:gd name="T26" fmla="*/ 22 w 430"/>
                <a:gd name="T27" fmla="*/ 41 h 170"/>
                <a:gd name="T28" fmla="*/ 22 w 430"/>
                <a:gd name="T29" fmla="*/ 44 h 170"/>
                <a:gd name="T30" fmla="*/ 19 w 430"/>
                <a:gd name="T31" fmla="*/ 41 h 170"/>
                <a:gd name="T32" fmla="*/ 17 w 430"/>
                <a:gd name="T33" fmla="*/ 44 h 170"/>
                <a:gd name="T34" fmla="*/ 16 w 430"/>
                <a:gd name="T35" fmla="*/ 49 h 170"/>
                <a:gd name="T36" fmla="*/ 13 w 430"/>
                <a:gd name="T37" fmla="*/ 41 h 170"/>
                <a:gd name="T38" fmla="*/ 11 w 430"/>
                <a:gd name="T39" fmla="*/ 41 h 170"/>
                <a:gd name="T40" fmla="*/ 10 w 430"/>
                <a:gd name="T41" fmla="*/ 44 h 170"/>
                <a:gd name="T42" fmla="*/ 9 w 430"/>
                <a:gd name="T43" fmla="*/ 44 h 170"/>
                <a:gd name="T44" fmla="*/ 4 w 430"/>
                <a:gd name="T45" fmla="*/ 41 h 170"/>
                <a:gd name="T46" fmla="*/ 6 w 430"/>
                <a:gd name="T47" fmla="*/ 41 h 170"/>
                <a:gd name="T48" fmla="*/ 3 w 430"/>
                <a:gd name="T49" fmla="*/ 41 h 170"/>
                <a:gd name="T50" fmla="*/ 4 w 430"/>
                <a:gd name="T51" fmla="*/ 37 h 170"/>
                <a:gd name="T52" fmla="*/ 3 w 430"/>
                <a:gd name="T53" fmla="*/ 37 h 170"/>
                <a:gd name="T54" fmla="*/ 3 w 430"/>
                <a:gd name="T55" fmla="*/ 33 h 170"/>
                <a:gd name="T56" fmla="*/ 3 w 430"/>
                <a:gd name="T57" fmla="*/ 28 h 170"/>
                <a:gd name="T58" fmla="*/ 3 w 430"/>
                <a:gd name="T59" fmla="*/ 28 h 170"/>
                <a:gd name="T60" fmla="*/ 3 w 430"/>
                <a:gd name="T61" fmla="*/ 20 h 170"/>
                <a:gd name="T62" fmla="*/ 0 w 430"/>
                <a:gd name="T63" fmla="*/ 20 h 170"/>
                <a:gd name="T64" fmla="*/ 0 w 430"/>
                <a:gd name="T65" fmla="*/ 18 h 170"/>
                <a:gd name="T66" fmla="*/ 3 w 430"/>
                <a:gd name="T67" fmla="*/ 18 h 170"/>
                <a:gd name="T68" fmla="*/ 7 w 430"/>
                <a:gd name="T69" fmla="*/ 18 h 170"/>
                <a:gd name="T70" fmla="*/ 6 w 430"/>
                <a:gd name="T71" fmla="*/ 13 h 170"/>
                <a:gd name="T72" fmla="*/ 7 w 430"/>
                <a:gd name="T73" fmla="*/ 13 h 170"/>
                <a:gd name="T74" fmla="*/ 6 w 430"/>
                <a:gd name="T75" fmla="*/ 8 h 170"/>
                <a:gd name="T76" fmla="*/ 3 w 430"/>
                <a:gd name="T77" fmla="*/ 8 h 170"/>
                <a:gd name="T78" fmla="*/ 0 w 430"/>
                <a:gd name="T79" fmla="*/ 18 h 170"/>
                <a:gd name="T80" fmla="*/ 3 w 430"/>
                <a:gd name="T81" fmla="*/ 13 h 170"/>
                <a:gd name="T82" fmla="*/ 0 w 430"/>
                <a:gd name="T83" fmla="*/ 13 h 170"/>
                <a:gd name="T84" fmla="*/ 0 w 430"/>
                <a:gd name="T85" fmla="*/ 7 h 170"/>
                <a:gd name="T86" fmla="*/ 4 w 430"/>
                <a:gd name="T87" fmla="*/ 7 h 170"/>
                <a:gd name="T88" fmla="*/ 6 w 430"/>
                <a:gd name="T89" fmla="*/ 8 h 170"/>
                <a:gd name="T90" fmla="*/ 9 w 430"/>
                <a:gd name="T91" fmla="*/ 8 h 170"/>
                <a:gd name="T92" fmla="*/ 11 w 430"/>
                <a:gd name="T93" fmla="*/ 8 h 170"/>
                <a:gd name="T94" fmla="*/ 16 w 430"/>
                <a:gd name="T95" fmla="*/ 0 h 170"/>
                <a:gd name="T96" fmla="*/ 18 w 430"/>
                <a:gd name="T97" fmla="*/ 0 h 170"/>
                <a:gd name="T98" fmla="*/ 24 w 430"/>
                <a:gd name="T99" fmla="*/ 8 h 170"/>
                <a:gd name="T100" fmla="*/ 29 w 430"/>
                <a:gd name="T101" fmla="*/ 8 h 170"/>
                <a:gd name="T102" fmla="*/ 33 w 430"/>
                <a:gd name="T103" fmla="*/ 7 h 170"/>
                <a:gd name="T104" fmla="*/ 37 w 430"/>
                <a:gd name="T105" fmla="*/ 7 h 170"/>
                <a:gd name="T106" fmla="*/ 37 w 430"/>
                <a:gd name="T107" fmla="*/ 8 h 17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430"/>
                <a:gd name="T163" fmla="*/ 0 h 170"/>
                <a:gd name="T164" fmla="*/ 430 w 430"/>
                <a:gd name="T165" fmla="*/ 170 h 17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430" h="170">
                  <a:moveTo>
                    <a:pt x="369" y="30"/>
                  </a:moveTo>
                  <a:lnTo>
                    <a:pt x="390" y="59"/>
                  </a:lnTo>
                  <a:lnTo>
                    <a:pt x="417" y="59"/>
                  </a:lnTo>
                  <a:lnTo>
                    <a:pt x="402" y="71"/>
                  </a:lnTo>
                  <a:lnTo>
                    <a:pt x="430" y="130"/>
                  </a:lnTo>
                  <a:lnTo>
                    <a:pt x="390" y="130"/>
                  </a:lnTo>
                  <a:lnTo>
                    <a:pt x="369" y="130"/>
                  </a:lnTo>
                  <a:lnTo>
                    <a:pt x="331" y="142"/>
                  </a:lnTo>
                  <a:lnTo>
                    <a:pt x="302" y="142"/>
                  </a:lnTo>
                  <a:lnTo>
                    <a:pt x="286" y="142"/>
                  </a:lnTo>
                  <a:lnTo>
                    <a:pt x="242" y="142"/>
                  </a:lnTo>
                  <a:lnTo>
                    <a:pt x="242" y="153"/>
                  </a:lnTo>
                  <a:lnTo>
                    <a:pt x="231" y="170"/>
                  </a:lnTo>
                  <a:lnTo>
                    <a:pt x="231" y="142"/>
                  </a:lnTo>
                  <a:lnTo>
                    <a:pt x="219" y="153"/>
                  </a:lnTo>
                  <a:lnTo>
                    <a:pt x="198" y="142"/>
                  </a:lnTo>
                  <a:lnTo>
                    <a:pt x="171" y="153"/>
                  </a:lnTo>
                  <a:lnTo>
                    <a:pt x="158" y="170"/>
                  </a:lnTo>
                  <a:lnTo>
                    <a:pt x="131" y="142"/>
                  </a:lnTo>
                  <a:lnTo>
                    <a:pt x="119" y="142"/>
                  </a:lnTo>
                  <a:lnTo>
                    <a:pt x="98" y="153"/>
                  </a:lnTo>
                  <a:lnTo>
                    <a:pt x="87" y="153"/>
                  </a:lnTo>
                  <a:lnTo>
                    <a:pt x="43" y="142"/>
                  </a:lnTo>
                  <a:lnTo>
                    <a:pt x="60" y="142"/>
                  </a:lnTo>
                  <a:lnTo>
                    <a:pt x="31" y="142"/>
                  </a:lnTo>
                  <a:lnTo>
                    <a:pt x="43" y="130"/>
                  </a:lnTo>
                  <a:lnTo>
                    <a:pt x="31" y="130"/>
                  </a:lnTo>
                  <a:lnTo>
                    <a:pt x="31" y="115"/>
                  </a:lnTo>
                  <a:lnTo>
                    <a:pt x="16" y="97"/>
                  </a:lnTo>
                  <a:lnTo>
                    <a:pt x="31" y="97"/>
                  </a:lnTo>
                  <a:lnTo>
                    <a:pt x="16" y="71"/>
                  </a:lnTo>
                  <a:lnTo>
                    <a:pt x="0" y="71"/>
                  </a:lnTo>
                  <a:lnTo>
                    <a:pt x="0" y="59"/>
                  </a:lnTo>
                  <a:lnTo>
                    <a:pt x="16" y="59"/>
                  </a:lnTo>
                  <a:lnTo>
                    <a:pt x="71" y="59"/>
                  </a:lnTo>
                  <a:lnTo>
                    <a:pt x="60" y="42"/>
                  </a:lnTo>
                  <a:lnTo>
                    <a:pt x="71" y="42"/>
                  </a:lnTo>
                  <a:lnTo>
                    <a:pt x="60" y="30"/>
                  </a:lnTo>
                  <a:lnTo>
                    <a:pt x="31" y="30"/>
                  </a:lnTo>
                  <a:lnTo>
                    <a:pt x="0" y="59"/>
                  </a:lnTo>
                  <a:lnTo>
                    <a:pt x="16" y="42"/>
                  </a:lnTo>
                  <a:lnTo>
                    <a:pt x="0" y="42"/>
                  </a:lnTo>
                  <a:lnTo>
                    <a:pt x="0" y="15"/>
                  </a:lnTo>
                  <a:lnTo>
                    <a:pt x="43" y="15"/>
                  </a:lnTo>
                  <a:lnTo>
                    <a:pt x="60" y="30"/>
                  </a:lnTo>
                  <a:lnTo>
                    <a:pt x="87" y="30"/>
                  </a:lnTo>
                  <a:lnTo>
                    <a:pt x="119" y="30"/>
                  </a:lnTo>
                  <a:lnTo>
                    <a:pt x="158" y="0"/>
                  </a:lnTo>
                  <a:lnTo>
                    <a:pt x="187" y="0"/>
                  </a:lnTo>
                  <a:lnTo>
                    <a:pt x="242" y="30"/>
                  </a:lnTo>
                  <a:lnTo>
                    <a:pt x="302" y="30"/>
                  </a:lnTo>
                  <a:lnTo>
                    <a:pt x="342" y="15"/>
                  </a:lnTo>
                  <a:lnTo>
                    <a:pt x="369" y="15"/>
                  </a:lnTo>
                  <a:lnTo>
                    <a:pt x="369" y="3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40" name="Freeform 54"/>
            <p:cNvSpPr>
              <a:spLocks/>
            </p:cNvSpPr>
            <p:nvPr/>
          </p:nvSpPr>
          <p:spPr bwMode="auto">
            <a:xfrm>
              <a:off x="3637" y="1673"/>
              <a:ext cx="122" cy="129"/>
            </a:xfrm>
            <a:custGeom>
              <a:avLst/>
              <a:gdLst>
                <a:gd name="T0" fmla="*/ 17 w 138"/>
                <a:gd name="T1" fmla="*/ 0 h 138"/>
                <a:gd name="T2" fmla="*/ 13 w 138"/>
                <a:gd name="T3" fmla="*/ 7 h 138"/>
                <a:gd name="T4" fmla="*/ 13 w 138"/>
                <a:gd name="T5" fmla="*/ 27 h 138"/>
                <a:gd name="T6" fmla="*/ 9 w 138"/>
                <a:gd name="T7" fmla="*/ 35 h 138"/>
                <a:gd name="T8" fmla="*/ 4 w 138"/>
                <a:gd name="T9" fmla="*/ 44 h 138"/>
                <a:gd name="T10" fmla="*/ 0 w 138"/>
                <a:gd name="T11" fmla="*/ 38 h 138"/>
                <a:gd name="T12" fmla="*/ 0 w 138"/>
                <a:gd name="T13" fmla="*/ 35 h 138"/>
                <a:gd name="T14" fmla="*/ 4 w 138"/>
                <a:gd name="T15" fmla="*/ 27 h 138"/>
                <a:gd name="T16" fmla="*/ 0 w 138"/>
                <a:gd name="T17" fmla="*/ 27 h 138"/>
                <a:gd name="T18" fmla="*/ 0 w 138"/>
                <a:gd name="T19" fmla="*/ 13 h 138"/>
                <a:gd name="T20" fmla="*/ 4 w 138"/>
                <a:gd name="T21" fmla="*/ 7 h 138"/>
                <a:gd name="T22" fmla="*/ 4 w 138"/>
                <a:gd name="T23" fmla="*/ 7 h 138"/>
                <a:gd name="T24" fmla="*/ 7 w 138"/>
                <a:gd name="T25" fmla="*/ 7 h 138"/>
                <a:gd name="T26" fmla="*/ 9 w 138"/>
                <a:gd name="T27" fmla="*/ 7 h 138"/>
                <a:gd name="T28" fmla="*/ 12 w 138"/>
                <a:gd name="T29" fmla="*/ 7 h 138"/>
                <a:gd name="T30" fmla="*/ 17 w 138"/>
                <a:gd name="T31" fmla="*/ 0 h 13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8"/>
                <a:gd name="T49" fmla="*/ 0 h 138"/>
                <a:gd name="T50" fmla="*/ 138 w 138"/>
                <a:gd name="T51" fmla="*/ 138 h 13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8" h="138">
                  <a:moveTo>
                    <a:pt x="138" y="0"/>
                  </a:moveTo>
                  <a:lnTo>
                    <a:pt x="109" y="23"/>
                  </a:lnTo>
                  <a:lnTo>
                    <a:pt x="109" y="83"/>
                  </a:lnTo>
                  <a:lnTo>
                    <a:pt x="71" y="109"/>
                  </a:lnTo>
                  <a:lnTo>
                    <a:pt x="11" y="138"/>
                  </a:lnTo>
                  <a:lnTo>
                    <a:pt x="0" y="121"/>
                  </a:lnTo>
                  <a:lnTo>
                    <a:pt x="0" y="109"/>
                  </a:lnTo>
                  <a:lnTo>
                    <a:pt x="11" y="83"/>
                  </a:lnTo>
                  <a:lnTo>
                    <a:pt x="0" y="83"/>
                  </a:lnTo>
                  <a:lnTo>
                    <a:pt x="0" y="38"/>
                  </a:lnTo>
                  <a:lnTo>
                    <a:pt x="11" y="23"/>
                  </a:lnTo>
                  <a:lnTo>
                    <a:pt x="11" y="12"/>
                  </a:lnTo>
                  <a:lnTo>
                    <a:pt x="54" y="12"/>
                  </a:lnTo>
                  <a:lnTo>
                    <a:pt x="71" y="12"/>
                  </a:lnTo>
                  <a:lnTo>
                    <a:pt x="98" y="12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41" name="Freeform 55"/>
            <p:cNvSpPr>
              <a:spLocks/>
            </p:cNvSpPr>
            <p:nvPr/>
          </p:nvSpPr>
          <p:spPr bwMode="auto">
            <a:xfrm>
              <a:off x="3628" y="1778"/>
              <a:ext cx="87" cy="93"/>
            </a:xfrm>
            <a:custGeom>
              <a:avLst/>
              <a:gdLst>
                <a:gd name="T0" fmla="*/ 3 w 100"/>
                <a:gd name="T1" fmla="*/ 7 h 100"/>
                <a:gd name="T2" fmla="*/ 0 w 100"/>
                <a:gd name="T3" fmla="*/ 7 h 100"/>
                <a:gd name="T4" fmla="*/ 3 w 100"/>
                <a:gd name="T5" fmla="*/ 18 h 100"/>
                <a:gd name="T6" fmla="*/ 0 w 100"/>
                <a:gd name="T7" fmla="*/ 29 h 100"/>
                <a:gd name="T8" fmla="*/ 3 w 100"/>
                <a:gd name="T9" fmla="*/ 29 h 100"/>
                <a:gd name="T10" fmla="*/ 3 w 100"/>
                <a:gd name="T11" fmla="*/ 25 h 100"/>
                <a:gd name="T12" fmla="*/ 5 w 100"/>
                <a:gd name="T13" fmla="*/ 25 h 100"/>
                <a:gd name="T14" fmla="*/ 7 w 100"/>
                <a:gd name="T15" fmla="*/ 20 h 100"/>
                <a:gd name="T16" fmla="*/ 3 w 100"/>
                <a:gd name="T17" fmla="*/ 12 h 100"/>
                <a:gd name="T18" fmla="*/ 10 w 100"/>
                <a:gd name="T19" fmla="*/ 7 h 100"/>
                <a:gd name="T20" fmla="*/ 8 w 100"/>
                <a:gd name="T21" fmla="*/ 0 h 100"/>
                <a:gd name="T22" fmla="*/ 3 w 100"/>
                <a:gd name="T23" fmla="*/ 7 h 100"/>
                <a:gd name="T24" fmla="*/ 3 w 100"/>
                <a:gd name="T25" fmla="*/ 7 h 1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0"/>
                <a:gd name="T40" fmla="*/ 0 h 100"/>
                <a:gd name="T41" fmla="*/ 100 w 100"/>
                <a:gd name="T42" fmla="*/ 100 h 10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0" h="100">
                  <a:moveTo>
                    <a:pt x="12" y="12"/>
                  </a:moveTo>
                  <a:lnTo>
                    <a:pt x="0" y="27"/>
                  </a:lnTo>
                  <a:lnTo>
                    <a:pt x="12" y="60"/>
                  </a:lnTo>
                  <a:lnTo>
                    <a:pt x="0" y="100"/>
                  </a:lnTo>
                  <a:lnTo>
                    <a:pt x="23" y="100"/>
                  </a:lnTo>
                  <a:lnTo>
                    <a:pt x="39" y="83"/>
                  </a:lnTo>
                  <a:lnTo>
                    <a:pt x="52" y="83"/>
                  </a:lnTo>
                  <a:lnTo>
                    <a:pt x="67" y="71"/>
                  </a:lnTo>
                  <a:lnTo>
                    <a:pt x="39" y="39"/>
                  </a:lnTo>
                  <a:lnTo>
                    <a:pt x="100" y="27"/>
                  </a:lnTo>
                  <a:lnTo>
                    <a:pt x="83" y="0"/>
                  </a:lnTo>
                  <a:lnTo>
                    <a:pt x="23" y="27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FF0000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42" name="Freeform 56"/>
            <p:cNvSpPr>
              <a:spLocks/>
            </p:cNvSpPr>
            <p:nvPr/>
          </p:nvSpPr>
          <p:spPr bwMode="auto">
            <a:xfrm>
              <a:off x="3701" y="1673"/>
              <a:ext cx="197" cy="207"/>
            </a:xfrm>
            <a:custGeom>
              <a:avLst/>
              <a:gdLst>
                <a:gd name="T0" fmla="*/ 12 w 226"/>
                <a:gd name="T1" fmla="*/ 0 h 223"/>
                <a:gd name="T2" fmla="*/ 9 w 226"/>
                <a:gd name="T3" fmla="*/ 0 h 223"/>
                <a:gd name="T4" fmla="*/ 7 w 226"/>
                <a:gd name="T5" fmla="*/ 0 h 223"/>
                <a:gd name="T6" fmla="*/ 3 w 226"/>
                <a:gd name="T7" fmla="*/ 6 h 223"/>
                <a:gd name="T8" fmla="*/ 3 w 226"/>
                <a:gd name="T9" fmla="*/ 23 h 223"/>
                <a:gd name="T10" fmla="*/ 0 w 226"/>
                <a:gd name="T11" fmla="*/ 31 h 223"/>
                <a:gd name="T12" fmla="*/ 3 w 226"/>
                <a:gd name="T13" fmla="*/ 39 h 223"/>
                <a:gd name="T14" fmla="*/ 3 w 226"/>
                <a:gd name="T15" fmla="*/ 42 h 223"/>
                <a:gd name="T16" fmla="*/ 10 w 226"/>
                <a:gd name="T17" fmla="*/ 52 h 223"/>
                <a:gd name="T18" fmla="*/ 11 w 226"/>
                <a:gd name="T19" fmla="*/ 52 h 223"/>
                <a:gd name="T20" fmla="*/ 11 w 226"/>
                <a:gd name="T21" fmla="*/ 58 h 223"/>
                <a:gd name="T22" fmla="*/ 14 w 226"/>
                <a:gd name="T23" fmla="*/ 62 h 223"/>
                <a:gd name="T24" fmla="*/ 15 w 226"/>
                <a:gd name="T25" fmla="*/ 58 h 223"/>
                <a:gd name="T26" fmla="*/ 18 w 226"/>
                <a:gd name="T27" fmla="*/ 62 h 223"/>
                <a:gd name="T28" fmla="*/ 19 w 226"/>
                <a:gd name="T29" fmla="*/ 54 h 223"/>
                <a:gd name="T30" fmla="*/ 22 w 226"/>
                <a:gd name="T31" fmla="*/ 54 h 223"/>
                <a:gd name="T32" fmla="*/ 19 w 226"/>
                <a:gd name="T33" fmla="*/ 49 h 223"/>
                <a:gd name="T34" fmla="*/ 19 w 226"/>
                <a:gd name="T35" fmla="*/ 34 h 223"/>
                <a:gd name="T36" fmla="*/ 15 w 226"/>
                <a:gd name="T37" fmla="*/ 31 h 223"/>
                <a:gd name="T38" fmla="*/ 14 w 226"/>
                <a:gd name="T39" fmla="*/ 23 h 223"/>
                <a:gd name="T40" fmla="*/ 15 w 226"/>
                <a:gd name="T41" fmla="*/ 15 h 223"/>
                <a:gd name="T42" fmla="*/ 12 w 226"/>
                <a:gd name="T43" fmla="*/ 0 h 22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26"/>
                <a:gd name="T67" fmla="*/ 0 h 223"/>
                <a:gd name="T68" fmla="*/ 226 w 226"/>
                <a:gd name="T69" fmla="*/ 223 h 22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26" h="223">
                  <a:moveTo>
                    <a:pt x="126" y="0"/>
                  </a:moveTo>
                  <a:lnTo>
                    <a:pt x="86" y="0"/>
                  </a:lnTo>
                  <a:lnTo>
                    <a:pt x="67" y="0"/>
                  </a:lnTo>
                  <a:lnTo>
                    <a:pt x="38" y="23"/>
                  </a:lnTo>
                  <a:lnTo>
                    <a:pt x="38" y="83"/>
                  </a:lnTo>
                  <a:lnTo>
                    <a:pt x="0" y="111"/>
                  </a:lnTo>
                  <a:lnTo>
                    <a:pt x="15" y="138"/>
                  </a:lnTo>
                  <a:lnTo>
                    <a:pt x="38" y="150"/>
                  </a:lnTo>
                  <a:lnTo>
                    <a:pt x="98" y="182"/>
                  </a:lnTo>
                  <a:lnTo>
                    <a:pt x="115" y="182"/>
                  </a:lnTo>
                  <a:lnTo>
                    <a:pt x="115" y="209"/>
                  </a:lnTo>
                  <a:lnTo>
                    <a:pt x="138" y="223"/>
                  </a:lnTo>
                  <a:lnTo>
                    <a:pt x="153" y="209"/>
                  </a:lnTo>
                  <a:lnTo>
                    <a:pt x="186" y="223"/>
                  </a:lnTo>
                  <a:lnTo>
                    <a:pt x="198" y="194"/>
                  </a:lnTo>
                  <a:lnTo>
                    <a:pt x="226" y="194"/>
                  </a:lnTo>
                  <a:lnTo>
                    <a:pt x="198" y="171"/>
                  </a:lnTo>
                  <a:lnTo>
                    <a:pt x="198" y="123"/>
                  </a:lnTo>
                  <a:lnTo>
                    <a:pt x="153" y="111"/>
                  </a:lnTo>
                  <a:lnTo>
                    <a:pt x="138" y="83"/>
                  </a:lnTo>
                  <a:lnTo>
                    <a:pt x="153" y="50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43" name="Freeform 57"/>
            <p:cNvSpPr>
              <a:spLocks/>
            </p:cNvSpPr>
            <p:nvPr/>
          </p:nvSpPr>
          <p:spPr bwMode="auto">
            <a:xfrm>
              <a:off x="3611" y="1778"/>
              <a:ext cx="40" cy="93"/>
            </a:xfrm>
            <a:custGeom>
              <a:avLst/>
              <a:gdLst>
                <a:gd name="T0" fmla="*/ 4 w 46"/>
                <a:gd name="T1" fmla="*/ 7 h 100"/>
                <a:gd name="T2" fmla="*/ 4 w 46"/>
                <a:gd name="T3" fmla="*/ 0 h 100"/>
                <a:gd name="T4" fmla="*/ 3 w 46"/>
                <a:gd name="T5" fmla="*/ 0 h 100"/>
                <a:gd name="T6" fmla="*/ 0 w 46"/>
                <a:gd name="T7" fmla="*/ 12 h 100"/>
                <a:gd name="T8" fmla="*/ 0 w 46"/>
                <a:gd name="T9" fmla="*/ 18 h 100"/>
                <a:gd name="T10" fmla="*/ 3 w 46"/>
                <a:gd name="T11" fmla="*/ 29 h 100"/>
                <a:gd name="T12" fmla="*/ 4 w 46"/>
                <a:gd name="T13" fmla="*/ 18 h 100"/>
                <a:gd name="T14" fmla="*/ 3 w 46"/>
                <a:gd name="T15" fmla="*/ 7 h 100"/>
                <a:gd name="T16" fmla="*/ 4 w 46"/>
                <a:gd name="T17" fmla="*/ 7 h 1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6"/>
                <a:gd name="T28" fmla="*/ 0 h 100"/>
                <a:gd name="T29" fmla="*/ 46 w 46"/>
                <a:gd name="T30" fmla="*/ 100 h 1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6" h="100">
                  <a:moveTo>
                    <a:pt x="46" y="12"/>
                  </a:moveTo>
                  <a:lnTo>
                    <a:pt x="46" y="0"/>
                  </a:lnTo>
                  <a:lnTo>
                    <a:pt x="29" y="0"/>
                  </a:lnTo>
                  <a:lnTo>
                    <a:pt x="0" y="39"/>
                  </a:lnTo>
                  <a:lnTo>
                    <a:pt x="0" y="60"/>
                  </a:lnTo>
                  <a:lnTo>
                    <a:pt x="29" y="100"/>
                  </a:lnTo>
                  <a:lnTo>
                    <a:pt x="46" y="60"/>
                  </a:lnTo>
                  <a:lnTo>
                    <a:pt x="29" y="27"/>
                  </a:lnTo>
                  <a:lnTo>
                    <a:pt x="46" y="12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44" name="Freeform 58"/>
            <p:cNvSpPr>
              <a:spLocks/>
            </p:cNvSpPr>
            <p:nvPr/>
          </p:nvSpPr>
          <p:spPr bwMode="auto">
            <a:xfrm>
              <a:off x="3628" y="2493"/>
              <a:ext cx="159" cy="238"/>
            </a:xfrm>
            <a:custGeom>
              <a:avLst/>
              <a:gdLst>
                <a:gd name="T0" fmla="*/ 9 w 183"/>
                <a:gd name="T1" fmla="*/ 70 h 255"/>
                <a:gd name="T2" fmla="*/ 11 w 183"/>
                <a:gd name="T3" fmla="*/ 79 h 255"/>
                <a:gd name="T4" fmla="*/ 14 w 183"/>
                <a:gd name="T5" fmla="*/ 65 h 255"/>
                <a:gd name="T6" fmla="*/ 14 w 183"/>
                <a:gd name="T7" fmla="*/ 56 h 255"/>
                <a:gd name="T8" fmla="*/ 14 w 183"/>
                <a:gd name="T9" fmla="*/ 61 h 255"/>
                <a:gd name="T10" fmla="*/ 17 w 183"/>
                <a:gd name="T11" fmla="*/ 52 h 255"/>
                <a:gd name="T12" fmla="*/ 15 w 183"/>
                <a:gd name="T13" fmla="*/ 45 h 255"/>
                <a:gd name="T14" fmla="*/ 15 w 183"/>
                <a:gd name="T15" fmla="*/ 18 h 255"/>
                <a:gd name="T16" fmla="*/ 17 w 183"/>
                <a:gd name="T17" fmla="*/ 7 h 255"/>
                <a:gd name="T18" fmla="*/ 15 w 183"/>
                <a:gd name="T19" fmla="*/ 7 h 255"/>
                <a:gd name="T20" fmla="*/ 11 w 183"/>
                <a:gd name="T21" fmla="*/ 9 h 255"/>
                <a:gd name="T22" fmla="*/ 9 w 183"/>
                <a:gd name="T23" fmla="*/ 9 h 255"/>
                <a:gd name="T24" fmla="*/ 6 w 183"/>
                <a:gd name="T25" fmla="*/ 0 h 255"/>
                <a:gd name="T26" fmla="*/ 3 w 183"/>
                <a:gd name="T27" fmla="*/ 0 h 255"/>
                <a:gd name="T28" fmla="*/ 3 w 183"/>
                <a:gd name="T29" fmla="*/ 0 h 255"/>
                <a:gd name="T30" fmla="*/ 0 w 183"/>
                <a:gd name="T31" fmla="*/ 7 h 255"/>
                <a:gd name="T32" fmla="*/ 3 w 183"/>
                <a:gd name="T33" fmla="*/ 7 h 255"/>
                <a:gd name="T34" fmla="*/ 3 w 183"/>
                <a:gd name="T35" fmla="*/ 21 h 255"/>
                <a:gd name="T36" fmla="*/ 0 w 183"/>
                <a:gd name="T37" fmla="*/ 35 h 255"/>
                <a:gd name="T38" fmla="*/ 0 w 183"/>
                <a:gd name="T39" fmla="*/ 48 h 255"/>
                <a:gd name="T40" fmla="*/ 3 w 183"/>
                <a:gd name="T41" fmla="*/ 48 h 255"/>
                <a:gd name="T42" fmla="*/ 8 w 183"/>
                <a:gd name="T43" fmla="*/ 61 h 255"/>
                <a:gd name="T44" fmla="*/ 9 w 183"/>
                <a:gd name="T45" fmla="*/ 70 h 25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83"/>
                <a:gd name="T70" fmla="*/ 0 h 255"/>
                <a:gd name="T71" fmla="*/ 183 w 183"/>
                <a:gd name="T72" fmla="*/ 255 h 25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83" h="255">
                  <a:moveTo>
                    <a:pt x="98" y="226"/>
                  </a:moveTo>
                  <a:lnTo>
                    <a:pt x="123" y="255"/>
                  </a:lnTo>
                  <a:lnTo>
                    <a:pt x="150" y="211"/>
                  </a:lnTo>
                  <a:lnTo>
                    <a:pt x="150" y="182"/>
                  </a:lnTo>
                  <a:lnTo>
                    <a:pt x="150" y="197"/>
                  </a:lnTo>
                  <a:lnTo>
                    <a:pt x="183" y="170"/>
                  </a:lnTo>
                  <a:lnTo>
                    <a:pt x="169" y="142"/>
                  </a:lnTo>
                  <a:lnTo>
                    <a:pt x="169" y="55"/>
                  </a:lnTo>
                  <a:lnTo>
                    <a:pt x="183" y="11"/>
                  </a:lnTo>
                  <a:lnTo>
                    <a:pt x="169" y="11"/>
                  </a:lnTo>
                  <a:lnTo>
                    <a:pt x="123" y="30"/>
                  </a:lnTo>
                  <a:lnTo>
                    <a:pt x="98" y="30"/>
                  </a:lnTo>
                  <a:lnTo>
                    <a:pt x="67" y="0"/>
                  </a:lnTo>
                  <a:lnTo>
                    <a:pt x="39" y="0"/>
                  </a:lnTo>
                  <a:lnTo>
                    <a:pt x="12" y="0"/>
                  </a:lnTo>
                  <a:lnTo>
                    <a:pt x="0" y="11"/>
                  </a:lnTo>
                  <a:lnTo>
                    <a:pt x="12" y="11"/>
                  </a:lnTo>
                  <a:lnTo>
                    <a:pt x="23" y="71"/>
                  </a:lnTo>
                  <a:lnTo>
                    <a:pt x="0" y="111"/>
                  </a:lnTo>
                  <a:lnTo>
                    <a:pt x="0" y="155"/>
                  </a:lnTo>
                  <a:lnTo>
                    <a:pt x="12" y="155"/>
                  </a:lnTo>
                  <a:lnTo>
                    <a:pt x="83" y="197"/>
                  </a:lnTo>
                  <a:lnTo>
                    <a:pt x="98" y="226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45" name="Freeform 59"/>
            <p:cNvSpPr>
              <a:spLocks/>
            </p:cNvSpPr>
            <p:nvPr/>
          </p:nvSpPr>
          <p:spPr bwMode="auto">
            <a:xfrm>
              <a:off x="3374" y="2815"/>
              <a:ext cx="252" cy="248"/>
            </a:xfrm>
            <a:custGeom>
              <a:avLst/>
              <a:gdLst>
                <a:gd name="T0" fmla="*/ 15 w 290"/>
                <a:gd name="T1" fmla="*/ 59 h 267"/>
                <a:gd name="T2" fmla="*/ 18 w 290"/>
                <a:gd name="T3" fmla="*/ 57 h 267"/>
                <a:gd name="T4" fmla="*/ 18 w 290"/>
                <a:gd name="T5" fmla="*/ 53 h 267"/>
                <a:gd name="T6" fmla="*/ 24 w 290"/>
                <a:gd name="T7" fmla="*/ 44 h 267"/>
                <a:gd name="T8" fmla="*/ 23 w 290"/>
                <a:gd name="T9" fmla="*/ 44 h 267"/>
                <a:gd name="T10" fmla="*/ 24 w 290"/>
                <a:gd name="T11" fmla="*/ 32 h 267"/>
                <a:gd name="T12" fmla="*/ 24 w 290"/>
                <a:gd name="T13" fmla="*/ 27 h 267"/>
                <a:gd name="T14" fmla="*/ 27 w 290"/>
                <a:gd name="T15" fmla="*/ 20 h 267"/>
                <a:gd name="T16" fmla="*/ 24 w 290"/>
                <a:gd name="T17" fmla="*/ 12 h 267"/>
                <a:gd name="T18" fmla="*/ 21 w 290"/>
                <a:gd name="T19" fmla="*/ 7 h 267"/>
                <a:gd name="T20" fmla="*/ 20 w 290"/>
                <a:gd name="T21" fmla="*/ 7 h 267"/>
                <a:gd name="T22" fmla="*/ 20 w 290"/>
                <a:gd name="T23" fmla="*/ 0 h 267"/>
                <a:gd name="T24" fmla="*/ 18 w 290"/>
                <a:gd name="T25" fmla="*/ 0 h 267"/>
                <a:gd name="T26" fmla="*/ 15 w 290"/>
                <a:gd name="T27" fmla="*/ 7 h 267"/>
                <a:gd name="T28" fmla="*/ 15 w 290"/>
                <a:gd name="T29" fmla="*/ 7 h 267"/>
                <a:gd name="T30" fmla="*/ 15 w 290"/>
                <a:gd name="T31" fmla="*/ 27 h 267"/>
                <a:gd name="T32" fmla="*/ 15 w 290"/>
                <a:gd name="T33" fmla="*/ 32 h 267"/>
                <a:gd name="T34" fmla="*/ 17 w 290"/>
                <a:gd name="T35" fmla="*/ 32 h 267"/>
                <a:gd name="T36" fmla="*/ 17 w 290"/>
                <a:gd name="T37" fmla="*/ 40 h 267"/>
                <a:gd name="T38" fmla="*/ 15 w 290"/>
                <a:gd name="T39" fmla="*/ 35 h 267"/>
                <a:gd name="T40" fmla="*/ 10 w 290"/>
                <a:gd name="T41" fmla="*/ 27 h 267"/>
                <a:gd name="T42" fmla="*/ 9 w 290"/>
                <a:gd name="T43" fmla="*/ 27 h 267"/>
                <a:gd name="T44" fmla="*/ 6 w 290"/>
                <a:gd name="T45" fmla="*/ 20 h 267"/>
                <a:gd name="T46" fmla="*/ 3 w 290"/>
                <a:gd name="T47" fmla="*/ 35 h 267"/>
                <a:gd name="T48" fmla="*/ 6 w 290"/>
                <a:gd name="T49" fmla="*/ 35 h 267"/>
                <a:gd name="T50" fmla="*/ 0 w 290"/>
                <a:gd name="T51" fmla="*/ 40 h 267"/>
                <a:gd name="T52" fmla="*/ 0 w 290"/>
                <a:gd name="T53" fmla="*/ 63 h 267"/>
                <a:gd name="T54" fmla="*/ 3 w 290"/>
                <a:gd name="T55" fmla="*/ 72 h 267"/>
                <a:gd name="T56" fmla="*/ 3 w 290"/>
                <a:gd name="T57" fmla="*/ 72 h 267"/>
                <a:gd name="T58" fmla="*/ 7 w 290"/>
                <a:gd name="T59" fmla="*/ 77 h 267"/>
                <a:gd name="T60" fmla="*/ 10 w 290"/>
                <a:gd name="T61" fmla="*/ 77 h 267"/>
                <a:gd name="T62" fmla="*/ 15 w 290"/>
                <a:gd name="T63" fmla="*/ 63 h 267"/>
                <a:gd name="T64" fmla="*/ 15 w 290"/>
                <a:gd name="T65" fmla="*/ 59 h 2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90"/>
                <a:gd name="T100" fmla="*/ 0 h 267"/>
                <a:gd name="T101" fmla="*/ 290 w 290"/>
                <a:gd name="T102" fmla="*/ 267 h 26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90" h="267">
                  <a:moveTo>
                    <a:pt x="169" y="210"/>
                  </a:moveTo>
                  <a:lnTo>
                    <a:pt x="202" y="198"/>
                  </a:lnTo>
                  <a:lnTo>
                    <a:pt x="202" y="183"/>
                  </a:lnTo>
                  <a:lnTo>
                    <a:pt x="269" y="154"/>
                  </a:lnTo>
                  <a:lnTo>
                    <a:pt x="258" y="154"/>
                  </a:lnTo>
                  <a:lnTo>
                    <a:pt x="269" y="112"/>
                  </a:lnTo>
                  <a:lnTo>
                    <a:pt x="269" y="94"/>
                  </a:lnTo>
                  <a:lnTo>
                    <a:pt x="290" y="71"/>
                  </a:lnTo>
                  <a:lnTo>
                    <a:pt x="269" y="39"/>
                  </a:lnTo>
                  <a:lnTo>
                    <a:pt x="229" y="12"/>
                  </a:lnTo>
                  <a:lnTo>
                    <a:pt x="214" y="12"/>
                  </a:lnTo>
                  <a:lnTo>
                    <a:pt x="214" y="0"/>
                  </a:lnTo>
                  <a:lnTo>
                    <a:pt x="202" y="0"/>
                  </a:lnTo>
                  <a:lnTo>
                    <a:pt x="169" y="12"/>
                  </a:lnTo>
                  <a:lnTo>
                    <a:pt x="169" y="27"/>
                  </a:lnTo>
                  <a:lnTo>
                    <a:pt x="158" y="94"/>
                  </a:lnTo>
                  <a:lnTo>
                    <a:pt x="169" y="112"/>
                  </a:lnTo>
                  <a:lnTo>
                    <a:pt x="191" y="112"/>
                  </a:lnTo>
                  <a:lnTo>
                    <a:pt x="191" y="139"/>
                  </a:lnTo>
                  <a:lnTo>
                    <a:pt x="158" y="123"/>
                  </a:lnTo>
                  <a:lnTo>
                    <a:pt x="114" y="94"/>
                  </a:lnTo>
                  <a:lnTo>
                    <a:pt x="102" y="94"/>
                  </a:lnTo>
                  <a:lnTo>
                    <a:pt x="60" y="71"/>
                  </a:lnTo>
                  <a:lnTo>
                    <a:pt x="43" y="123"/>
                  </a:lnTo>
                  <a:lnTo>
                    <a:pt x="60" y="123"/>
                  </a:lnTo>
                  <a:lnTo>
                    <a:pt x="0" y="139"/>
                  </a:lnTo>
                  <a:lnTo>
                    <a:pt x="0" y="223"/>
                  </a:lnTo>
                  <a:lnTo>
                    <a:pt x="31" y="254"/>
                  </a:lnTo>
                  <a:lnTo>
                    <a:pt x="43" y="254"/>
                  </a:lnTo>
                  <a:lnTo>
                    <a:pt x="71" y="267"/>
                  </a:lnTo>
                  <a:lnTo>
                    <a:pt x="114" y="267"/>
                  </a:lnTo>
                  <a:lnTo>
                    <a:pt x="158" y="223"/>
                  </a:lnTo>
                  <a:lnTo>
                    <a:pt x="169" y="21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46" name="Freeform 60"/>
            <p:cNvSpPr>
              <a:spLocks/>
            </p:cNvSpPr>
            <p:nvPr/>
          </p:nvSpPr>
          <p:spPr bwMode="auto">
            <a:xfrm>
              <a:off x="3598" y="2852"/>
              <a:ext cx="63" cy="187"/>
            </a:xfrm>
            <a:custGeom>
              <a:avLst/>
              <a:gdLst>
                <a:gd name="T0" fmla="*/ 4 w 71"/>
                <a:gd name="T1" fmla="*/ 0 h 199"/>
                <a:gd name="T2" fmla="*/ 4 w 71"/>
                <a:gd name="T3" fmla="*/ 0 h 199"/>
                <a:gd name="T4" fmla="*/ 5 w 71"/>
                <a:gd name="T5" fmla="*/ 8 h 199"/>
                <a:gd name="T6" fmla="*/ 7 w 71"/>
                <a:gd name="T7" fmla="*/ 20 h 199"/>
                <a:gd name="T8" fmla="*/ 5 w 71"/>
                <a:gd name="T9" fmla="*/ 24 h 199"/>
                <a:gd name="T10" fmla="*/ 5 w 71"/>
                <a:gd name="T11" fmla="*/ 35 h 199"/>
                <a:gd name="T12" fmla="*/ 10 w 71"/>
                <a:gd name="T13" fmla="*/ 49 h 199"/>
                <a:gd name="T14" fmla="*/ 10 w 71"/>
                <a:gd name="T15" fmla="*/ 59 h 199"/>
                <a:gd name="T16" fmla="*/ 7 w 71"/>
                <a:gd name="T17" fmla="*/ 70 h 199"/>
                <a:gd name="T18" fmla="*/ 4 w 71"/>
                <a:gd name="T19" fmla="*/ 59 h 199"/>
                <a:gd name="T20" fmla="*/ 5 w 71"/>
                <a:gd name="T21" fmla="*/ 46 h 199"/>
                <a:gd name="T22" fmla="*/ 4 w 71"/>
                <a:gd name="T23" fmla="*/ 46 h 199"/>
                <a:gd name="T24" fmla="*/ 4 w 71"/>
                <a:gd name="T25" fmla="*/ 40 h 199"/>
                <a:gd name="T26" fmla="*/ 0 w 71"/>
                <a:gd name="T27" fmla="*/ 40 h 199"/>
                <a:gd name="T28" fmla="*/ 4 w 71"/>
                <a:gd name="T29" fmla="*/ 24 h 199"/>
                <a:gd name="T30" fmla="*/ 4 w 71"/>
                <a:gd name="T31" fmla="*/ 20 h 199"/>
                <a:gd name="T32" fmla="*/ 4 w 71"/>
                <a:gd name="T33" fmla="*/ 10 h 199"/>
                <a:gd name="T34" fmla="*/ 4 w 71"/>
                <a:gd name="T35" fmla="*/ 0 h 19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1"/>
                <a:gd name="T55" fmla="*/ 0 h 199"/>
                <a:gd name="T56" fmla="*/ 71 w 71"/>
                <a:gd name="T57" fmla="*/ 199 h 19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1" h="199">
                  <a:moveTo>
                    <a:pt x="11" y="0"/>
                  </a:moveTo>
                  <a:lnTo>
                    <a:pt x="30" y="0"/>
                  </a:lnTo>
                  <a:lnTo>
                    <a:pt x="42" y="11"/>
                  </a:lnTo>
                  <a:lnTo>
                    <a:pt x="53" y="55"/>
                  </a:lnTo>
                  <a:lnTo>
                    <a:pt x="42" y="71"/>
                  </a:lnTo>
                  <a:lnTo>
                    <a:pt x="42" y="99"/>
                  </a:lnTo>
                  <a:lnTo>
                    <a:pt x="71" y="142"/>
                  </a:lnTo>
                  <a:lnTo>
                    <a:pt x="71" y="171"/>
                  </a:lnTo>
                  <a:lnTo>
                    <a:pt x="53" y="199"/>
                  </a:lnTo>
                  <a:lnTo>
                    <a:pt x="30" y="171"/>
                  </a:lnTo>
                  <a:lnTo>
                    <a:pt x="42" y="130"/>
                  </a:lnTo>
                  <a:lnTo>
                    <a:pt x="11" y="130"/>
                  </a:lnTo>
                  <a:lnTo>
                    <a:pt x="11" y="115"/>
                  </a:lnTo>
                  <a:lnTo>
                    <a:pt x="0" y="115"/>
                  </a:lnTo>
                  <a:lnTo>
                    <a:pt x="11" y="71"/>
                  </a:lnTo>
                  <a:lnTo>
                    <a:pt x="11" y="55"/>
                  </a:lnTo>
                  <a:lnTo>
                    <a:pt x="30" y="3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47" name="Freeform 61"/>
            <p:cNvSpPr>
              <a:spLocks/>
            </p:cNvSpPr>
            <p:nvPr/>
          </p:nvSpPr>
          <p:spPr bwMode="auto">
            <a:xfrm>
              <a:off x="3436" y="3002"/>
              <a:ext cx="162" cy="179"/>
            </a:xfrm>
            <a:custGeom>
              <a:avLst/>
              <a:gdLst>
                <a:gd name="T0" fmla="*/ 9 w 187"/>
                <a:gd name="T1" fmla="*/ 55 h 192"/>
                <a:gd name="T2" fmla="*/ 11 w 187"/>
                <a:gd name="T3" fmla="*/ 55 h 192"/>
                <a:gd name="T4" fmla="*/ 13 w 187"/>
                <a:gd name="T5" fmla="*/ 58 h 192"/>
                <a:gd name="T6" fmla="*/ 16 w 187"/>
                <a:gd name="T7" fmla="*/ 36 h 192"/>
                <a:gd name="T8" fmla="*/ 16 w 187"/>
                <a:gd name="T9" fmla="*/ 17 h 192"/>
                <a:gd name="T10" fmla="*/ 16 w 187"/>
                <a:gd name="T11" fmla="*/ 7 h 192"/>
                <a:gd name="T12" fmla="*/ 13 w 187"/>
                <a:gd name="T13" fmla="*/ 7 h 192"/>
                <a:gd name="T14" fmla="*/ 11 w 187"/>
                <a:gd name="T15" fmla="*/ 7 h 192"/>
                <a:gd name="T16" fmla="*/ 11 w 187"/>
                <a:gd name="T17" fmla="*/ 0 h 192"/>
                <a:gd name="T18" fmla="*/ 9 w 187"/>
                <a:gd name="T19" fmla="*/ 7 h 192"/>
                <a:gd name="T20" fmla="*/ 8 w 187"/>
                <a:gd name="T21" fmla="*/ 7 h 192"/>
                <a:gd name="T22" fmla="*/ 3 w 187"/>
                <a:gd name="T23" fmla="*/ 20 h 192"/>
                <a:gd name="T24" fmla="*/ 0 w 187"/>
                <a:gd name="T25" fmla="*/ 20 h 192"/>
                <a:gd name="T26" fmla="*/ 3 w 187"/>
                <a:gd name="T27" fmla="*/ 33 h 192"/>
                <a:gd name="T28" fmla="*/ 5 w 187"/>
                <a:gd name="T29" fmla="*/ 41 h 192"/>
                <a:gd name="T30" fmla="*/ 7 w 187"/>
                <a:gd name="T31" fmla="*/ 50 h 192"/>
                <a:gd name="T32" fmla="*/ 9 w 187"/>
                <a:gd name="T33" fmla="*/ 55 h 19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87"/>
                <a:gd name="T52" fmla="*/ 0 h 192"/>
                <a:gd name="T53" fmla="*/ 187 w 187"/>
                <a:gd name="T54" fmla="*/ 192 h 19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87" h="192">
                  <a:moveTo>
                    <a:pt x="98" y="181"/>
                  </a:moveTo>
                  <a:lnTo>
                    <a:pt x="131" y="181"/>
                  </a:lnTo>
                  <a:lnTo>
                    <a:pt x="142" y="192"/>
                  </a:lnTo>
                  <a:lnTo>
                    <a:pt x="187" y="121"/>
                  </a:lnTo>
                  <a:lnTo>
                    <a:pt x="187" y="54"/>
                  </a:lnTo>
                  <a:lnTo>
                    <a:pt x="187" y="23"/>
                  </a:lnTo>
                  <a:lnTo>
                    <a:pt x="142" y="12"/>
                  </a:lnTo>
                  <a:lnTo>
                    <a:pt x="131" y="12"/>
                  </a:lnTo>
                  <a:lnTo>
                    <a:pt x="131" y="0"/>
                  </a:lnTo>
                  <a:lnTo>
                    <a:pt x="98" y="12"/>
                  </a:lnTo>
                  <a:lnTo>
                    <a:pt x="87" y="23"/>
                  </a:lnTo>
                  <a:lnTo>
                    <a:pt x="43" y="67"/>
                  </a:lnTo>
                  <a:lnTo>
                    <a:pt x="0" y="67"/>
                  </a:lnTo>
                  <a:lnTo>
                    <a:pt x="31" y="109"/>
                  </a:lnTo>
                  <a:lnTo>
                    <a:pt x="58" y="134"/>
                  </a:lnTo>
                  <a:lnTo>
                    <a:pt x="71" y="165"/>
                  </a:lnTo>
                  <a:lnTo>
                    <a:pt x="98" y="181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48" name="Freeform 62"/>
            <p:cNvSpPr>
              <a:spLocks/>
            </p:cNvSpPr>
            <p:nvPr/>
          </p:nvSpPr>
          <p:spPr bwMode="auto">
            <a:xfrm>
              <a:off x="3164" y="3039"/>
              <a:ext cx="271" cy="305"/>
            </a:xfrm>
            <a:custGeom>
              <a:avLst/>
              <a:gdLst>
                <a:gd name="T0" fmla="*/ 17 w 311"/>
                <a:gd name="T1" fmla="*/ 65 h 327"/>
                <a:gd name="T2" fmla="*/ 17 w 311"/>
                <a:gd name="T3" fmla="*/ 96 h 327"/>
                <a:gd name="T4" fmla="*/ 16 w 311"/>
                <a:gd name="T5" fmla="*/ 100 h 327"/>
                <a:gd name="T6" fmla="*/ 13 w 311"/>
                <a:gd name="T7" fmla="*/ 100 h 327"/>
                <a:gd name="T8" fmla="*/ 12 w 311"/>
                <a:gd name="T9" fmla="*/ 96 h 327"/>
                <a:gd name="T10" fmla="*/ 10 w 311"/>
                <a:gd name="T11" fmla="*/ 91 h 327"/>
                <a:gd name="T12" fmla="*/ 10 w 311"/>
                <a:gd name="T13" fmla="*/ 96 h 327"/>
                <a:gd name="T14" fmla="*/ 8 w 311"/>
                <a:gd name="T15" fmla="*/ 87 h 327"/>
                <a:gd name="T16" fmla="*/ 7 w 311"/>
                <a:gd name="T17" fmla="*/ 55 h 327"/>
                <a:gd name="T18" fmla="*/ 7 w 311"/>
                <a:gd name="T19" fmla="*/ 44 h 327"/>
                <a:gd name="T20" fmla="*/ 0 w 311"/>
                <a:gd name="T21" fmla="*/ 7 h 327"/>
                <a:gd name="T22" fmla="*/ 0 w 311"/>
                <a:gd name="T23" fmla="*/ 7 h 327"/>
                <a:gd name="T24" fmla="*/ 3 w 311"/>
                <a:gd name="T25" fmla="*/ 0 h 327"/>
                <a:gd name="T26" fmla="*/ 5 w 311"/>
                <a:gd name="T27" fmla="*/ 7 h 327"/>
                <a:gd name="T28" fmla="*/ 15 w 311"/>
                <a:gd name="T29" fmla="*/ 7 h 327"/>
                <a:gd name="T30" fmla="*/ 16 w 311"/>
                <a:gd name="T31" fmla="*/ 7 h 327"/>
                <a:gd name="T32" fmla="*/ 22 w 311"/>
                <a:gd name="T33" fmla="*/ 7 h 327"/>
                <a:gd name="T34" fmla="*/ 26 w 311"/>
                <a:gd name="T35" fmla="*/ 7 h 327"/>
                <a:gd name="T36" fmla="*/ 27 w 311"/>
                <a:gd name="T37" fmla="*/ 7 h 327"/>
                <a:gd name="T38" fmla="*/ 30 w 311"/>
                <a:gd name="T39" fmla="*/ 7 h 327"/>
                <a:gd name="T40" fmla="*/ 27 w 311"/>
                <a:gd name="T41" fmla="*/ 7 h 327"/>
                <a:gd name="T42" fmla="*/ 26 w 311"/>
                <a:gd name="T43" fmla="*/ 14 h 327"/>
                <a:gd name="T44" fmla="*/ 26 w 311"/>
                <a:gd name="T45" fmla="*/ 7 h 327"/>
                <a:gd name="T46" fmla="*/ 20 w 311"/>
                <a:gd name="T47" fmla="*/ 14 h 327"/>
                <a:gd name="T48" fmla="*/ 20 w 311"/>
                <a:gd name="T49" fmla="*/ 39 h 327"/>
                <a:gd name="T50" fmla="*/ 17 w 311"/>
                <a:gd name="T51" fmla="*/ 44 h 327"/>
                <a:gd name="T52" fmla="*/ 17 w 311"/>
                <a:gd name="T53" fmla="*/ 65 h 32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11"/>
                <a:gd name="T82" fmla="*/ 0 h 327"/>
                <a:gd name="T83" fmla="*/ 311 w 311"/>
                <a:gd name="T84" fmla="*/ 327 h 32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11" h="327">
                  <a:moveTo>
                    <a:pt x="183" y="213"/>
                  </a:moveTo>
                  <a:lnTo>
                    <a:pt x="183" y="313"/>
                  </a:lnTo>
                  <a:lnTo>
                    <a:pt x="171" y="327"/>
                  </a:lnTo>
                  <a:lnTo>
                    <a:pt x="139" y="327"/>
                  </a:lnTo>
                  <a:lnTo>
                    <a:pt x="123" y="313"/>
                  </a:lnTo>
                  <a:lnTo>
                    <a:pt x="112" y="298"/>
                  </a:lnTo>
                  <a:lnTo>
                    <a:pt x="112" y="313"/>
                  </a:lnTo>
                  <a:lnTo>
                    <a:pt x="83" y="286"/>
                  </a:lnTo>
                  <a:lnTo>
                    <a:pt x="68" y="183"/>
                  </a:lnTo>
                  <a:lnTo>
                    <a:pt x="68" y="142"/>
                  </a:lnTo>
                  <a:lnTo>
                    <a:pt x="0" y="27"/>
                  </a:lnTo>
                  <a:lnTo>
                    <a:pt x="0" y="16"/>
                  </a:lnTo>
                  <a:lnTo>
                    <a:pt x="39" y="0"/>
                  </a:lnTo>
                  <a:lnTo>
                    <a:pt x="52" y="16"/>
                  </a:lnTo>
                  <a:lnTo>
                    <a:pt x="150" y="16"/>
                  </a:lnTo>
                  <a:lnTo>
                    <a:pt x="171" y="27"/>
                  </a:lnTo>
                  <a:lnTo>
                    <a:pt x="227" y="27"/>
                  </a:lnTo>
                  <a:lnTo>
                    <a:pt x="271" y="16"/>
                  </a:lnTo>
                  <a:lnTo>
                    <a:pt x="283" y="16"/>
                  </a:lnTo>
                  <a:lnTo>
                    <a:pt x="311" y="27"/>
                  </a:lnTo>
                  <a:lnTo>
                    <a:pt x="283" y="27"/>
                  </a:lnTo>
                  <a:lnTo>
                    <a:pt x="271" y="43"/>
                  </a:lnTo>
                  <a:lnTo>
                    <a:pt x="271" y="27"/>
                  </a:lnTo>
                  <a:lnTo>
                    <a:pt x="212" y="43"/>
                  </a:lnTo>
                  <a:lnTo>
                    <a:pt x="212" y="127"/>
                  </a:lnTo>
                  <a:lnTo>
                    <a:pt x="183" y="142"/>
                  </a:lnTo>
                  <a:lnTo>
                    <a:pt x="183" y="213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49" name="Freeform 63"/>
            <p:cNvSpPr>
              <a:spLocks/>
            </p:cNvSpPr>
            <p:nvPr/>
          </p:nvSpPr>
          <p:spPr bwMode="auto">
            <a:xfrm>
              <a:off x="3164" y="2759"/>
              <a:ext cx="260" cy="304"/>
            </a:xfrm>
            <a:custGeom>
              <a:avLst/>
              <a:gdLst>
                <a:gd name="T0" fmla="*/ 3 w 300"/>
                <a:gd name="T1" fmla="*/ 0 h 326"/>
                <a:gd name="T2" fmla="*/ 3 w 300"/>
                <a:gd name="T3" fmla="*/ 7 h 326"/>
                <a:gd name="T4" fmla="*/ 3 w 300"/>
                <a:gd name="T5" fmla="*/ 21 h 326"/>
                <a:gd name="T6" fmla="*/ 3 w 300"/>
                <a:gd name="T7" fmla="*/ 27 h 326"/>
                <a:gd name="T8" fmla="*/ 4 w 300"/>
                <a:gd name="T9" fmla="*/ 44 h 326"/>
                <a:gd name="T10" fmla="*/ 3 w 300"/>
                <a:gd name="T11" fmla="*/ 51 h 326"/>
                <a:gd name="T12" fmla="*/ 3 w 300"/>
                <a:gd name="T13" fmla="*/ 61 h 326"/>
                <a:gd name="T14" fmla="*/ 0 w 300"/>
                <a:gd name="T15" fmla="*/ 82 h 326"/>
                <a:gd name="T16" fmla="*/ 0 w 300"/>
                <a:gd name="T17" fmla="*/ 95 h 326"/>
                <a:gd name="T18" fmla="*/ 3 w 300"/>
                <a:gd name="T19" fmla="*/ 90 h 326"/>
                <a:gd name="T20" fmla="*/ 4 w 300"/>
                <a:gd name="T21" fmla="*/ 95 h 326"/>
                <a:gd name="T22" fmla="*/ 13 w 300"/>
                <a:gd name="T23" fmla="*/ 95 h 326"/>
                <a:gd name="T24" fmla="*/ 15 w 300"/>
                <a:gd name="T25" fmla="*/ 99 h 326"/>
                <a:gd name="T26" fmla="*/ 20 w 300"/>
                <a:gd name="T27" fmla="*/ 99 h 326"/>
                <a:gd name="T28" fmla="*/ 23 w 300"/>
                <a:gd name="T29" fmla="*/ 95 h 326"/>
                <a:gd name="T30" fmla="*/ 20 w 300"/>
                <a:gd name="T31" fmla="*/ 86 h 326"/>
                <a:gd name="T32" fmla="*/ 20 w 300"/>
                <a:gd name="T33" fmla="*/ 61 h 326"/>
                <a:gd name="T34" fmla="*/ 27 w 300"/>
                <a:gd name="T35" fmla="*/ 55 h 326"/>
                <a:gd name="T36" fmla="*/ 25 w 300"/>
                <a:gd name="T37" fmla="*/ 55 h 326"/>
                <a:gd name="T38" fmla="*/ 27 w 300"/>
                <a:gd name="T39" fmla="*/ 39 h 326"/>
                <a:gd name="T40" fmla="*/ 20 w 300"/>
                <a:gd name="T41" fmla="*/ 44 h 326"/>
                <a:gd name="T42" fmla="*/ 23 w 300"/>
                <a:gd name="T43" fmla="*/ 39 h 326"/>
                <a:gd name="T44" fmla="*/ 20 w 300"/>
                <a:gd name="T45" fmla="*/ 30 h 326"/>
                <a:gd name="T46" fmla="*/ 20 w 300"/>
                <a:gd name="T47" fmla="*/ 14 h 326"/>
                <a:gd name="T48" fmla="*/ 19 w 300"/>
                <a:gd name="T49" fmla="*/ 9 h 326"/>
                <a:gd name="T50" fmla="*/ 16 w 300"/>
                <a:gd name="T51" fmla="*/ 9 h 326"/>
                <a:gd name="T52" fmla="*/ 16 w 300"/>
                <a:gd name="T53" fmla="*/ 19 h 326"/>
                <a:gd name="T54" fmla="*/ 12 w 300"/>
                <a:gd name="T55" fmla="*/ 19 h 326"/>
                <a:gd name="T56" fmla="*/ 11 w 300"/>
                <a:gd name="T57" fmla="*/ 14 h 326"/>
                <a:gd name="T58" fmla="*/ 10 w 300"/>
                <a:gd name="T59" fmla="*/ 0 h 326"/>
                <a:gd name="T60" fmla="*/ 9 w 300"/>
                <a:gd name="T61" fmla="*/ 0 h 326"/>
                <a:gd name="T62" fmla="*/ 3 w 300"/>
                <a:gd name="T63" fmla="*/ 0 h 32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00"/>
                <a:gd name="T97" fmla="*/ 0 h 326"/>
                <a:gd name="T98" fmla="*/ 300 w 300"/>
                <a:gd name="T99" fmla="*/ 326 h 32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00" h="326">
                  <a:moveTo>
                    <a:pt x="39" y="0"/>
                  </a:moveTo>
                  <a:lnTo>
                    <a:pt x="12" y="11"/>
                  </a:lnTo>
                  <a:lnTo>
                    <a:pt x="39" y="71"/>
                  </a:lnTo>
                  <a:lnTo>
                    <a:pt x="23" y="86"/>
                  </a:lnTo>
                  <a:lnTo>
                    <a:pt x="52" y="142"/>
                  </a:lnTo>
                  <a:lnTo>
                    <a:pt x="39" y="171"/>
                  </a:lnTo>
                  <a:lnTo>
                    <a:pt x="23" y="198"/>
                  </a:lnTo>
                  <a:lnTo>
                    <a:pt x="0" y="269"/>
                  </a:lnTo>
                  <a:lnTo>
                    <a:pt x="0" y="313"/>
                  </a:lnTo>
                  <a:lnTo>
                    <a:pt x="39" y="297"/>
                  </a:lnTo>
                  <a:lnTo>
                    <a:pt x="52" y="313"/>
                  </a:lnTo>
                  <a:lnTo>
                    <a:pt x="152" y="313"/>
                  </a:lnTo>
                  <a:lnTo>
                    <a:pt x="171" y="326"/>
                  </a:lnTo>
                  <a:lnTo>
                    <a:pt x="227" y="326"/>
                  </a:lnTo>
                  <a:lnTo>
                    <a:pt x="271" y="313"/>
                  </a:lnTo>
                  <a:lnTo>
                    <a:pt x="239" y="282"/>
                  </a:lnTo>
                  <a:lnTo>
                    <a:pt x="239" y="198"/>
                  </a:lnTo>
                  <a:lnTo>
                    <a:pt x="300" y="182"/>
                  </a:lnTo>
                  <a:lnTo>
                    <a:pt x="283" y="182"/>
                  </a:lnTo>
                  <a:lnTo>
                    <a:pt x="300" y="130"/>
                  </a:lnTo>
                  <a:lnTo>
                    <a:pt x="239" y="142"/>
                  </a:lnTo>
                  <a:lnTo>
                    <a:pt x="256" y="130"/>
                  </a:lnTo>
                  <a:lnTo>
                    <a:pt x="239" y="98"/>
                  </a:lnTo>
                  <a:lnTo>
                    <a:pt x="239" y="42"/>
                  </a:lnTo>
                  <a:lnTo>
                    <a:pt x="212" y="31"/>
                  </a:lnTo>
                  <a:lnTo>
                    <a:pt x="183" y="31"/>
                  </a:lnTo>
                  <a:lnTo>
                    <a:pt x="183" y="59"/>
                  </a:lnTo>
                  <a:lnTo>
                    <a:pt x="139" y="59"/>
                  </a:lnTo>
                  <a:lnTo>
                    <a:pt x="123" y="42"/>
                  </a:lnTo>
                  <a:lnTo>
                    <a:pt x="112" y="0"/>
                  </a:lnTo>
                  <a:lnTo>
                    <a:pt x="100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50" name="Freeform 64"/>
            <p:cNvSpPr>
              <a:spLocks/>
            </p:cNvSpPr>
            <p:nvPr/>
          </p:nvSpPr>
          <p:spPr bwMode="auto">
            <a:xfrm>
              <a:off x="2851" y="2333"/>
              <a:ext cx="97" cy="160"/>
            </a:xfrm>
            <a:custGeom>
              <a:avLst/>
              <a:gdLst>
                <a:gd name="T0" fmla="*/ 9 w 112"/>
                <a:gd name="T1" fmla="*/ 37 h 171"/>
                <a:gd name="T2" fmla="*/ 10 w 112"/>
                <a:gd name="T3" fmla="*/ 42 h 171"/>
                <a:gd name="T4" fmla="*/ 9 w 112"/>
                <a:gd name="T5" fmla="*/ 46 h 171"/>
                <a:gd name="T6" fmla="*/ 8 w 112"/>
                <a:gd name="T7" fmla="*/ 46 h 171"/>
                <a:gd name="T8" fmla="*/ 3 w 112"/>
                <a:gd name="T9" fmla="*/ 56 h 171"/>
                <a:gd name="T10" fmla="*/ 0 w 112"/>
                <a:gd name="T11" fmla="*/ 49 h 171"/>
                <a:gd name="T12" fmla="*/ 3 w 112"/>
                <a:gd name="T13" fmla="*/ 49 h 171"/>
                <a:gd name="T14" fmla="*/ 0 w 112"/>
                <a:gd name="T15" fmla="*/ 37 h 171"/>
                <a:gd name="T16" fmla="*/ 3 w 112"/>
                <a:gd name="T17" fmla="*/ 22 h 171"/>
                <a:gd name="T18" fmla="*/ 3 w 112"/>
                <a:gd name="T19" fmla="*/ 14 h 171"/>
                <a:gd name="T20" fmla="*/ 3 w 112"/>
                <a:gd name="T21" fmla="*/ 0 h 171"/>
                <a:gd name="T22" fmla="*/ 6 w 112"/>
                <a:gd name="T23" fmla="*/ 0 h 171"/>
                <a:gd name="T24" fmla="*/ 8 w 112"/>
                <a:gd name="T25" fmla="*/ 19 h 171"/>
                <a:gd name="T26" fmla="*/ 9 w 112"/>
                <a:gd name="T27" fmla="*/ 37 h 17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2"/>
                <a:gd name="T43" fmla="*/ 0 h 171"/>
                <a:gd name="T44" fmla="*/ 112 w 112"/>
                <a:gd name="T45" fmla="*/ 171 h 17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2" h="171">
                  <a:moveTo>
                    <a:pt x="98" y="115"/>
                  </a:moveTo>
                  <a:lnTo>
                    <a:pt x="112" y="130"/>
                  </a:lnTo>
                  <a:lnTo>
                    <a:pt x="98" y="142"/>
                  </a:lnTo>
                  <a:lnTo>
                    <a:pt x="83" y="142"/>
                  </a:lnTo>
                  <a:lnTo>
                    <a:pt x="27" y="171"/>
                  </a:lnTo>
                  <a:lnTo>
                    <a:pt x="0" y="153"/>
                  </a:lnTo>
                  <a:lnTo>
                    <a:pt x="12" y="153"/>
                  </a:lnTo>
                  <a:lnTo>
                    <a:pt x="0" y="115"/>
                  </a:lnTo>
                  <a:lnTo>
                    <a:pt x="27" y="71"/>
                  </a:lnTo>
                  <a:lnTo>
                    <a:pt x="12" y="42"/>
                  </a:lnTo>
                  <a:lnTo>
                    <a:pt x="12" y="0"/>
                  </a:lnTo>
                  <a:lnTo>
                    <a:pt x="68" y="0"/>
                  </a:lnTo>
                  <a:lnTo>
                    <a:pt x="83" y="59"/>
                  </a:lnTo>
                  <a:lnTo>
                    <a:pt x="98" y="115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51" name="Freeform 65"/>
            <p:cNvSpPr>
              <a:spLocks/>
            </p:cNvSpPr>
            <p:nvPr/>
          </p:nvSpPr>
          <p:spPr bwMode="auto">
            <a:xfrm>
              <a:off x="2910" y="2333"/>
              <a:ext cx="52" cy="123"/>
            </a:xfrm>
            <a:custGeom>
              <a:avLst/>
              <a:gdLst>
                <a:gd name="T0" fmla="*/ 4 w 59"/>
                <a:gd name="T1" fmla="*/ 44 h 130"/>
                <a:gd name="T2" fmla="*/ 5 w 59"/>
                <a:gd name="T3" fmla="*/ 51 h 130"/>
                <a:gd name="T4" fmla="*/ 7 w 59"/>
                <a:gd name="T5" fmla="*/ 51 h 130"/>
                <a:gd name="T6" fmla="*/ 5 w 59"/>
                <a:gd name="T7" fmla="*/ 27 h 130"/>
                <a:gd name="T8" fmla="*/ 5 w 59"/>
                <a:gd name="T9" fmla="*/ 11 h 130"/>
                <a:gd name="T10" fmla="*/ 4 w 59"/>
                <a:gd name="T11" fmla="*/ 9 h 130"/>
                <a:gd name="T12" fmla="*/ 4 w 59"/>
                <a:gd name="T13" fmla="*/ 0 h 130"/>
                <a:gd name="T14" fmla="*/ 0 w 59"/>
                <a:gd name="T15" fmla="*/ 0 h 130"/>
                <a:gd name="T16" fmla="*/ 4 w 59"/>
                <a:gd name="T17" fmla="*/ 23 h 130"/>
                <a:gd name="T18" fmla="*/ 4 w 59"/>
                <a:gd name="T19" fmla="*/ 44 h 1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9"/>
                <a:gd name="T31" fmla="*/ 0 h 130"/>
                <a:gd name="T32" fmla="*/ 59 w 59"/>
                <a:gd name="T33" fmla="*/ 130 h 1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9" h="130">
                  <a:moveTo>
                    <a:pt x="30" y="113"/>
                  </a:moveTo>
                  <a:lnTo>
                    <a:pt x="42" y="130"/>
                  </a:lnTo>
                  <a:lnTo>
                    <a:pt x="59" y="130"/>
                  </a:lnTo>
                  <a:lnTo>
                    <a:pt x="42" y="71"/>
                  </a:lnTo>
                  <a:lnTo>
                    <a:pt x="42" y="30"/>
                  </a:lnTo>
                  <a:lnTo>
                    <a:pt x="30" y="15"/>
                  </a:lnTo>
                  <a:lnTo>
                    <a:pt x="30" y="0"/>
                  </a:lnTo>
                  <a:lnTo>
                    <a:pt x="0" y="0"/>
                  </a:lnTo>
                  <a:lnTo>
                    <a:pt x="15" y="57"/>
                  </a:lnTo>
                  <a:lnTo>
                    <a:pt x="30" y="113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52" name="Freeform 66"/>
            <p:cNvSpPr>
              <a:spLocks/>
            </p:cNvSpPr>
            <p:nvPr/>
          </p:nvSpPr>
          <p:spPr bwMode="auto">
            <a:xfrm>
              <a:off x="2938" y="2295"/>
              <a:ext cx="63" cy="161"/>
            </a:xfrm>
            <a:custGeom>
              <a:avLst/>
              <a:gdLst>
                <a:gd name="T0" fmla="*/ 4 w 71"/>
                <a:gd name="T1" fmla="*/ 39 h 171"/>
                <a:gd name="T2" fmla="*/ 4 w 71"/>
                <a:gd name="T3" fmla="*/ 62 h 171"/>
                <a:gd name="T4" fmla="*/ 5 w 71"/>
                <a:gd name="T5" fmla="*/ 62 h 171"/>
                <a:gd name="T6" fmla="*/ 5 w 71"/>
                <a:gd name="T7" fmla="*/ 39 h 171"/>
                <a:gd name="T8" fmla="*/ 10 w 71"/>
                <a:gd name="T9" fmla="*/ 20 h 171"/>
                <a:gd name="T10" fmla="*/ 10 w 71"/>
                <a:gd name="T11" fmla="*/ 9 h 171"/>
                <a:gd name="T12" fmla="*/ 8 w 71"/>
                <a:gd name="T13" fmla="*/ 0 h 171"/>
                <a:gd name="T14" fmla="*/ 5 w 71"/>
                <a:gd name="T15" fmla="*/ 8 h 171"/>
                <a:gd name="T16" fmla="*/ 4 w 71"/>
                <a:gd name="T17" fmla="*/ 9 h 171"/>
                <a:gd name="T18" fmla="*/ 4 w 71"/>
                <a:gd name="T19" fmla="*/ 9 h 171"/>
                <a:gd name="T20" fmla="*/ 0 w 71"/>
                <a:gd name="T21" fmla="*/ 15 h 171"/>
                <a:gd name="T22" fmla="*/ 0 w 71"/>
                <a:gd name="T23" fmla="*/ 20 h 171"/>
                <a:gd name="T24" fmla="*/ 4 w 71"/>
                <a:gd name="T25" fmla="*/ 25 h 171"/>
                <a:gd name="T26" fmla="*/ 4 w 71"/>
                <a:gd name="T27" fmla="*/ 39 h 17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1"/>
                <a:gd name="T43" fmla="*/ 0 h 171"/>
                <a:gd name="T44" fmla="*/ 71 w 71"/>
                <a:gd name="T45" fmla="*/ 171 h 17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1" h="171">
                  <a:moveTo>
                    <a:pt x="12" y="110"/>
                  </a:moveTo>
                  <a:lnTo>
                    <a:pt x="27" y="171"/>
                  </a:lnTo>
                  <a:lnTo>
                    <a:pt x="39" y="171"/>
                  </a:lnTo>
                  <a:lnTo>
                    <a:pt x="39" y="110"/>
                  </a:lnTo>
                  <a:lnTo>
                    <a:pt x="71" y="54"/>
                  </a:lnTo>
                  <a:lnTo>
                    <a:pt x="71" y="27"/>
                  </a:lnTo>
                  <a:lnTo>
                    <a:pt x="54" y="0"/>
                  </a:lnTo>
                  <a:lnTo>
                    <a:pt x="39" y="12"/>
                  </a:lnTo>
                  <a:lnTo>
                    <a:pt x="27" y="27"/>
                  </a:lnTo>
                  <a:lnTo>
                    <a:pt x="12" y="27"/>
                  </a:lnTo>
                  <a:lnTo>
                    <a:pt x="0" y="39"/>
                  </a:lnTo>
                  <a:lnTo>
                    <a:pt x="0" y="54"/>
                  </a:lnTo>
                  <a:lnTo>
                    <a:pt x="12" y="71"/>
                  </a:lnTo>
                  <a:lnTo>
                    <a:pt x="12" y="11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53" name="Freeform 67"/>
            <p:cNvSpPr>
              <a:spLocks/>
            </p:cNvSpPr>
            <p:nvPr/>
          </p:nvSpPr>
          <p:spPr bwMode="auto">
            <a:xfrm>
              <a:off x="2673" y="2400"/>
              <a:ext cx="91" cy="105"/>
            </a:xfrm>
            <a:custGeom>
              <a:avLst/>
              <a:gdLst>
                <a:gd name="T0" fmla="*/ 8 w 104"/>
                <a:gd name="T1" fmla="*/ 10 h 111"/>
                <a:gd name="T2" fmla="*/ 7 w 104"/>
                <a:gd name="T3" fmla="*/ 10 h 111"/>
                <a:gd name="T4" fmla="*/ 4 w 104"/>
                <a:gd name="T5" fmla="*/ 0 h 111"/>
                <a:gd name="T6" fmla="*/ 4 w 104"/>
                <a:gd name="T7" fmla="*/ 0 h 111"/>
                <a:gd name="T8" fmla="*/ 0 w 104"/>
                <a:gd name="T9" fmla="*/ 17 h 111"/>
                <a:gd name="T10" fmla="*/ 9 w 104"/>
                <a:gd name="T11" fmla="*/ 39 h 111"/>
                <a:gd name="T12" fmla="*/ 11 w 104"/>
                <a:gd name="T13" fmla="*/ 43 h 111"/>
                <a:gd name="T14" fmla="*/ 11 w 104"/>
                <a:gd name="T15" fmla="*/ 27 h 111"/>
                <a:gd name="T16" fmla="*/ 9 w 104"/>
                <a:gd name="T17" fmla="*/ 23 h 111"/>
                <a:gd name="T18" fmla="*/ 8 w 104"/>
                <a:gd name="T19" fmla="*/ 10 h 1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4"/>
                <a:gd name="T31" fmla="*/ 0 h 111"/>
                <a:gd name="T32" fmla="*/ 104 w 104"/>
                <a:gd name="T33" fmla="*/ 111 h 11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4" h="111">
                  <a:moveTo>
                    <a:pt x="71" y="27"/>
                  </a:moveTo>
                  <a:lnTo>
                    <a:pt x="59" y="27"/>
                  </a:lnTo>
                  <a:lnTo>
                    <a:pt x="42" y="0"/>
                  </a:lnTo>
                  <a:lnTo>
                    <a:pt x="31" y="0"/>
                  </a:lnTo>
                  <a:lnTo>
                    <a:pt x="0" y="42"/>
                  </a:lnTo>
                  <a:lnTo>
                    <a:pt x="82" y="98"/>
                  </a:lnTo>
                  <a:lnTo>
                    <a:pt x="104" y="111"/>
                  </a:lnTo>
                  <a:lnTo>
                    <a:pt x="104" y="71"/>
                  </a:lnTo>
                  <a:lnTo>
                    <a:pt x="82" y="59"/>
                  </a:lnTo>
                  <a:lnTo>
                    <a:pt x="71" y="27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54" name="Freeform 68"/>
            <p:cNvSpPr>
              <a:spLocks/>
            </p:cNvSpPr>
            <p:nvPr/>
          </p:nvSpPr>
          <p:spPr bwMode="auto">
            <a:xfrm>
              <a:off x="2577" y="1921"/>
              <a:ext cx="246" cy="316"/>
            </a:xfrm>
            <a:custGeom>
              <a:avLst/>
              <a:gdLst>
                <a:gd name="T0" fmla="*/ 10 w 282"/>
                <a:gd name="T1" fmla="*/ 107 h 338"/>
                <a:gd name="T2" fmla="*/ 13 w 282"/>
                <a:gd name="T3" fmla="*/ 99 h 338"/>
                <a:gd name="T4" fmla="*/ 14 w 282"/>
                <a:gd name="T5" fmla="*/ 104 h 338"/>
                <a:gd name="T6" fmla="*/ 15 w 282"/>
                <a:gd name="T7" fmla="*/ 99 h 338"/>
                <a:gd name="T8" fmla="*/ 26 w 282"/>
                <a:gd name="T9" fmla="*/ 99 h 338"/>
                <a:gd name="T10" fmla="*/ 24 w 282"/>
                <a:gd name="T11" fmla="*/ 18 h 338"/>
                <a:gd name="T12" fmla="*/ 28 w 282"/>
                <a:gd name="T13" fmla="*/ 18 h 338"/>
                <a:gd name="T14" fmla="*/ 19 w 282"/>
                <a:gd name="T15" fmla="*/ 0 h 338"/>
                <a:gd name="T16" fmla="*/ 19 w 282"/>
                <a:gd name="T17" fmla="*/ 8 h 338"/>
                <a:gd name="T18" fmla="*/ 13 w 282"/>
                <a:gd name="T19" fmla="*/ 8 h 338"/>
                <a:gd name="T20" fmla="*/ 13 w 282"/>
                <a:gd name="T21" fmla="*/ 32 h 338"/>
                <a:gd name="T22" fmla="*/ 10 w 282"/>
                <a:gd name="T23" fmla="*/ 36 h 338"/>
                <a:gd name="T24" fmla="*/ 10 w 282"/>
                <a:gd name="T25" fmla="*/ 50 h 338"/>
                <a:gd name="T26" fmla="*/ 3 w 282"/>
                <a:gd name="T27" fmla="*/ 50 h 338"/>
                <a:gd name="T28" fmla="*/ 0 w 282"/>
                <a:gd name="T29" fmla="*/ 53 h 338"/>
                <a:gd name="T30" fmla="*/ 3 w 282"/>
                <a:gd name="T31" fmla="*/ 59 h 338"/>
                <a:gd name="T32" fmla="*/ 3 w 282"/>
                <a:gd name="T33" fmla="*/ 66 h 338"/>
                <a:gd name="T34" fmla="*/ 3 w 282"/>
                <a:gd name="T35" fmla="*/ 81 h 338"/>
                <a:gd name="T36" fmla="*/ 3 w 282"/>
                <a:gd name="T37" fmla="*/ 99 h 338"/>
                <a:gd name="T38" fmla="*/ 3 w 282"/>
                <a:gd name="T39" fmla="*/ 94 h 338"/>
                <a:gd name="T40" fmla="*/ 5 w 282"/>
                <a:gd name="T41" fmla="*/ 90 h 338"/>
                <a:gd name="T42" fmla="*/ 8 w 282"/>
                <a:gd name="T43" fmla="*/ 99 h 338"/>
                <a:gd name="T44" fmla="*/ 10 w 282"/>
                <a:gd name="T45" fmla="*/ 107 h 33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82"/>
                <a:gd name="T70" fmla="*/ 0 h 338"/>
                <a:gd name="T71" fmla="*/ 282 w 282"/>
                <a:gd name="T72" fmla="*/ 338 h 33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82" h="338">
                  <a:moveTo>
                    <a:pt x="109" y="338"/>
                  </a:moveTo>
                  <a:lnTo>
                    <a:pt x="126" y="309"/>
                  </a:lnTo>
                  <a:lnTo>
                    <a:pt x="142" y="324"/>
                  </a:lnTo>
                  <a:lnTo>
                    <a:pt x="153" y="309"/>
                  </a:lnTo>
                  <a:lnTo>
                    <a:pt x="268" y="309"/>
                  </a:lnTo>
                  <a:lnTo>
                    <a:pt x="241" y="54"/>
                  </a:lnTo>
                  <a:lnTo>
                    <a:pt x="282" y="54"/>
                  </a:lnTo>
                  <a:lnTo>
                    <a:pt x="193" y="0"/>
                  </a:lnTo>
                  <a:lnTo>
                    <a:pt x="193" y="27"/>
                  </a:lnTo>
                  <a:lnTo>
                    <a:pt x="126" y="27"/>
                  </a:lnTo>
                  <a:lnTo>
                    <a:pt x="126" y="98"/>
                  </a:lnTo>
                  <a:lnTo>
                    <a:pt x="97" y="115"/>
                  </a:lnTo>
                  <a:lnTo>
                    <a:pt x="97" y="154"/>
                  </a:lnTo>
                  <a:lnTo>
                    <a:pt x="11" y="154"/>
                  </a:lnTo>
                  <a:lnTo>
                    <a:pt x="0" y="165"/>
                  </a:lnTo>
                  <a:lnTo>
                    <a:pt x="11" y="186"/>
                  </a:lnTo>
                  <a:lnTo>
                    <a:pt x="11" y="209"/>
                  </a:lnTo>
                  <a:lnTo>
                    <a:pt x="11" y="253"/>
                  </a:lnTo>
                  <a:lnTo>
                    <a:pt x="11" y="309"/>
                  </a:lnTo>
                  <a:lnTo>
                    <a:pt x="23" y="298"/>
                  </a:lnTo>
                  <a:lnTo>
                    <a:pt x="53" y="282"/>
                  </a:lnTo>
                  <a:lnTo>
                    <a:pt x="82" y="309"/>
                  </a:lnTo>
                  <a:lnTo>
                    <a:pt x="109" y="338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55" name="Freeform 69"/>
            <p:cNvSpPr>
              <a:spLocks/>
            </p:cNvSpPr>
            <p:nvPr/>
          </p:nvSpPr>
          <p:spPr bwMode="auto">
            <a:xfrm>
              <a:off x="2577" y="1908"/>
              <a:ext cx="167" cy="170"/>
            </a:xfrm>
            <a:custGeom>
              <a:avLst/>
              <a:gdLst>
                <a:gd name="T0" fmla="*/ 18 w 192"/>
                <a:gd name="T1" fmla="*/ 0 h 182"/>
                <a:gd name="T2" fmla="*/ 9 w 192"/>
                <a:gd name="T3" fmla="*/ 0 h 182"/>
                <a:gd name="T4" fmla="*/ 8 w 192"/>
                <a:gd name="T5" fmla="*/ 9 h 182"/>
                <a:gd name="T6" fmla="*/ 7 w 192"/>
                <a:gd name="T7" fmla="*/ 14 h 182"/>
                <a:gd name="T8" fmla="*/ 5 w 192"/>
                <a:gd name="T9" fmla="*/ 26 h 182"/>
                <a:gd name="T10" fmla="*/ 0 w 192"/>
                <a:gd name="T11" fmla="*/ 49 h 182"/>
                <a:gd name="T12" fmla="*/ 0 w 192"/>
                <a:gd name="T13" fmla="*/ 57 h 182"/>
                <a:gd name="T14" fmla="*/ 3 w 192"/>
                <a:gd name="T15" fmla="*/ 53 h 182"/>
                <a:gd name="T16" fmla="*/ 9 w 192"/>
                <a:gd name="T17" fmla="*/ 53 h 182"/>
                <a:gd name="T18" fmla="*/ 9 w 192"/>
                <a:gd name="T19" fmla="*/ 41 h 182"/>
                <a:gd name="T20" fmla="*/ 11 w 192"/>
                <a:gd name="T21" fmla="*/ 35 h 182"/>
                <a:gd name="T22" fmla="*/ 11 w 192"/>
                <a:gd name="T23" fmla="*/ 14 h 182"/>
                <a:gd name="T24" fmla="*/ 18 w 192"/>
                <a:gd name="T25" fmla="*/ 14 h 182"/>
                <a:gd name="T26" fmla="*/ 18 w 192"/>
                <a:gd name="T27" fmla="*/ 7 h 182"/>
                <a:gd name="T28" fmla="*/ 18 w 192"/>
                <a:gd name="T29" fmla="*/ 0 h 1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92"/>
                <a:gd name="T46" fmla="*/ 0 h 182"/>
                <a:gd name="T47" fmla="*/ 192 w 192"/>
                <a:gd name="T48" fmla="*/ 182 h 1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92" h="182">
                  <a:moveTo>
                    <a:pt x="192" y="0"/>
                  </a:moveTo>
                  <a:lnTo>
                    <a:pt x="97" y="0"/>
                  </a:lnTo>
                  <a:lnTo>
                    <a:pt x="82" y="30"/>
                  </a:lnTo>
                  <a:lnTo>
                    <a:pt x="71" y="42"/>
                  </a:lnTo>
                  <a:lnTo>
                    <a:pt x="53" y="82"/>
                  </a:lnTo>
                  <a:lnTo>
                    <a:pt x="0" y="153"/>
                  </a:lnTo>
                  <a:lnTo>
                    <a:pt x="0" y="182"/>
                  </a:lnTo>
                  <a:lnTo>
                    <a:pt x="11" y="169"/>
                  </a:lnTo>
                  <a:lnTo>
                    <a:pt x="97" y="169"/>
                  </a:lnTo>
                  <a:lnTo>
                    <a:pt x="97" y="130"/>
                  </a:lnTo>
                  <a:lnTo>
                    <a:pt x="124" y="113"/>
                  </a:lnTo>
                  <a:lnTo>
                    <a:pt x="124" y="42"/>
                  </a:lnTo>
                  <a:lnTo>
                    <a:pt x="192" y="42"/>
                  </a:lnTo>
                  <a:lnTo>
                    <a:pt x="192" y="15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56" name="Freeform 70"/>
            <p:cNvSpPr>
              <a:spLocks/>
            </p:cNvSpPr>
            <p:nvPr/>
          </p:nvSpPr>
          <p:spPr bwMode="auto">
            <a:xfrm>
              <a:off x="3077" y="1673"/>
              <a:ext cx="72" cy="170"/>
            </a:xfrm>
            <a:custGeom>
              <a:avLst/>
              <a:gdLst>
                <a:gd name="T0" fmla="*/ 9 w 82"/>
                <a:gd name="T1" fmla="*/ 35 h 182"/>
                <a:gd name="T2" fmla="*/ 9 w 82"/>
                <a:gd name="T3" fmla="*/ 30 h 182"/>
                <a:gd name="T4" fmla="*/ 6 w 82"/>
                <a:gd name="T5" fmla="*/ 30 h 182"/>
                <a:gd name="T6" fmla="*/ 6 w 82"/>
                <a:gd name="T7" fmla="*/ 27 h 182"/>
                <a:gd name="T8" fmla="*/ 9 w 82"/>
                <a:gd name="T9" fmla="*/ 16 h 182"/>
                <a:gd name="T10" fmla="*/ 8 w 82"/>
                <a:gd name="T11" fmla="*/ 7 h 182"/>
                <a:gd name="T12" fmla="*/ 9 w 82"/>
                <a:gd name="T13" fmla="*/ 7 h 182"/>
                <a:gd name="T14" fmla="*/ 8 w 82"/>
                <a:gd name="T15" fmla="*/ 7 h 182"/>
                <a:gd name="T16" fmla="*/ 6 w 82"/>
                <a:gd name="T17" fmla="*/ 7 h 182"/>
                <a:gd name="T18" fmla="*/ 6 w 82"/>
                <a:gd name="T19" fmla="*/ 0 h 182"/>
                <a:gd name="T20" fmla="*/ 4 w 82"/>
                <a:gd name="T21" fmla="*/ 7 h 182"/>
                <a:gd name="T22" fmla="*/ 4 w 82"/>
                <a:gd name="T23" fmla="*/ 7 h 182"/>
                <a:gd name="T24" fmla="*/ 4 w 82"/>
                <a:gd name="T25" fmla="*/ 21 h 182"/>
                <a:gd name="T26" fmla="*/ 0 w 82"/>
                <a:gd name="T27" fmla="*/ 30 h 182"/>
                <a:gd name="T28" fmla="*/ 4 w 82"/>
                <a:gd name="T29" fmla="*/ 38 h 182"/>
                <a:gd name="T30" fmla="*/ 4 w 82"/>
                <a:gd name="T31" fmla="*/ 44 h 182"/>
                <a:gd name="T32" fmla="*/ 4 w 82"/>
                <a:gd name="T33" fmla="*/ 57 h 182"/>
                <a:gd name="T34" fmla="*/ 6 w 82"/>
                <a:gd name="T35" fmla="*/ 57 h 182"/>
                <a:gd name="T36" fmla="*/ 6 w 82"/>
                <a:gd name="T37" fmla="*/ 47 h 182"/>
                <a:gd name="T38" fmla="*/ 9 w 82"/>
                <a:gd name="T39" fmla="*/ 44 h 182"/>
                <a:gd name="T40" fmla="*/ 9 w 82"/>
                <a:gd name="T41" fmla="*/ 35 h 18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82"/>
                <a:gd name="T64" fmla="*/ 0 h 182"/>
                <a:gd name="T65" fmla="*/ 82 w 82"/>
                <a:gd name="T66" fmla="*/ 182 h 18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82" h="182">
                  <a:moveTo>
                    <a:pt x="82" y="109"/>
                  </a:moveTo>
                  <a:lnTo>
                    <a:pt x="82" y="94"/>
                  </a:lnTo>
                  <a:lnTo>
                    <a:pt x="50" y="94"/>
                  </a:lnTo>
                  <a:lnTo>
                    <a:pt x="50" y="83"/>
                  </a:lnTo>
                  <a:lnTo>
                    <a:pt x="82" y="50"/>
                  </a:lnTo>
                  <a:lnTo>
                    <a:pt x="65" y="23"/>
                  </a:lnTo>
                  <a:lnTo>
                    <a:pt x="82" y="12"/>
                  </a:lnTo>
                  <a:lnTo>
                    <a:pt x="65" y="12"/>
                  </a:lnTo>
                  <a:lnTo>
                    <a:pt x="50" y="12"/>
                  </a:lnTo>
                  <a:lnTo>
                    <a:pt x="50" y="0"/>
                  </a:lnTo>
                  <a:lnTo>
                    <a:pt x="23" y="12"/>
                  </a:lnTo>
                  <a:lnTo>
                    <a:pt x="23" y="23"/>
                  </a:lnTo>
                  <a:lnTo>
                    <a:pt x="23" y="71"/>
                  </a:lnTo>
                  <a:lnTo>
                    <a:pt x="0" y="94"/>
                  </a:lnTo>
                  <a:lnTo>
                    <a:pt x="11" y="123"/>
                  </a:lnTo>
                  <a:lnTo>
                    <a:pt x="38" y="138"/>
                  </a:lnTo>
                  <a:lnTo>
                    <a:pt x="38" y="182"/>
                  </a:lnTo>
                  <a:lnTo>
                    <a:pt x="50" y="182"/>
                  </a:lnTo>
                  <a:lnTo>
                    <a:pt x="50" y="150"/>
                  </a:lnTo>
                  <a:lnTo>
                    <a:pt x="82" y="138"/>
                  </a:lnTo>
                  <a:lnTo>
                    <a:pt x="82" y="109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57" name="Freeform 71"/>
            <p:cNvSpPr>
              <a:spLocks/>
            </p:cNvSpPr>
            <p:nvPr/>
          </p:nvSpPr>
          <p:spPr bwMode="auto">
            <a:xfrm>
              <a:off x="2764" y="1512"/>
              <a:ext cx="237" cy="196"/>
            </a:xfrm>
            <a:custGeom>
              <a:avLst/>
              <a:gdLst>
                <a:gd name="T0" fmla="*/ 22 w 270"/>
                <a:gd name="T1" fmla="*/ 7 h 211"/>
                <a:gd name="T2" fmla="*/ 18 w 270"/>
                <a:gd name="T3" fmla="*/ 7 h 211"/>
                <a:gd name="T4" fmla="*/ 17 w 270"/>
                <a:gd name="T5" fmla="*/ 7 h 211"/>
                <a:gd name="T6" fmla="*/ 12 w 270"/>
                <a:gd name="T7" fmla="*/ 7 h 211"/>
                <a:gd name="T8" fmla="*/ 4 w 270"/>
                <a:gd name="T9" fmla="*/ 0 h 211"/>
                <a:gd name="T10" fmla="*/ 4 w 270"/>
                <a:gd name="T11" fmla="*/ 7 h 211"/>
                <a:gd name="T12" fmla="*/ 0 w 270"/>
                <a:gd name="T13" fmla="*/ 7 h 211"/>
                <a:gd name="T14" fmla="*/ 4 w 270"/>
                <a:gd name="T15" fmla="*/ 17 h 211"/>
                <a:gd name="T16" fmla="*/ 6 w 270"/>
                <a:gd name="T17" fmla="*/ 17 h 211"/>
                <a:gd name="T18" fmla="*/ 8 w 270"/>
                <a:gd name="T19" fmla="*/ 17 h 211"/>
                <a:gd name="T20" fmla="*/ 6 w 270"/>
                <a:gd name="T21" fmla="*/ 24 h 211"/>
                <a:gd name="T22" fmla="*/ 6 w 270"/>
                <a:gd name="T23" fmla="*/ 29 h 211"/>
                <a:gd name="T24" fmla="*/ 4 w 270"/>
                <a:gd name="T25" fmla="*/ 32 h 211"/>
                <a:gd name="T26" fmla="*/ 4 w 270"/>
                <a:gd name="T27" fmla="*/ 40 h 211"/>
                <a:gd name="T28" fmla="*/ 4 w 270"/>
                <a:gd name="T29" fmla="*/ 49 h 211"/>
                <a:gd name="T30" fmla="*/ 8 w 270"/>
                <a:gd name="T31" fmla="*/ 60 h 211"/>
                <a:gd name="T32" fmla="*/ 11 w 270"/>
                <a:gd name="T33" fmla="*/ 53 h 211"/>
                <a:gd name="T34" fmla="*/ 15 w 270"/>
                <a:gd name="T35" fmla="*/ 53 h 211"/>
                <a:gd name="T36" fmla="*/ 22 w 270"/>
                <a:gd name="T37" fmla="*/ 40 h 211"/>
                <a:gd name="T38" fmla="*/ 19 w 270"/>
                <a:gd name="T39" fmla="*/ 32 h 211"/>
                <a:gd name="T40" fmla="*/ 25 w 270"/>
                <a:gd name="T41" fmla="*/ 20 h 211"/>
                <a:gd name="T42" fmla="*/ 30 w 270"/>
                <a:gd name="T43" fmla="*/ 17 h 211"/>
                <a:gd name="T44" fmla="*/ 30 w 270"/>
                <a:gd name="T45" fmla="*/ 7 h 211"/>
                <a:gd name="T46" fmla="*/ 22 w 270"/>
                <a:gd name="T47" fmla="*/ 7 h 21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70"/>
                <a:gd name="T73" fmla="*/ 0 h 211"/>
                <a:gd name="T74" fmla="*/ 270 w 270"/>
                <a:gd name="T75" fmla="*/ 211 h 21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70" h="211">
                  <a:moveTo>
                    <a:pt x="197" y="23"/>
                  </a:moveTo>
                  <a:lnTo>
                    <a:pt x="167" y="12"/>
                  </a:lnTo>
                  <a:lnTo>
                    <a:pt x="153" y="12"/>
                  </a:lnTo>
                  <a:lnTo>
                    <a:pt x="111" y="12"/>
                  </a:lnTo>
                  <a:lnTo>
                    <a:pt x="26" y="0"/>
                  </a:lnTo>
                  <a:lnTo>
                    <a:pt x="11" y="12"/>
                  </a:lnTo>
                  <a:lnTo>
                    <a:pt x="0" y="23"/>
                  </a:lnTo>
                  <a:lnTo>
                    <a:pt x="11" y="56"/>
                  </a:lnTo>
                  <a:lnTo>
                    <a:pt x="55" y="56"/>
                  </a:lnTo>
                  <a:lnTo>
                    <a:pt x="67" y="56"/>
                  </a:lnTo>
                  <a:lnTo>
                    <a:pt x="55" y="83"/>
                  </a:lnTo>
                  <a:lnTo>
                    <a:pt x="55" y="98"/>
                  </a:lnTo>
                  <a:lnTo>
                    <a:pt x="38" y="112"/>
                  </a:lnTo>
                  <a:lnTo>
                    <a:pt x="38" y="138"/>
                  </a:lnTo>
                  <a:lnTo>
                    <a:pt x="38" y="171"/>
                  </a:lnTo>
                  <a:lnTo>
                    <a:pt x="67" y="211"/>
                  </a:lnTo>
                  <a:lnTo>
                    <a:pt x="97" y="183"/>
                  </a:lnTo>
                  <a:lnTo>
                    <a:pt x="138" y="183"/>
                  </a:lnTo>
                  <a:lnTo>
                    <a:pt x="197" y="138"/>
                  </a:lnTo>
                  <a:lnTo>
                    <a:pt x="182" y="112"/>
                  </a:lnTo>
                  <a:lnTo>
                    <a:pt x="226" y="71"/>
                  </a:lnTo>
                  <a:lnTo>
                    <a:pt x="270" y="56"/>
                  </a:lnTo>
                  <a:lnTo>
                    <a:pt x="270" y="23"/>
                  </a:lnTo>
                  <a:lnTo>
                    <a:pt x="197" y="23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58" name="Freeform 72"/>
            <p:cNvSpPr>
              <a:spLocks/>
            </p:cNvSpPr>
            <p:nvPr/>
          </p:nvSpPr>
          <p:spPr bwMode="auto">
            <a:xfrm>
              <a:off x="2748" y="1563"/>
              <a:ext cx="75" cy="119"/>
            </a:xfrm>
            <a:custGeom>
              <a:avLst/>
              <a:gdLst>
                <a:gd name="T0" fmla="*/ 5 w 87"/>
                <a:gd name="T1" fmla="*/ 27 h 127"/>
                <a:gd name="T2" fmla="*/ 5 w 87"/>
                <a:gd name="T3" fmla="*/ 37 h 127"/>
                <a:gd name="T4" fmla="*/ 3 w 87"/>
                <a:gd name="T5" fmla="*/ 43 h 127"/>
                <a:gd name="T6" fmla="*/ 3 w 87"/>
                <a:gd name="T7" fmla="*/ 27 h 127"/>
                <a:gd name="T8" fmla="*/ 0 w 87"/>
                <a:gd name="T9" fmla="*/ 22 h 127"/>
                <a:gd name="T10" fmla="*/ 3 w 87"/>
                <a:gd name="T11" fmla="*/ 7 h 127"/>
                <a:gd name="T12" fmla="*/ 3 w 87"/>
                <a:gd name="T13" fmla="*/ 0 h 127"/>
                <a:gd name="T14" fmla="*/ 6 w 87"/>
                <a:gd name="T15" fmla="*/ 0 h 127"/>
                <a:gd name="T16" fmla="*/ 7 w 87"/>
                <a:gd name="T17" fmla="*/ 0 h 127"/>
                <a:gd name="T18" fmla="*/ 6 w 87"/>
                <a:gd name="T19" fmla="*/ 8 h 127"/>
                <a:gd name="T20" fmla="*/ 6 w 87"/>
                <a:gd name="T21" fmla="*/ 15 h 127"/>
                <a:gd name="T22" fmla="*/ 5 w 87"/>
                <a:gd name="T23" fmla="*/ 19 h 127"/>
                <a:gd name="T24" fmla="*/ 5 w 87"/>
                <a:gd name="T25" fmla="*/ 27 h 12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7"/>
                <a:gd name="T40" fmla="*/ 0 h 127"/>
                <a:gd name="T41" fmla="*/ 87 w 87"/>
                <a:gd name="T42" fmla="*/ 127 h 12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7" h="127">
                  <a:moveTo>
                    <a:pt x="58" y="82"/>
                  </a:moveTo>
                  <a:lnTo>
                    <a:pt x="58" y="113"/>
                  </a:lnTo>
                  <a:lnTo>
                    <a:pt x="20" y="127"/>
                  </a:lnTo>
                  <a:lnTo>
                    <a:pt x="20" y="82"/>
                  </a:lnTo>
                  <a:lnTo>
                    <a:pt x="0" y="67"/>
                  </a:lnTo>
                  <a:lnTo>
                    <a:pt x="31" y="15"/>
                  </a:lnTo>
                  <a:lnTo>
                    <a:pt x="31" y="0"/>
                  </a:lnTo>
                  <a:lnTo>
                    <a:pt x="73" y="0"/>
                  </a:lnTo>
                  <a:lnTo>
                    <a:pt x="87" y="0"/>
                  </a:lnTo>
                  <a:lnTo>
                    <a:pt x="73" y="27"/>
                  </a:lnTo>
                  <a:lnTo>
                    <a:pt x="73" y="42"/>
                  </a:lnTo>
                  <a:lnTo>
                    <a:pt x="58" y="54"/>
                  </a:lnTo>
                  <a:lnTo>
                    <a:pt x="58" y="82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59" name="Freeform 73"/>
            <p:cNvSpPr>
              <a:spLocks/>
            </p:cNvSpPr>
            <p:nvPr/>
          </p:nvSpPr>
          <p:spPr bwMode="auto">
            <a:xfrm>
              <a:off x="2861" y="1325"/>
              <a:ext cx="227" cy="208"/>
            </a:xfrm>
            <a:custGeom>
              <a:avLst/>
              <a:gdLst>
                <a:gd name="T0" fmla="*/ 27 w 259"/>
                <a:gd name="T1" fmla="*/ 31 h 223"/>
                <a:gd name="T2" fmla="*/ 26 w 259"/>
                <a:gd name="T3" fmla="*/ 31 h 223"/>
                <a:gd name="T4" fmla="*/ 23 w 259"/>
                <a:gd name="T5" fmla="*/ 39 h 223"/>
                <a:gd name="T6" fmla="*/ 24 w 259"/>
                <a:gd name="T7" fmla="*/ 43 h 223"/>
                <a:gd name="T8" fmla="*/ 24 w 259"/>
                <a:gd name="T9" fmla="*/ 39 h 223"/>
                <a:gd name="T10" fmla="*/ 26 w 259"/>
                <a:gd name="T11" fmla="*/ 43 h 223"/>
                <a:gd name="T12" fmla="*/ 24 w 259"/>
                <a:gd name="T13" fmla="*/ 51 h 223"/>
                <a:gd name="T14" fmla="*/ 27 w 259"/>
                <a:gd name="T15" fmla="*/ 61 h 223"/>
                <a:gd name="T16" fmla="*/ 24 w 259"/>
                <a:gd name="T17" fmla="*/ 63 h 223"/>
                <a:gd name="T18" fmla="*/ 18 w 259"/>
                <a:gd name="T19" fmla="*/ 63 h 223"/>
                <a:gd name="T20" fmla="*/ 17 w 259"/>
                <a:gd name="T21" fmla="*/ 68 h 223"/>
                <a:gd name="T22" fmla="*/ 10 w 259"/>
                <a:gd name="T23" fmla="*/ 68 h 223"/>
                <a:gd name="T24" fmla="*/ 6 w 259"/>
                <a:gd name="T25" fmla="*/ 63 h 223"/>
                <a:gd name="T26" fmla="*/ 6 w 259"/>
                <a:gd name="T27" fmla="*/ 61 h 223"/>
                <a:gd name="T28" fmla="*/ 8 w 259"/>
                <a:gd name="T29" fmla="*/ 43 h 223"/>
                <a:gd name="T30" fmla="*/ 8 w 259"/>
                <a:gd name="T31" fmla="*/ 39 h 223"/>
                <a:gd name="T32" fmla="*/ 4 w 259"/>
                <a:gd name="T33" fmla="*/ 31 h 223"/>
                <a:gd name="T34" fmla="*/ 0 w 259"/>
                <a:gd name="T35" fmla="*/ 25 h 223"/>
                <a:gd name="T36" fmla="*/ 0 w 259"/>
                <a:gd name="T37" fmla="*/ 21 h 223"/>
                <a:gd name="T38" fmla="*/ 4 w 259"/>
                <a:gd name="T39" fmla="*/ 21 h 223"/>
                <a:gd name="T40" fmla="*/ 4 w 259"/>
                <a:gd name="T41" fmla="*/ 21 h 223"/>
                <a:gd name="T42" fmla="*/ 8 w 259"/>
                <a:gd name="T43" fmla="*/ 21 h 223"/>
                <a:gd name="T44" fmla="*/ 6 w 259"/>
                <a:gd name="T45" fmla="*/ 13 h 223"/>
                <a:gd name="T46" fmla="*/ 8 w 259"/>
                <a:gd name="T47" fmla="*/ 13 h 223"/>
                <a:gd name="T48" fmla="*/ 8 w 259"/>
                <a:gd name="T49" fmla="*/ 16 h 223"/>
                <a:gd name="T50" fmla="*/ 11 w 259"/>
                <a:gd name="T51" fmla="*/ 16 h 223"/>
                <a:gd name="T52" fmla="*/ 11 w 259"/>
                <a:gd name="T53" fmla="*/ 13 h 223"/>
                <a:gd name="T54" fmla="*/ 14 w 259"/>
                <a:gd name="T55" fmla="*/ 7 h 223"/>
                <a:gd name="T56" fmla="*/ 16 w 259"/>
                <a:gd name="T57" fmla="*/ 7 h 223"/>
                <a:gd name="T58" fmla="*/ 17 w 259"/>
                <a:gd name="T59" fmla="*/ 0 h 223"/>
                <a:gd name="T60" fmla="*/ 17 w 259"/>
                <a:gd name="T61" fmla="*/ 7 h 223"/>
                <a:gd name="T62" fmla="*/ 20 w 259"/>
                <a:gd name="T63" fmla="*/ 13 h 223"/>
                <a:gd name="T64" fmla="*/ 21 w 259"/>
                <a:gd name="T65" fmla="*/ 7 h 223"/>
                <a:gd name="T66" fmla="*/ 21 w 259"/>
                <a:gd name="T67" fmla="*/ 13 h 223"/>
                <a:gd name="T68" fmla="*/ 23 w 259"/>
                <a:gd name="T69" fmla="*/ 13 h 223"/>
                <a:gd name="T70" fmla="*/ 24 w 259"/>
                <a:gd name="T71" fmla="*/ 13 h 223"/>
                <a:gd name="T72" fmla="*/ 27 w 259"/>
                <a:gd name="T73" fmla="*/ 21 h 223"/>
                <a:gd name="T74" fmla="*/ 27 w 259"/>
                <a:gd name="T75" fmla="*/ 31 h 22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59"/>
                <a:gd name="T115" fmla="*/ 0 h 223"/>
                <a:gd name="T116" fmla="*/ 259 w 259"/>
                <a:gd name="T117" fmla="*/ 223 h 223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59" h="223">
                  <a:moveTo>
                    <a:pt x="259" y="98"/>
                  </a:moveTo>
                  <a:lnTo>
                    <a:pt x="246" y="98"/>
                  </a:lnTo>
                  <a:lnTo>
                    <a:pt x="215" y="127"/>
                  </a:lnTo>
                  <a:lnTo>
                    <a:pt x="226" y="139"/>
                  </a:lnTo>
                  <a:lnTo>
                    <a:pt x="226" y="127"/>
                  </a:lnTo>
                  <a:lnTo>
                    <a:pt x="246" y="139"/>
                  </a:lnTo>
                  <a:lnTo>
                    <a:pt x="226" y="171"/>
                  </a:lnTo>
                  <a:lnTo>
                    <a:pt x="259" y="198"/>
                  </a:lnTo>
                  <a:lnTo>
                    <a:pt x="226" y="210"/>
                  </a:lnTo>
                  <a:lnTo>
                    <a:pt x="171" y="210"/>
                  </a:lnTo>
                  <a:lnTo>
                    <a:pt x="159" y="223"/>
                  </a:lnTo>
                  <a:lnTo>
                    <a:pt x="86" y="223"/>
                  </a:lnTo>
                  <a:lnTo>
                    <a:pt x="56" y="210"/>
                  </a:lnTo>
                  <a:lnTo>
                    <a:pt x="56" y="198"/>
                  </a:lnTo>
                  <a:lnTo>
                    <a:pt x="71" y="139"/>
                  </a:lnTo>
                  <a:lnTo>
                    <a:pt x="71" y="127"/>
                  </a:lnTo>
                  <a:lnTo>
                    <a:pt x="42" y="98"/>
                  </a:lnTo>
                  <a:lnTo>
                    <a:pt x="0" y="83"/>
                  </a:lnTo>
                  <a:lnTo>
                    <a:pt x="0" y="72"/>
                  </a:lnTo>
                  <a:lnTo>
                    <a:pt x="27" y="72"/>
                  </a:lnTo>
                  <a:lnTo>
                    <a:pt x="42" y="72"/>
                  </a:lnTo>
                  <a:lnTo>
                    <a:pt x="71" y="72"/>
                  </a:lnTo>
                  <a:lnTo>
                    <a:pt x="56" y="39"/>
                  </a:lnTo>
                  <a:lnTo>
                    <a:pt x="71" y="39"/>
                  </a:lnTo>
                  <a:lnTo>
                    <a:pt x="71" y="50"/>
                  </a:lnTo>
                  <a:lnTo>
                    <a:pt x="98" y="50"/>
                  </a:lnTo>
                  <a:lnTo>
                    <a:pt x="98" y="39"/>
                  </a:lnTo>
                  <a:lnTo>
                    <a:pt x="127" y="27"/>
                  </a:lnTo>
                  <a:lnTo>
                    <a:pt x="142" y="12"/>
                  </a:lnTo>
                  <a:lnTo>
                    <a:pt x="159" y="0"/>
                  </a:lnTo>
                  <a:lnTo>
                    <a:pt x="159" y="12"/>
                  </a:lnTo>
                  <a:lnTo>
                    <a:pt x="186" y="39"/>
                  </a:lnTo>
                  <a:lnTo>
                    <a:pt x="198" y="27"/>
                  </a:lnTo>
                  <a:lnTo>
                    <a:pt x="198" y="39"/>
                  </a:lnTo>
                  <a:lnTo>
                    <a:pt x="215" y="39"/>
                  </a:lnTo>
                  <a:lnTo>
                    <a:pt x="226" y="39"/>
                  </a:lnTo>
                  <a:lnTo>
                    <a:pt x="259" y="72"/>
                  </a:lnTo>
                  <a:lnTo>
                    <a:pt x="259" y="98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60" name="Freeform 74"/>
            <p:cNvSpPr>
              <a:spLocks/>
            </p:cNvSpPr>
            <p:nvPr/>
          </p:nvSpPr>
          <p:spPr bwMode="auto">
            <a:xfrm>
              <a:off x="3060" y="1428"/>
              <a:ext cx="226" cy="226"/>
            </a:xfrm>
            <a:custGeom>
              <a:avLst/>
              <a:gdLst>
                <a:gd name="T0" fmla="*/ 0 w 260"/>
                <a:gd name="T1" fmla="*/ 18 h 242"/>
                <a:gd name="T2" fmla="*/ 3 w 260"/>
                <a:gd name="T3" fmla="*/ 27 h 242"/>
                <a:gd name="T4" fmla="*/ 3 w 260"/>
                <a:gd name="T5" fmla="*/ 21 h 242"/>
                <a:gd name="T6" fmla="*/ 7 w 260"/>
                <a:gd name="T7" fmla="*/ 27 h 242"/>
                <a:gd name="T8" fmla="*/ 10 w 260"/>
                <a:gd name="T9" fmla="*/ 40 h 242"/>
                <a:gd name="T10" fmla="*/ 11 w 260"/>
                <a:gd name="T11" fmla="*/ 40 h 242"/>
                <a:gd name="T12" fmla="*/ 12 w 260"/>
                <a:gd name="T13" fmla="*/ 45 h 242"/>
                <a:gd name="T14" fmla="*/ 15 w 260"/>
                <a:gd name="T15" fmla="*/ 49 h 242"/>
                <a:gd name="T16" fmla="*/ 18 w 260"/>
                <a:gd name="T17" fmla="*/ 58 h 242"/>
                <a:gd name="T18" fmla="*/ 20 w 260"/>
                <a:gd name="T19" fmla="*/ 65 h 242"/>
                <a:gd name="T20" fmla="*/ 18 w 260"/>
                <a:gd name="T21" fmla="*/ 75 h 242"/>
                <a:gd name="T22" fmla="*/ 20 w 260"/>
                <a:gd name="T23" fmla="*/ 75 h 242"/>
                <a:gd name="T24" fmla="*/ 20 w 260"/>
                <a:gd name="T25" fmla="*/ 65 h 242"/>
                <a:gd name="T26" fmla="*/ 21 w 260"/>
                <a:gd name="T27" fmla="*/ 65 h 242"/>
                <a:gd name="T28" fmla="*/ 21 w 260"/>
                <a:gd name="T29" fmla="*/ 62 h 242"/>
                <a:gd name="T30" fmla="*/ 20 w 260"/>
                <a:gd name="T31" fmla="*/ 62 h 242"/>
                <a:gd name="T32" fmla="*/ 21 w 260"/>
                <a:gd name="T33" fmla="*/ 53 h 242"/>
                <a:gd name="T34" fmla="*/ 24 w 260"/>
                <a:gd name="T35" fmla="*/ 58 h 242"/>
                <a:gd name="T36" fmla="*/ 18 w 260"/>
                <a:gd name="T37" fmla="*/ 45 h 242"/>
                <a:gd name="T38" fmla="*/ 20 w 260"/>
                <a:gd name="T39" fmla="*/ 45 h 242"/>
                <a:gd name="T40" fmla="*/ 17 w 260"/>
                <a:gd name="T41" fmla="*/ 45 h 242"/>
                <a:gd name="T42" fmla="*/ 16 w 260"/>
                <a:gd name="T43" fmla="*/ 40 h 242"/>
                <a:gd name="T44" fmla="*/ 15 w 260"/>
                <a:gd name="T45" fmla="*/ 31 h 242"/>
                <a:gd name="T46" fmla="*/ 12 w 260"/>
                <a:gd name="T47" fmla="*/ 21 h 242"/>
                <a:gd name="T48" fmla="*/ 12 w 260"/>
                <a:gd name="T49" fmla="*/ 12 h 242"/>
                <a:gd name="T50" fmla="*/ 13 w 260"/>
                <a:gd name="T51" fmla="*/ 7 h 242"/>
                <a:gd name="T52" fmla="*/ 15 w 260"/>
                <a:gd name="T53" fmla="*/ 12 h 242"/>
                <a:gd name="T54" fmla="*/ 15 w 260"/>
                <a:gd name="T55" fmla="*/ 7 h 242"/>
                <a:gd name="T56" fmla="*/ 15 w 260"/>
                <a:gd name="T57" fmla="*/ 7 h 242"/>
                <a:gd name="T58" fmla="*/ 12 w 260"/>
                <a:gd name="T59" fmla="*/ 0 h 242"/>
                <a:gd name="T60" fmla="*/ 11 w 260"/>
                <a:gd name="T61" fmla="*/ 0 h 242"/>
                <a:gd name="T62" fmla="*/ 8 w 260"/>
                <a:gd name="T63" fmla="*/ 0 h 242"/>
                <a:gd name="T64" fmla="*/ 7 w 260"/>
                <a:gd name="T65" fmla="*/ 7 h 242"/>
                <a:gd name="T66" fmla="*/ 6 w 260"/>
                <a:gd name="T67" fmla="*/ 7 h 242"/>
                <a:gd name="T68" fmla="*/ 6 w 260"/>
                <a:gd name="T69" fmla="*/ 7 h 242"/>
                <a:gd name="T70" fmla="*/ 3 w 260"/>
                <a:gd name="T71" fmla="*/ 7 h 242"/>
                <a:gd name="T72" fmla="*/ 3 w 260"/>
                <a:gd name="T73" fmla="*/ 7 h 242"/>
                <a:gd name="T74" fmla="*/ 0 w 260"/>
                <a:gd name="T75" fmla="*/ 18 h 24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60"/>
                <a:gd name="T115" fmla="*/ 0 h 242"/>
                <a:gd name="T116" fmla="*/ 260 w 260"/>
                <a:gd name="T117" fmla="*/ 242 h 242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60" h="242">
                  <a:moveTo>
                    <a:pt x="0" y="57"/>
                  </a:moveTo>
                  <a:lnTo>
                    <a:pt x="31" y="86"/>
                  </a:lnTo>
                  <a:lnTo>
                    <a:pt x="43" y="71"/>
                  </a:lnTo>
                  <a:lnTo>
                    <a:pt x="71" y="86"/>
                  </a:lnTo>
                  <a:lnTo>
                    <a:pt x="104" y="127"/>
                  </a:lnTo>
                  <a:lnTo>
                    <a:pt x="119" y="127"/>
                  </a:lnTo>
                  <a:lnTo>
                    <a:pt x="131" y="142"/>
                  </a:lnTo>
                  <a:lnTo>
                    <a:pt x="160" y="157"/>
                  </a:lnTo>
                  <a:lnTo>
                    <a:pt x="202" y="186"/>
                  </a:lnTo>
                  <a:lnTo>
                    <a:pt x="219" y="209"/>
                  </a:lnTo>
                  <a:lnTo>
                    <a:pt x="202" y="242"/>
                  </a:lnTo>
                  <a:lnTo>
                    <a:pt x="219" y="242"/>
                  </a:lnTo>
                  <a:lnTo>
                    <a:pt x="219" y="209"/>
                  </a:lnTo>
                  <a:lnTo>
                    <a:pt x="231" y="209"/>
                  </a:lnTo>
                  <a:lnTo>
                    <a:pt x="231" y="198"/>
                  </a:lnTo>
                  <a:lnTo>
                    <a:pt x="219" y="198"/>
                  </a:lnTo>
                  <a:lnTo>
                    <a:pt x="231" y="169"/>
                  </a:lnTo>
                  <a:lnTo>
                    <a:pt x="260" y="186"/>
                  </a:lnTo>
                  <a:lnTo>
                    <a:pt x="202" y="142"/>
                  </a:lnTo>
                  <a:lnTo>
                    <a:pt x="219" y="142"/>
                  </a:lnTo>
                  <a:lnTo>
                    <a:pt x="187" y="142"/>
                  </a:lnTo>
                  <a:lnTo>
                    <a:pt x="171" y="127"/>
                  </a:lnTo>
                  <a:lnTo>
                    <a:pt x="160" y="98"/>
                  </a:lnTo>
                  <a:lnTo>
                    <a:pt x="131" y="71"/>
                  </a:lnTo>
                  <a:lnTo>
                    <a:pt x="131" y="38"/>
                  </a:lnTo>
                  <a:lnTo>
                    <a:pt x="142" y="27"/>
                  </a:lnTo>
                  <a:lnTo>
                    <a:pt x="160" y="38"/>
                  </a:lnTo>
                  <a:lnTo>
                    <a:pt x="160" y="27"/>
                  </a:lnTo>
                  <a:lnTo>
                    <a:pt x="160" y="15"/>
                  </a:lnTo>
                  <a:lnTo>
                    <a:pt x="131" y="0"/>
                  </a:lnTo>
                  <a:lnTo>
                    <a:pt x="119" y="0"/>
                  </a:lnTo>
                  <a:lnTo>
                    <a:pt x="87" y="0"/>
                  </a:lnTo>
                  <a:lnTo>
                    <a:pt x="71" y="15"/>
                  </a:lnTo>
                  <a:lnTo>
                    <a:pt x="60" y="15"/>
                  </a:lnTo>
                  <a:lnTo>
                    <a:pt x="60" y="27"/>
                  </a:lnTo>
                  <a:lnTo>
                    <a:pt x="43" y="15"/>
                  </a:lnTo>
                  <a:lnTo>
                    <a:pt x="20" y="27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61" name="Freeform 75"/>
            <p:cNvSpPr>
              <a:spLocks/>
            </p:cNvSpPr>
            <p:nvPr/>
          </p:nvSpPr>
          <p:spPr bwMode="auto">
            <a:xfrm>
              <a:off x="3363" y="1497"/>
              <a:ext cx="124" cy="81"/>
            </a:xfrm>
            <a:custGeom>
              <a:avLst/>
              <a:gdLst>
                <a:gd name="T0" fmla="*/ 10 w 142"/>
                <a:gd name="T1" fmla="*/ 0 h 86"/>
                <a:gd name="T2" fmla="*/ 14 w 142"/>
                <a:gd name="T3" fmla="*/ 8 h 86"/>
                <a:gd name="T4" fmla="*/ 12 w 142"/>
                <a:gd name="T5" fmla="*/ 9 h 86"/>
                <a:gd name="T6" fmla="*/ 11 w 142"/>
                <a:gd name="T7" fmla="*/ 14 h 86"/>
                <a:gd name="T8" fmla="*/ 12 w 142"/>
                <a:gd name="T9" fmla="*/ 24 h 86"/>
                <a:gd name="T10" fmla="*/ 8 w 142"/>
                <a:gd name="T11" fmla="*/ 24 h 86"/>
                <a:gd name="T12" fmla="*/ 7 w 142"/>
                <a:gd name="T13" fmla="*/ 32 h 86"/>
                <a:gd name="T14" fmla="*/ 3 w 142"/>
                <a:gd name="T15" fmla="*/ 24 h 86"/>
                <a:gd name="T16" fmla="*/ 3 w 142"/>
                <a:gd name="T17" fmla="*/ 32 h 86"/>
                <a:gd name="T18" fmla="*/ 0 w 142"/>
                <a:gd name="T19" fmla="*/ 20 h 86"/>
                <a:gd name="T20" fmla="*/ 0 w 142"/>
                <a:gd name="T21" fmla="*/ 14 h 86"/>
                <a:gd name="T22" fmla="*/ 0 w 142"/>
                <a:gd name="T23" fmla="*/ 8 h 86"/>
                <a:gd name="T24" fmla="*/ 3 w 142"/>
                <a:gd name="T25" fmla="*/ 0 h 86"/>
                <a:gd name="T26" fmla="*/ 3 w 142"/>
                <a:gd name="T27" fmla="*/ 8 h 86"/>
                <a:gd name="T28" fmla="*/ 7 w 142"/>
                <a:gd name="T29" fmla="*/ 8 h 86"/>
                <a:gd name="T30" fmla="*/ 10 w 142"/>
                <a:gd name="T31" fmla="*/ 0 h 8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42"/>
                <a:gd name="T49" fmla="*/ 0 h 86"/>
                <a:gd name="T50" fmla="*/ 142 w 142"/>
                <a:gd name="T51" fmla="*/ 86 h 8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42" h="86">
                  <a:moveTo>
                    <a:pt x="98" y="0"/>
                  </a:moveTo>
                  <a:lnTo>
                    <a:pt x="142" y="15"/>
                  </a:lnTo>
                  <a:lnTo>
                    <a:pt x="125" y="27"/>
                  </a:lnTo>
                  <a:lnTo>
                    <a:pt x="113" y="38"/>
                  </a:lnTo>
                  <a:lnTo>
                    <a:pt x="125" y="69"/>
                  </a:lnTo>
                  <a:lnTo>
                    <a:pt x="82" y="69"/>
                  </a:lnTo>
                  <a:lnTo>
                    <a:pt x="71" y="86"/>
                  </a:lnTo>
                  <a:lnTo>
                    <a:pt x="42" y="69"/>
                  </a:lnTo>
                  <a:lnTo>
                    <a:pt x="11" y="86"/>
                  </a:lnTo>
                  <a:lnTo>
                    <a:pt x="0" y="54"/>
                  </a:lnTo>
                  <a:lnTo>
                    <a:pt x="0" y="38"/>
                  </a:lnTo>
                  <a:lnTo>
                    <a:pt x="0" y="15"/>
                  </a:lnTo>
                  <a:lnTo>
                    <a:pt x="11" y="0"/>
                  </a:lnTo>
                  <a:lnTo>
                    <a:pt x="27" y="15"/>
                  </a:lnTo>
                  <a:lnTo>
                    <a:pt x="71" y="15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62" name="Freeform 76"/>
            <p:cNvSpPr>
              <a:spLocks/>
            </p:cNvSpPr>
            <p:nvPr/>
          </p:nvSpPr>
          <p:spPr bwMode="auto">
            <a:xfrm>
              <a:off x="3325" y="1563"/>
              <a:ext cx="110" cy="108"/>
            </a:xfrm>
            <a:custGeom>
              <a:avLst/>
              <a:gdLst>
                <a:gd name="T0" fmla="*/ 13 w 126"/>
                <a:gd name="T1" fmla="*/ 0 h 115"/>
                <a:gd name="T2" fmla="*/ 13 w 126"/>
                <a:gd name="T3" fmla="*/ 8 h 115"/>
                <a:gd name="T4" fmla="*/ 11 w 126"/>
                <a:gd name="T5" fmla="*/ 8 h 115"/>
                <a:gd name="T6" fmla="*/ 9 w 126"/>
                <a:gd name="T7" fmla="*/ 8 h 115"/>
                <a:gd name="T8" fmla="*/ 7 w 126"/>
                <a:gd name="T9" fmla="*/ 8 h 115"/>
                <a:gd name="T10" fmla="*/ 7 w 126"/>
                <a:gd name="T11" fmla="*/ 15 h 115"/>
                <a:gd name="T12" fmla="*/ 5 w 126"/>
                <a:gd name="T13" fmla="*/ 8 h 115"/>
                <a:gd name="T14" fmla="*/ 5 w 126"/>
                <a:gd name="T15" fmla="*/ 15 h 115"/>
                <a:gd name="T16" fmla="*/ 7 w 126"/>
                <a:gd name="T17" fmla="*/ 23 h 115"/>
                <a:gd name="T18" fmla="*/ 10 w 126"/>
                <a:gd name="T19" fmla="*/ 34 h 115"/>
                <a:gd name="T20" fmla="*/ 9 w 126"/>
                <a:gd name="T21" fmla="*/ 34 h 115"/>
                <a:gd name="T22" fmla="*/ 9 w 126"/>
                <a:gd name="T23" fmla="*/ 39 h 115"/>
                <a:gd name="T24" fmla="*/ 5 w 126"/>
                <a:gd name="T25" fmla="*/ 29 h 115"/>
                <a:gd name="T26" fmla="*/ 3 w 126"/>
                <a:gd name="T27" fmla="*/ 29 h 115"/>
                <a:gd name="T28" fmla="*/ 0 w 126"/>
                <a:gd name="T29" fmla="*/ 19 h 115"/>
                <a:gd name="T30" fmla="*/ 3 w 126"/>
                <a:gd name="T31" fmla="*/ 8 h 115"/>
                <a:gd name="T32" fmla="*/ 5 w 126"/>
                <a:gd name="T33" fmla="*/ 8 h 115"/>
                <a:gd name="T34" fmla="*/ 9 w 126"/>
                <a:gd name="T35" fmla="*/ 0 h 115"/>
                <a:gd name="T36" fmla="*/ 11 w 126"/>
                <a:gd name="T37" fmla="*/ 8 h 115"/>
                <a:gd name="T38" fmla="*/ 13 w 126"/>
                <a:gd name="T39" fmla="*/ 0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6"/>
                <a:gd name="T61" fmla="*/ 0 h 115"/>
                <a:gd name="T62" fmla="*/ 126 w 126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6" h="115">
                  <a:moveTo>
                    <a:pt x="126" y="0"/>
                  </a:moveTo>
                  <a:lnTo>
                    <a:pt x="126" y="27"/>
                  </a:lnTo>
                  <a:lnTo>
                    <a:pt x="113" y="27"/>
                  </a:lnTo>
                  <a:lnTo>
                    <a:pt x="86" y="15"/>
                  </a:lnTo>
                  <a:lnTo>
                    <a:pt x="71" y="27"/>
                  </a:lnTo>
                  <a:lnTo>
                    <a:pt x="71" y="42"/>
                  </a:lnTo>
                  <a:lnTo>
                    <a:pt x="54" y="27"/>
                  </a:lnTo>
                  <a:lnTo>
                    <a:pt x="54" y="42"/>
                  </a:lnTo>
                  <a:lnTo>
                    <a:pt x="71" y="67"/>
                  </a:lnTo>
                  <a:lnTo>
                    <a:pt x="98" y="98"/>
                  </a:lnTo>
                  <a:lnTo>
                    <a:pt x="86" y="98"/>
                  </a:lnTo>
                  <a:lnTo>
                    <a:pt x="86" y="115"/>
                  </a:lnTo>
                  <a:lnTo>
                    <a:pt x="54" y="82"/>
                  </a:lnTo>
                  <a:lnTo>
                    <a:pt x="27" y="82"/>
                  </a:lnTo>
                  <a:lnTo>
                    <a:pt x="0" y="54"/>
                  </a:lnTo>
                  <a:lnTo>
                    <a:pt x="15" y="27"/>
                  </a:lnTo>
                  <a:lnTo>
                    <a:pt x="54" y="15"/>
                  </a:lnTo>
                  <a:lnTo>
                    <a:pt x="86" y="0"/>
                  </a:lnTo>
                  <a:lnTo>
                    <a:pt x="113" y="15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63" name="Freeform 77"/>
            <p:cNvSpPr>
              <a:spLocks/>
            </p:cNvSpPr>
            <p:nvPr/>
          </p:nvSpPr>
          <p:spPr bwMode="auto">
            <a:xfrm>
              <a:off x="3314" y="1404"/>
              <a:ext cx="185" cy="108"/>
            </a:xfrm>
            <a:custGeom>
              <a:avLst/>
              <a:gdLst>
                <a:gd name="T0" fmla="*/ 19 w 211"/>
                <a:gd name="T1" fmla="*/ 23 h 115"/>
                <a:gd name="T2" fmla="*/ 18 w 211"/>
                <a:gd name="T3" fmla="*/ 8 h 115"/>
                <a:gd name="T4" fmla="*/ 15 w 211"/>
                <a:gd name="T5" fmla="*/ 0 h 115"/>
                <a:gd name="T6" fmla="*/ 11 w 211"/>
                <a:gd name="T7" fmla="*/ 8 h 115"/>
                <a:gd name="T8" fmla="*/ 6 w 211"/>
                <a:gd name="T9" fmla="*/ 0 h 115"/>
                <a:gd name="T10" fmla="*/ 4 w 211"/>
                <a:gd name="T11" fmla="*/ 8 h 115"/>
                <a:gd name="T12" fmla="*/ 4 w 211"/>
                <a:gd name="T13" fmla="*/ 15 h 115"/>
                <a:gd name="T14" fmla="*/ 4 w 211"/>
                <a:gd name="T15" fmla="*/ 19 h 115"/>
                <a:gd name="T16" fmla="*/ 0 w 211"/>
                <a:gd name="T17" fmla="*/ 19 h 115"/>
                <a:gd name="T18" fmla="*/ 4 w 211"/>
                <a:gd name="T19" fmla="*/ 30 h 115"/>
                <a:gd name="T20" fmla="*/ 6 w 211"/>
                <a:gd name="T21" fmla="*/ 30 h 115"/>
                <a:gd name="T22" fmla="*/ 8 w 211"/>
                <a:gd name="T23" fmla="*/ 34 h 115"/>
                <a:gd name="T24" fmla="*/ 9 w 211"/>
                <a:gd name="T25" fmla="*/ 39 h 115"/>
                <a:gd name="T26" fmla="*/ 14 w 211"/>
                <a:gd name="T27" fmla="*/ 39 h 115"/>
                <a:gd name="T28" fmla="*/ 16 w 211"/>
                <a:gd name="T29" fmla="*/ 34 h 115"/>
                <a:gd name="T30" fmla="*/ 21 w 211"/>
                <a:gd name="T31" fmla="*/ 39 h 115"/>
                <a:gd name="T32" fmla="*/ 19 w 211"/>
                <a:gd name="T33" fmla="*/ 34 h 115"/>
                <a:gd name="T34" fmla="*/ 23 w 211"/>
                <a:gd name="T35" fmla="*/ 30 h 115"/>
                <a:gd name="T36" fmla="*/ 23 w 211"/>
                <a:gd name="T37" fmla="*/ 23 h 115"/>
                <a:gd name="T38" fmla="*/ 19 w 211"/>
                <a:gd name="T39" fmla="*/ 23 h 11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11"/>
                <a:gd name="T61" fmla="*/ 0 h 115"/>
                <a:gd name="T62" fmla="*/ 211 w 211"/>
                <a:gd name="T63" fmla="*/ 115 h 11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11" h="115">
                  <a:moveTo>
                    <a:pt x="183" y="67"/>
                  </a:moveTo>
                  <a:lnTo>
                    <a:pt x="171" y="27"/>
                  </a:lnTo>
                  <a:lnTo>
                    <a:pt x="138" y="0"/>
                  </a:lnTo>
                  <a:lnTo>
                    <a:pt x="98" y="15"/>
                  </a:lnTo>
                  <a:lnTo>
                    <a:pt x="56" y="0"/>
                  </a:lnTo>
                  <a:lnTo>
                    <a:pt x="39" y="15"/>
                  </a:lnTo>
                  <a:lnTo>
                    <a:pt x="27" y="42"/>
                  </a:lnTo>
                  <a:lnTo>
                    <a:pt x="12" y="54"/>
                  </a:lnTo>
                  <a:lnTo>
                    <a:pt x="0" y="54"/>
                  </a:lnTo>
                  <a:lnTo>
                    <a:pt x="39" y="86"/>
                  </a:lnTo>
                  <a:lnTo>
                    <a:pt x="56" y="86"/>
                  </a:lnTo>
                  <a:lnTo>
                    <a:pt x="67" y="98"/>
                  </a:lnTo>
                  <a:lnTo>
                    <a:pt x="83" y="115"/>
                  </a:lnTo>
                  <a:lnTo>
                    <a:pt x="127" y="115"/>
                  </a:lnTo>
                  <a:lnTo>
                    <a:pt x="154" y="98"/>
                  </a:lnTo>
                  <a:lnTo>
                    <a:pt x="198" y="115"/>
                  </a:lnTo>
                  <a:lnTo>
                    <a:pt x="183" y="98"/>
                  </a:lnTo>
                  <a:lnTo>
                    <a:pt x="211" y="86"/>
                  </a:lnTo>
                  <a:lnTo>
                    <a:pt x="211" y="67"/>
                  </a:lnTo>
                  <a:lnTo>
                    <a:pt x="183" y="67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64" name="Freeform 78"/>
            <p:cNvSpPr>
              <a:spLocks/>
            </p:cNvSpPr>
            <p:nvPr/>
          </p:nvSpPr>
          <p:spPr bwMode="auto">
            <a:xfrm>
              <a:off x="3199" y="1428"/>
              <a:ext cx="53" cy="43"/>
            </a:xfrm>
            <a:custGeom>
              <a:avLst/>
              <a:gdLst>
                <a:gd name="T0" fmla="*/ 0 w 59"/>
                <a:gd name="T1" fmla="*/ 16 h 46"/>
                <a:gd name="T2" fmla="*/ 4 w 59"/>
                <a:gd name="T3" fmla="*/ 10 h 46"/>
                <a:gd name="T4" fmla="*/ 4 w 59"/>
                <a:gd name="T5" fmla="*/ 16 h 46"/>
                <a:gd name="T6" fmla="*/ 4 w 59"/>
                <a:gd name="T7" fmla="*/ 10 h 46"/>
                <a:gd name="T8" fmla="*/ 10 w 59"/>
                <a:gd name="T9" fmla="*/ 7 h 46"/>
                <a:gd name="T10" fmla="*/ 7 w 59"/>
                <a:gd name="T11" fmla="*/ 0 h 46"/>
                <a:gd name="T12" fmla="*/ 0 w 59"/>
                <a:gd name="T13" fmla="*/ 7 h 46"/>
                <a:gd name="T14" fmla="*/ 0 w 59"/>
                <a:gd name="T15" fmla="*/ 10 h 46"/>
                <a:gd name="T16" fmla="*/ 0 w 59"/>
                <a:gd name="T17" fmla="*/ 16 h 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9"/>
                <a:gd name="T28" fmla="*/ 0 h 46"/>
                <a:gd name="T29" fmla="*/ 59 w 59"/>
                <a:gd name="T30" fmla="*/ 46 h 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9" h="46">
                  <a:moveTo>
                    <a:pt x="0" y="46"/>
                  </a:moveTo>
                  <a:lnTo>
                    <a:pt x="11" y="31"/>
                  </a:lnTo>
                  <a:lnTo>
                    <a:pt x="27" y="46"/>
                  </a:lnTo>
                  <a:lnTo>
                    <a:pt x="27" y="31"/>
                  </a:lnTo>
                  <a:lnTo>
                    <a:pt x="59" y="17"/>
                  </a:lnTo>
                  <a:lnTo>
                    <a:pt x="42" y="0"/>
                  </a:lnTo>
                  <a:lnTo>
                    <a:pt x="0" y="17"/>
                  </a:lnTo>
                  <a:lnTo>
                    <a:pt x="0" y="31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65" name="Freeform 79"/>
            <p:cNvSpPr>
              <a:spLocks/>
            </p:cNvSpPr>
            <p:nvPr/>
          </p:nvSpPr>
          <p:spPr bwMode="auto">
            <a:xfrm>
              <a:off x="3199" y="1445"/>
              <a:ext cx="98" cy="88"/>
            </a:xfrm>
            <a:custGeom>
              <a:avLst/>
              <a:gdLst>
                <a:gd name="T0" fmla="*/ 11 w 111"/>
                <a:gd name="T1" fmla="*/ 7 h 94"/>
                <a:gd name="T2" fmla="*/ 13 w 111"/>
                <a:gd name="T3" fmla="*/ 7 h 94"/>
                <a:gd name="T4" fmla="*/ 13 w 111"/>
                <a:gd name="T5" fmla="*/ 15 h 94"/>
                <a:gd name="T6" fmla="*/ 11 w 111"/>
                <a:gd name="T7" fmla="*/ 15 h 94"/>
                <a:gd name="T8" fmla="*/ 7 w 111"/>
                <a:gd name="T9" fmla="*/ 7 h 94"/>
                <a:gd name="T10" fmla="*/ 5 w 111"/>
                <a:gd name="T11" fmla="*/ 15 h 94"/>
                <a:gd name="T12" fmla="*/ 7 w 111"/>
                <a:gd name="T13" fmla="*/ 19 h 94"/>
                <a:gd name="T14" fmla="*/ 11 w 111"/>
                <a:gd name="T15" fmla="*/ 31 h 94"/>
                <a:gd name="T16" fmla="*/ 4 w 111"/>
                <a:gd name="T17" fmla="*/ 22 h 94"/>
                <a:gd name="T18" fmla="*/ 4 w 111"/>
                <a:gd name="T19" fmla="*/ 15 h 94"/>
                <a:gd name="T20" fmla="*/ 4 w 111"/>
                <a:gd name="T21" fmla="*/ 7 h 94"/>
                <a:gd name="T22" fmla="*/ 0 w 111"/>
                <a:gd name="T23" fmla="*/ 15 h 94"/>
                <a:gd name="T24" fmla="*/ 0 w 111"/>
                <a:gd name="T25" fmla="*/ 7 h 94"/>
                <a:gd name="T26" fmla="*/ 4 w 111"/>
                <a:gd name="T27" fmla="*/ 7 h 94"/>
                <a:gd name="T28" fmla="*/ 4 w 111"/>
                <a:gd name="T29" fmla="*/ 7 h 94"/>
                <a:gd name="T30" fmla="*/ 4 w 111"/>
                <a:gd name="T31" fmla="*/ 7 h 94"/>
                <a:gd name="T32" fmla="*/ 7 w 111"/>
                <a:gd name="T33" fmla="*/ 0 h 94"/>
                <a:gd name="T34" fmla="*/ 10 w 111"/>
                <a:gd name="T35" fmla="*/ 7 h 94"/>
                <a:gd name="T36" fmla="*/ 11 w 111"/>
                <a:gd name="T37" fmla="*/ 7 h 9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1"/>
                <a:gd name="T58" fmla="*/ 0 h 94"/>
                <a:gd name="T59" fmla="*/ 111 w 111"/>
                <a:gd name="T60" fmla="*/ 94 h 9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1" h="94">
                  <a:moveTo>
                    <a:pt x="98" y="12"/>
                  </a:moveTo>
                  <a:lnTo>
                    <a:pt x="111" y="23"/>
                  </a:lnTo>
                  <a:lnTo>
                    <a:pt x="111" y="42"/>
                  </a:lnTo>
                  <a:lnTo>
                    <a:pt x="98" y="42"/>
                  </a:lnTo>
                  <a:lnTo>
                    <a:pt x="59" y="23"/>
                  </a:lnTo>
                  <a:lnTo>
                    <a:pt x="42" y="42"/>
                  </a:lnTo>
                  <a:lnTo>
                    <a:pt x="59" y="54"/>
                  </a:lnTo>
                  <a:lnTo>
                    <a:pt x="98" y="94"/>
                  </a:lnTo>
                  <a:lnTo>
                    <a:pt x="27" y="69"/>
                  </a:lnTo>
                  <a:lnTo>
                    <a:pt x="27" y="42"/>
                  </a:lnTo>
                  <a:lnTo>
                    <a:pt x="11" y="23"/>
                  </a:lnTo>
                  <a:lnTo>
                    <a:pt x="0" y="42"/>
                  </a:lnTo>
                  <a:lnTo>
                    <a:pt x="0" y="23"/>
                  </a:lnTo>
                  <a:lnTo>
                    <a:pt x="11" y="12"/>
                  </a:lnTo>
                  <a:lnTo>
                    <a:pt x="27" y="23"/>
                  </a:lnTo>
                  <a:lnTo>
                    <a:pt x="27" y="12"/>
                  </a:lnTo>
                  <a:lnTo>
                    <a:pt x="59" y="0"/>
                  </a:lnTo>
                  <a:lnTo>
                    <a:pt x="82" y="12"/>
                  </a:lnTo>
                  <a:lnTo>
                    <a:pt x="98" y="12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66" name="Freeform 80"/>
            <p:cNvSpPr>
              <a:spLocks/>
            </p:cNvSpPr>
            <p:nvPr/>
          </p:nvSpPr>
          <p:spPr bwMode="auto">
            <a:xfrm>
              <a:off x="3286" y="1512"/>
              <a:ext cx="41" cy="51"/>
            </a:xfrm>
            <a:custGeom>
              <a:avLst/>
              <a:gdLst>
                <a:gd name="T0" fmla="*/ 0 w 46"/>
                <a:gd name="T1" fmla="*/ 5 h 56"/>
                <a:gd name="T2" fmla="*/ 0 w 46"/>
                <a:gd name="T3" fmla="*/ 5 h 56"/>
                <a:gd name="T4" fmla="*/ 4 w 46"/>
                <a:gd name="T5" fmla="*/ 0 h 56"/>
                <a:gd name="T6" fmla="*/ 7 w 46"/>
                <a:gd name="T7" fmla="*/ 5 h 56"/>
                <a:gd name="T8" fmla="*/ 4 w 46"/>
                <a:gd name="T9" fmla="*/ 5 h 56"/>
                <a:gd name="T10" fmla="*/ 4 w 46"/>
                <a:gd name="T11" fmla="*/ 12 h 56"/>
                <a:gd name="T12" fmla="*/ 0 w 46"/>
                <a:gd name="T13" fmla="*/ 5 h 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6"/>
                <a:gd name="T22" fmla="*/ 0 h 56"/>
                <a:gd name="T23" fmla="*/ 46 w 46"/>
                <a:gd name="T24" fmla="*/ 56 h 5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6" h="56">
                  <a:moveTo>
                    <a:pt x="0" y="23"/>
                  </a:moveTo>
                  <a:lnTo>
                    <a:pt x="0" y="12"/>
                  </a:lnTo>
                  <a:lnTo>
                    <a:pt x="11" y="0"/>
                  </a:lnTo>
                  <a:lnTo>
                    <a:pt x="46" y="23"/>
                  </a:lnTo>
                  <a:lnTo>
                    <a:pt x="32" y="23"/>
                  </a:lnTo>
                  <a:lnTo>
                    <a:pt x="32" y="56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67" name="Freeform 81"/>
            <p:cNvSpPr>
              <a:spLocks/>
            </p:cNvSpPr>
            <p:nvPr/>
          </p:nvSpPr>
          <p:spPr bwMode="auto">
            <a:xfrm>
              <a:off x="3325" y="1550"/>
              <a:ext cx="49" cy="43"/>
            </a:xfrm>
            <a:custGeom>
              <a:avLst/>
              <a:gdLst>
                <a:gd name="T0" fmla="*/ 8 w 55"/>
                <a:gd name="T1" fmla="*/ 10 h 46"/>
                <a:gd name="T2" fmla="*/ 4 w 55"/>
                <a:gd name="T3" fmla="*/ 16 h 46"/>
                <a:gd name="T4" fmla="*/ 0 w 55"/>
                <a:gd name="T5" fmla="*/ 7 h 46"/>
                <a:gd name="T6" fmla="*/ 4 w 55"/>
                <a:gd name="T7" fmla="*/ 0 h 46"/>
                <a:gd name="T8" fmla="*/ 5 w 55"/>
                <a:gd name="T9" fmla="*/ 0 h 46"/>
                <a:gd name="T10" fmla="*/ 8 w 55"/>
                <a:gd name="T11" fmla="*/ 10 h 4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5"/>
                <a:gd name="T19" fmla="*/ 0 h 46"/>
                <a:gd name="T20" fmla="*/ 55 w 55"/>
                <a:gd name="T21" fmla="*/ 46 h 4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5" h="46">
                  <a:moveTo>
                    <a:pt x="55" y="32"/>
                  </a:moveTo>
                  <a:lnTo>
                    <a:pt x="15" y="46"/>
                  </a:lnTo>
                  <a:lnTo>
                    <a:pt x="0" y="15"/>
                  </a:lnTo>
                  <a:lnTo>
                    <a:pt x="27" y="0"/>
                  </a:lnTo>
                  <a:lnTo>
                    <a:pt x="42" y="0"/>
                  </a:lnTo>
                  <a:lnTo>
                    <a:pt x="55" y="32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68" name="Freeform 82"/>
            <p:cNvSpPr>
              <a:spLocks/>
            </p:cNvSpPr>
            <p:nvPr/>
          </p:nvSpPr>
          <p:spPr bwMode="auto">
            <a:xfrm>
              <a:off x="3199" y="1245"/>
              <a:ext cx="187" cy="127"/>
            </a:xfrm>
            <a:custGeom>
              <a:avLst/>
              <a:gdLst>
                <a:gd name="T0" fmla="*/ 18 w 215"/>
                <a:gd name="T1" fmla="*/ 34 h 134"/>
                <a:gd name="T2" fmla="*/ 20 w 215"/>
                <a:gd name="T3" fmla="*/ 44 h 134"/>
                <a:gd name="T4" fmla="*/ 16 w 215"/>
                <a:gd name="T5" fmla="*/ 54 h 134"/>
                <a:gd name="T6" fmla="*/ 15 w 215"/>
                <a:gd name="T7" fmla="*/ 54 h 134"/>
                <a:gd name="T8" fmla="*/ 12 w 215"/>
                <a:gd name="T9" fmla="*/ 54 h 134"/>
                <a:gd name="T10" fmla="*/ 7 w 215"/>
                <a:gd name="T11" fmla="*/ 44 h 134"/>
                <a:gd name="T12" fmla="*/ 6 w 215"/>
                <a:gd name="T13" fmla="*/ 44 h 134"/>
                <a:gd name="T14" fmla="*/ 3 w 215"/>
                <a:gd name="T15" fmla="*/ 38 h 134"/>
                <a:gd name="T16" fmla="*/ 3 w 215"/>
                <a:gd name="T17" fmla="*/ 38 h 134"/>
                <a:gd name="T18" fmla="*/ 0 w 215"/>
                <a:gd name="T19" fmla="*/ 9 h 134"/>
                <a:gd name="T20" fmla="*/ 8 w 215"/>
                <a:gd name="T21" fmla="*/ 0 h 134"/>
                <a:gd name="T22" fmla="*/ 9 w 215"/>
                <a:gd name="T23" fmla="*/ 9 h 134"/>
                <a:gd name="T24" fmla="*/ 10 w 215"/>
                <a:gd name="T25" fmla="*/ 0 h 134"/>
                <a:gd name="T26" fmla="*/ 16 w 215"/>
                <a:gd name="T27" fmla="*/ 9 h 134"/>
                <a:gd name="T28" fmla="*/ 17 w 215"/>
                <a:gd name="T29" fmla="*/ 9 h 134"/>
                <a:gd name="T30" fmla="*/ 18 w 215"/>
                <a:gd name="T31" fmla="*/ 16 h 134"/>
                <a:gd name="T32" fmla="*/ 17 w 215"/>
                <a:gd name="T33" fmla="*/ 28 h 134"/>
                <a:gd name="T34" fmla="*/ 18 w 215"/>
                <a:gd name="T35" fmla="*/ 34 h 13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15"/>
                <a:gd name="T55" fmla="*/ 0 h 134"/>
                <a:gd name="T56" fmla="*/ 215 w 215"/>
                <a:gd name="T57" fmla="*/ 134 h 13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15" h="134">
                  <a:moveTo>
                    <a:pt x="198" y="83"/>
                  </a:moveTo>
                  <a:lnTo>
                    <a:pt x="215" y="109"/>
                  </a:lnTo>
                  <a:lnTo>
                    <a:pt x="171" y="134"/>
                  </a:lnTo>
                  <a:lnTo>
                    <a:pt x="157" y="134"/>
                  </a:lnTo>
                  <a:lnTo>
                    <a:pt x="130" y="134"/>
                  </a:lnTo>
                  <a:lnTo>
                    <a:pt x="71" y="109"/>
                  </a:lnTo>
                  <a:lnTo>
                    <a:pt x="59" y="109"/>
                  </a:lnTo>
                  <a:lnTo>
                    <a:pt x="42" y="94"/>
                  </a:lnTo>
                  <a:lnTo>
                    <a:pt x="11" y="94"/>
                  </a:lnTo>
                  <a:lnTo>
                    <a:pt x="0" y="23"/>
                  </a:lnTo>
                  <a:lnTo>
                    <a:pt x="82" y="0"/>
                  </a:lnTo>
                  <a:lnTo>
                    <a:pt x="98" y="12"/>
                  </a:lnTo>
                  <a:lnTo>
                    <a:pt x="111" y="0"/>
                  </a:lnTo>
                  <a:lnTo>
                    <a:pt x="171" y="12"/>
                  </a:lnTo>
                  <a:lnTo>
                    <a:pt x="186" y="12"/>
                  </a:lnTo>
                  <a:lnTo>
                    <a:pt x="198" y="38"/>
                  </a:lnTo>
                  <a:lnTo>
                    <a:pt x="186" y="71"/>
                  </a:lnTo>
                  <a:lnTo>
                    <a:pt x="198" y="83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69" name="Freeform 83"/>
            <p:cNvSpPr>
              <a:spLocks/>
            </p:cNvSpPr>
            <p:nvPr/>
          </p:nvSpPr>
          <p:spPr bwMode="auto">
            <a:xfrm>
              <a:off x="3060" y="1245"/>
              <a:ext cx="150" cy="172"/>
            </a:xfrm>
            <a:custGeom>
              <a:avLst/>
              <a:gdLst>
                <a:gd name="T0" fmla="*/ 11 w 171"/>
                <a:gd name="T1" fmla="*/ 9 h 182"/>
                <a:gd name="T2" fmla="*/ 11 w 171"/>
                <a:gd name="T3" fmla="*/ 9 h 182"/>
                <a:gd name="T4" fmla="*/ 16 w 171"/>
                <a:gd name="T5" fmla="*/ 0 h 182"/>
                <a:gd name="T6" fmla="*/ 17 w 171"/>
                <a:gd name="T7" fmla="*/ 9 h 182"/>
                <a:gd name="T8" fmla="*/ 16 w 171"/>
                <a:gd name="T9" fmla="*/ 9 h 182"/>
                <a:gd name="T10" fmla="*/ 17 w 171"/>
                <a:gd name="T11" fmla="*/ 9 h 182"/>
                <a:gd name="T12" fmla="*/ 18 w 171"/>
                <a:gd name="T13" fmla="*/ 37 h 182"/>
                <a:gd name="T14" fmla="*/ 18 w 171"/>
                <a:gd name="T15" fmla="*/ 32 h 182"/>
                <a:gd name="T16" fmla="*/ 13 w 171"/>
                <a:gd name="T17" fmla="*/ 41 h 182"/>
                <a:gd name="T18" fmla="*/ 14 w 171"/>
                <a:gd name="T19" fmla="*/ 47 h 182"/>
                <a:gd name="T20" fmla="*/ 17 w 171"/>
                <a:gd name="T21" fmla="*/ 59 h 182"/>
                <a:gd name="T22" fmla="*/ 14 w 171"/>
                <a:gd name="T23" fmla="*/ 63 h 182"/>
                <a:gd name="T24" fmla="*/ 16 w 171"/>
                <a:gd name="T25" fmla="*/ 70 h 182"/>
                <a:gd name="T26" fmla="*/ 8 w 171"/>
                <a:gd name="T27" fmla="*/ 70 h 182"/>
                <a:gd name="T28" fmla="*/ 4 w 171"/>
                <a:gd name="T29" fmla="*/ 70 h 182"/>
                <a:gd name="T30" fmla="*/ 4 w 171"/>
                <a:gd name="T31" fmla="*/ 59 h 182"/>
                <a:gd name="T32" fmla="*/ 0 w 171"/>
                <a:gd name="T33" fmla="*/ 47 h 182"/>
                <a:gd name="T34" fmla="*/ 0 w 171"/>
                <a:gd name="T35" fmla="*/ 41 h 182"/>
                <a:gd name="T36" fmla="*/ 0 w 171"/>
                <a:gd name="T37" fmla="*/ 37 h 182"/>
                <a:gd name="T38" fmla="*/ 0 w 171"/>
                <a:gd name="T39" fmla="*/ 27 h 182"/>
                <a:gd name="T40" fmla="*/ 4 w 171"/>
                <a:gd name="T41" fmla="*/ 20 h 182"/>
                <a:gd name="T42" fmla="*/ 4 w 171"/>
                <a:gd name="T43" fmla="*/ 9 h 182"/>
                <a:gd name="T44" fmla="*/ 4 w 171"/>
                <a:gd name="T45" fmla="*/ 9 h 182"/>
                <a:gd name="T46" fmla="*/ 7 w 171"/>
                <a:gd name="T47" fmla="*/ 0 h 182"/>
                <a:gd name="T48" fmla="*/ 8 w 171"/>
                <a:gd name="T49" fmla="*/ 0 h 182"/>
                <a:gd name="T50" fmla="*/ 11 w 171"/>
                <a:gd name="T51" fmla="*/ 9 h 18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71"/>
                <a:gd name="T79" fmla="*/ 0 h 182"/>
                <a:gd name="T80" fmla="*/ 171 w 171"/>
                <a:gd name="T81" fmla="*/ 182 h 18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71" h="182">
                  <a:moveTo>
                    <a:pt x="102" y="12"/>
                  </a:moveTo>
                  <a:lnTo>
                    <a:pt x="102" y="23"/>
                  </a:lnTo>
                  <a:lnTo>
                    <a:pt x="142" y="0"/>
                  </a:lnTo>
                  <a:lnTo>
                    <a:pt x="158" y="12"/>
                  </a:lnTo>
                  <a:lnTo>
                    <a:pt x="142" y="12"/>
                  </a:lnTo>
                  <a:lnTo>
                    <a:pt x="158" y="23"/>
                  </a:lnTo>
                  <a:lnTo>
                    <a:pt x="171" y="94"/>
                  </a:lnTo>
                  <a:lnTo>
                    <a:pt x="171" y="83"/>
                  </a:lnTo>
                  <a:lnTo>
                    <a:pt x="119" y="109"/>
                  </a:lnTo>
                  <a:lnTo>
                    <a:pt x="131" y="123"/>
                  </a:lnTo>
                  <a:lnTo>
                    <a:pt x="158" y="154"/>
                  </a:lnTo>
                  <a:lnTo>
                    <a:pt x="131" y="165"/>
                  </a:lnTo>
                  <a:lnTo>
                    <a:pt x="142" y="182"/>
                  </a:lnTo>
                  <a:lnTo>
                    <a:pt x="71" y="182"/>
                  </a:lnTo>
                  <a:lnTo>
                    <a:pt x="31" y="182"/>
                  </a:lnTo>
                  <a:lnTo>
                    <a:pt x="31" y="154"/>
                  </a:lnTo>
                  <a:lnTo>
                    <a:pt x="0" y="123"/>
                  </a:lnTo>
                  <a:lnTo>
                    <a:pt x="0" y="109"/>
                  </a:lnTo>
                  <a:lnTo>
                    <a:pt x="0" y="94"/>
                  </a:lnTo>
                  <a:lnTo>
                    <a:pt x="0" y="71"/>
                  </a:lnTo>
                  <a:lnTo>
                    <a:pt x="20" y="50"/>
                  </a:lnTo>
                  <a:lnTo>
                    <a:pt x="31" y="23"/>
                  </a:lnTo>
                  <a:lnTo>
                    <a:pt x="43" y="23"/>
                  </a:lnTo>
                  <a:lnTo>
                    <a:pt x="60" y="0"/>
                  </a:lnTo>
                  <a:lnTo>
                    <a:pt x="71" y="0"/>
                  </a:lnTo>
                  <a:lnTo>
                    <a:pt x="102" y="12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70" name="Freeform 84"/>
            <p:cNvSpPr>
              <a:spLocks/>
            </p:cNvSpPr>
            <p:nvPr/>
          </p:nvSpPr>
          <p:spPr bwMode="auto">
            <a:xfrm>
              <a:off x="3002" y="1325"/>
              <a:ext cx="58" cy="43"/>
            </a:xfrm>
            <a:custGeom>
              <a:avLst/>
              <a:gdLst>
                <a:gd name="T0" fmla="*/ 3 w 67"/>
                <a:gd name="T1" fmla="*/ 0 h 47"/>
                <a:gd name="T2" fmla="*/ 0 w 67"/>
                <a:gd name="T3" fmla="*/ 5 h 47"/>
                <a:gd name="T4" fmla="*/ 3 w 67"/>
                <a:gd name="T5" fmla="*/ 11 h 47"/>
                <a:gd name="T6" fmla="*/ 3 w 67"/>
                <a:gd name="T7" fmla="*/ 6 h 47"/>
                <a:gd name="T8" fmla="*/ 3 w 67"/>
                <a:gd name="T9" fmla="*/ 11 h 47"/>
                <a:gd name="T10" fmla="*/ 5 w 67"/>
                <a:gd name="T11" fmla="*/ 11 h 47"/>
                <a:gd name="T12" fmla="*/ 6 w 67"/>
                <a:gd name="T13" fmla="*/ 6 h 47"/>
                <a:gd name="T14" fmla="*/ 6 w 67"/>
                <a:gd name="T15" fmla="*/ 5 h 47"/>
                <a:gd name="T16" fmla="*/ 3 w 67"/>
                <a:gd name="T17" fmla="*/ 0 h 47"/>
                <a:gd name="T18" fmla="*/ 3 w 67"/>
                <a:gd name="T19" fmla="*/ 0 h 4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7"/>
                <a:gd name="T31" fmla="*/ 0 h 47"/>
                <a:gd name="T32" fmla="*/ 67 w 67"/>
                <a:gd name="T33" fmla="*/ 47 h 4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7" h="47">
                  <a:moveTo>
                    <a:pt x="12" y="0"/>
                  </a:moveTo>
                  <a:lnTo>
                    <a:pt x="0" y="14"/>
                  </a:lnTo>
                  <a:lnTo>
                    <a:pt x="27" y="47"/>
                  </a:lnTo>
                  <a:lnTo>
                    <a:pt x="39" y="31"/>
                  </a:lnTo>
                  <a:lnTo>
                    <a:pt x="39" y="47"/>
                  </a:lnTo>
                  <a:lnTo>
                    <a:pt x="54" y="47"/>
                  </a:lnTo>
                  <a:lnTo>
                    <a:pt x="67" y="31"/>
                  </a:lnTo>
                  <a:lnTo>
                    <a:pt x="67" y="14"/>
                  </a:lnTo>
                  <a:lnTo>
                    <a:pt x="39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71" name="Freeform 85"/>
            <p:cNvSpPr>
              <a:spLocks/>
            </p:cNvSpPr>
            <p:nvPr/>
          </p:nvSpPr>
          <p:spPr bwMode="auto">
            <a:xfrm>
              <a:off x="3049" y="873"/>
              <a:ext cx="401" cy="290"/>
            </a:xfrm>
            <a:custGeom>
              <a:avLst/>
              <a:gdLst>
                <a:gd name="T0" fmla="*/ 27 w 459"/>
                <a:gd name="T1" fmla="*/ 18 h 311"/>
                <a:gd name="T2" fmla="*/ 29 w 459"/>
                <a:gd name="T3" fmla="*/ 12 h 311"/>
                <a:gd name="T4" fmla="*/ 31 w 459"/>
                <a:gd name="T5" fmla="*/ 18 h 311"/>
                <a:gd name="T6" fmla="*/ 36 w 459"/>
                <a:gd name="T7" fmla="*/ 18 h 311"/>
                <a:gd name="T8" fmla="*/ 38 w 459"/>
                <a:gd name="T9" fmla="*/ 18 h 311"/>
                <a:gd name="T10" fmla="*/ 38 w 459"/>
                <a:gd name="T11" fmla="*/ 7 h 311"/>
                <a:gd name="T12" fmla="*/ 40 w 459"/>
                <a:gd name="T13" fmla="*/ 7 h 311"/>
                <a:gd name="T14" fmla="*/ 45 w 459"/>
                <a:gd name="T15" fmla="*/ 12 h 311"/>
                <a:gd name="T16" fmla="*/ 45 w 459"/>
                <a:gd name="T17" fmla="*/ 18 h 311"/>
                <a:gd name="T18" fmla="*/ 46 w 459"/>
                <a:gd name="T19" fmla="*/ 12 h 311"/>
                <a:gd name="T20" fmla="*/ 41 w 459"/>
                <a:gd name="T21" fmla="*/ 7 h 311"/>
                <a:gd name="T22" fmla="*/ 46 w 459"/>
                <a:gd name="T23" fmla="*/ 7 h 311"/>
                <a:gd name="T24" fmla="*/ 41 w 459"/>
                <a:gd name="T25" fmla="*/ 7 h 311"/>
                <a:gd name="T26" fmla="*/ 40 w 459"/>
                <a:gd name="T27" fmla="*/ 0 h 311"/>
                <a:gd name="T28" fmla="*/ 39 w 459"/>
                <a:gd name="T29" fmla="*/ 7 h 311"/>
                <a:gd name="T30" fmla="*/ 38 w 459"/>
                <a:gd name="T31" fmla="*/ 7 h 311"/>
                <a:gd name="T32" fmla="*/ 36 w 459"/>
                <a:gd name="T33" fmla="*/ 7 h 311"/>
                <a:gd name="T34" fmla="*/ 36 w 459"/>
                <a:gd name="T35" fmla="*/ 0 h 311"/>
                <a:gd name="T36" fmla="*/ 34 w 459"/>
                <a:gd name="T37" fmla="*/ 7 h 311"/>
                <a:gd name="T38" fmla="*/ 31 w 459"/>
                <a:gd name="T39" fmla="*/ 7 h 311"/>
                <a:gd name="T40" fmla="*/ 29 w 459"/>
                <a:gd name="T41" fmla="*/ 7 h 311"/>
                <a:gd name="T42" fmla="*/ 24 w 459"/>
                <a:gd name="T43" fmla="*/ 7 h 311"/>
                <a:gd name="T44" fmla="*/ 22 w 459"/>
                <a:gd name="T45" fmla="*/ 12 h 311"/>
                <a:gd name="T46" fmla="*/ 22 w 459"/>
                <a:gd name="T47" fmla="*/ 18 h 311"/>
                <a:gd name="T48" fmla="*/ 23 w 459"/>
                <a:gd name="T49" fmla="*/ 18 h 311"/>
                <a:gd name="T50" fmla="*/ 22 w 459"/>
                <a:gd name="T51" fmla="*/ 18 h 311"/>
                <a:gd name="T52" fmla="*/ 20 w 459"/>
                <a:gd name="T53" fmla="*/ 18 h 311"/>
                <a:gd name="T54" fmla="*/ 20 w 459"/>
                <a:gd name="T55" fmla="*/ 12 h 311"/>
                <a:gd name="T56" fmla="*/ 17 w 459"/>
                <a:gd name="T57" fmla="*/ 18 h 311"/>
                <a:gd name="T58" fmla="*/ 18 w 459"/>
                <a:gd name="T59" fmla="*/ 20 h 311"/>
                <a:gd name="T60" fmla="*/ 20 w 459"/>
                <a:gd name="T61" fmla="*/ 20 h 311"/>
                <a:gd name="T62" fmla="*/ 15 w 459"/>
                <a:gd name="T63" fmla="*/ 30 h 311"/>
                <a:gd name="T64" fmla="*/ 13 w 459"/>
                <a:gd name="T65" fmla="*/ 42 h 311"/>
                <a:gd name="T66" fmla="*/ 8 w 459"/>
                <a:gd name="T67" fmla="*/ 55 h 311"/>
                <a:gd name="T68" fmla="*/ 7 w 459"/>
                <a:gd name="T69" fmla="*/ 50 h 311"/>
                <a:gd name="T70" fmla="*/ 6 w 459"/>
                <a:gd name="T71" fmla="*/ 60 h 311"/>
                <a:gd name="T72" fmla="*/ 3 w 459"/>
                <a:gd name="T73" fmla="*/ 60 h 311"/>
                <a:gd name="T74" fmla="*/ 0 w 459"/>
                <a:gd name="T75" fmla="*/ 69 h 311"/>
                <a:gd name="T76" fmla="*/ 0 w 459"/>
                <a:gd name="T77" fmla="*/ 73 h 311"/>
                <a:gd name="T78" fmla="*/ 0 w 459"/>
                <a:gd name="T79" fmla="*/ 75 h 311"/>
                <a:gd name="T80" fmla="*/ 3 w 459"/>
                <a:gd name="T81" fmla="*/ 80 h 311"/>
                <a:gd name="T82" fmla="*/ 0 w 459"/>
                <a:gd name="T83" fmla="*/ 86 h 311"/>
                <a:gd name="T84" fmla="*/ 3 w 459"/>
                <a:gd name="T85" fmla="*/ 86 h 311"/>
                <a:gd name="T86" fmla="*/ 3 w 459"/>
                <a:gd name="T87" fmla="*/ 95 h 311"/>
                <a:gd name="T88" fmla="*/ 3 w 459"/>
                <a:gd name="T89" fmla="*/ 95 h 311"/>
                <a:gd name="T90" fmla="*/ 10 w 459"/>
                <a:gd name="T91" fmla="*/ 86 h 311"/>
                <a:gd name="T92" fmla="*/ 11 w 459"/>
                <a:gd name="T93" fmla="*/ 86 h 311"/>
                <a:gd name="T94" fmla="*/ 13 w 459"/>
                <a:gd name="T95" fmla="*/ 80 h 311"/>
                <a:gd name="T96" fmla="*/ 14 w 459"/>
                <a:gd name="T97" fmla="*/ 80 h 311"/>
                <a:gd name="T98" fmla="*/ 13 w 459"/>
                <a:gd name="T99" fmla="*/ 73 h 311"/>
                <a:gd name="T100" fmla="*/ 14 w 459"/>
                <a:gd name="T101" fmla="*/ 73 h 311"/>
                <a:gd name="T102" fmla="*/ 13 w 459"/>
                <a:gd name="T103" fmla="*/ 60 h 311"/>
                <a:gd name="T104" fmla="*/ 13 w 459"/>
                <a:gd name="T105" fmla="*/ 50 h 311"/>
                <a:gd name="T106" fmla="*/ 17 w 459"/>
                <a:gd name="T107" fmla="*/ 50 h 311"/>
                <a:gd name="T108" fmla="*/ 15 w 459"/>
                <a:gd name="T109" fmla="*/ 47 h 311"/>
                <a:gd name="T110" fmla="*/ 17 w 459"/>
                <a:gd name="T111" fmla="*/ 34 h 311"/>
                <a:gd name="T112" fmla="*/ 20 w 459"/>
                <a:gd name="T113" fmla="*/ 30 h 311"/>
                <a:gd name="T114" fmla="*/ 22 w 459"/>
                <a:gd name="T115" fmla="*/ 20 h 311"/>
                <a:gd name="T116" fmla="*/ 23 w 459"/>
                <a:gd name="T117" fmla="*/ 20 h 311"/>
                <a:gd name="T118" fmla="*/ 24 w 459"/>
                <a:gd name="T119" fmla="*/ 18 h 311"/>
                <a:gd name="T120" fmla="*/ 27 w 459"/>
                <a:gd name="T121" fmla="*/ 20 h 311"/>
                <a:gd name="T122" fmla="*/ 27 w 459"/>
                <a:gd name="T123" fmla="*/ 18 h 31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59"/>
                <a:gd name="T187" fmla="*/ 0 h 311"/>
                <a:gd name="T188" fmla="*/ 459 w 459"/>
                <a:gd name="T189" fmla="*/ 311 h 31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59" h="311">
                  <a:moveTo>
                    <a:pt x="271" y="55"/>
                  </a:moveTo>
                  <a:lnTo>
                    <a:pt x="282" y="38"/>
                  </a:lnTo>
                  <a:lnTo>
                    <a:pt x="315" y="55"/>
                  </a:lnTo>
                  <a:lnTo>
                    <a:pt x="359" y="55"/>
                  </a:lnTo>
                  <a:lnTo>
                    <a:pt x="370" y="55"/>
                  </a:lnTo>
                  <a:lnTo>
                    <a:pt x="370" y="26"/>
                  </a:lnTo>
                  <a:lnTo>
                    <a:pt x="401" y="26"/>
                  </a:lnTo>
                  <a:lnTo>
                    <a:pt x="430" y="38"/>
                  </a:lnTo>
                  <a:lnTo>
                    <a:pt x="430" y="55"/>
                  </a:lnTo>
                  <a:lnTo>
                    <a:pt x="459" y="38"/>
                  </a:lnTo>
                  <a:lnTo>
                    <a:pt x="415" y="26"/>
                  </a:lnTo>
                  <a:lnTo>
                    <a:pt x="459" y="15"/>
                  </a:lnTo>
                  <a:lnTo>
                    <a:pt x="415" y="15"/>
                  </a:lnTo>
                  <a:lnTo>
                    <a:pt x="401" y="0"/>
                  </a:lnTo>
                  <a:lnTo>
                    <a:pt x="386" y="15"/>
                  </a:lnTo>
                  <a:lnTo>
                    <a:pt x="370" y="15"/>
                  </a:lnTo>
                  <a:lnTo>
                    <a:pt x="359" y="15"/>
                  </a:lnTo>
                  <a:lnTo>
                    <a:pt x="359" y="0"/>
                  </a:lnTo>
                  <a:lnTo>
                    <a:pt x="342" y="15"/>
                  </a:lnTo>
                  <a:lnTo>
                    <a:pt x="315" y="15"/>
                  </a:lnTo>
                  <a:lnTo>
                    <a:pt x="282" y="26"/>
                  </a:lnTo>
                  <a:lnTo>
                    <a:pt x="242" y="26"/>
                  </a:lnTo>
                  <a:lnTo>
                    <a:pt x="215" y="38"/>
                  </a:lnTo>
                  <a:lnTo>
                    <a:pt x="215" y="55"/>
                  </a:lnTo>
                  <a:lnTo>
                    <a:pt x="230" y="55"/>
                  </a:lnTo>
                  <a:lnTo>
                    <a:pt x="215" y="55"/>
                  </a:lnTo>
                  <a:lnTo>
                    <a:pt x="198" y="55"/>
                  </a:lnTo>
                  <a:lnTo>
                    <a:pt x="198" y="38"/>
                  </a:lnTo>
                  <a:lnTo>
                    <a:pt x="171" y="55"/>
                  </a:lnTo>
                  <a:lnTo>
                    <a:pt x="182" y="67"/>
                  </a:lnTo>
                  <a:lnTo>
                    <a:pt x="198" y="67"/>
                  </a:lnTo>
                  <a:lnTo>
                    <a:pt x="155" y="97"/>
                  </a:lnTo>
                  <a:lnTo>
                    <a:pt x="130" y="138"/>
                  </a:lnTo>
                  <a:lnTo>
                    <a:pt x="82" y="182"/>
                  </a:lnTo>
                  <a:lnTo>
                    <a:pt x="71" y="167"/>
                  </a:lnTo>
                  <a:lnTo>
                    <a:pt x="56" y="197"/>
                  </a:lnTo>
                  <a:lnTo>
                    <a:pt x="42" y="197"/>
                  </a:lnTo>
                  <a:lnTo>
                    <a:pt x="0" y="226"/>
                  </a:lnTo>
                  <a:lnTo>
                    <a:pt x="0" y="238"/>
                  </a:lnTo>
                  <a:lnTo>
                    <a:pt x="0" y="249"/>
                  </a:lnTo>
                  <a:lnTo>
                    <a:pt x="11" y="266"/>
                  </a:lnTo>
                  <a:lnTo>
                    <a:pt x="0" y="282"/>
                  </a:lnTo>
                  <a:lnTo>
                    <a:pt x="11" y="282"/>
                  </a:lnTo>
                  <a:lnTo>
                    <a:pt x="11" y="311"/>
                  </a:lnTo>
                  <a:lnTo>
                    <a:pt x="42" y="311"/>
                  </a:lnTo>
                  <a:lnTo>
                    <a:pt x="98" y="282"/>
                  </a:lnTo>
                  <a:lnTo>
                    <a:pt x="115" y="282"/>
                  </a:lnTo>
                  <a:lnTo>
                    <a:pt x="130" y="266"/>
                  </a:lnTo>
                  <a:lnTo>
                    <a:pt x="142" y="266"/>
                  </a:lnTo>
                  <a:lnTo>
                    <a:pt x="130" y="238"/>
                  </a:lnTo>
                  <a:lnTo>
                    <a:pt x="142" y="238"/>
                  </a:lnTo>
                  <a:lnTo>
                    <a:pt x="130" y="197"/>
                  </a:lnTo>
                  <a:lnTo>
                    <a:pt x="130" y="167"/>
                  </a:lnTo>
                  <a:lnTo>
                    <a:pt x="171" y="167"/>
                  </a:lnTo>
                  <a:lnTo>
                    <a:pt x="155" y="155"/>
                  </a:lnTo>
                  <a:lnTo>
                    <a:pt x="171" y="111"/>
                  </a:lnTo>
                  <a:lnTo>
                    <a:pt x="198" y="97"/>
                  </a:lnTo>
                  <a:lnTo>
                    <a:pt x="215" y="67"/>
                  </a:lnTo>
                  <a:lnTo>
                    <a:pt x="230" y="67"/>
                  </a:lnTo>
                  <a:lnTo>
                    <a:pt x="242" y="55"/>
                  </a:lnTo>
                  <a:lnTo>
                    <a:pt x="271" y="67"/>
                  </a:lnTo>
                  <a:lnTo>
                    <a:pt x="271" y="55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72" name="Freeform 86"/>
            <p:cNvSpPr>
              <a:spLocks/>
            </p:cNvSpPr>
            <p:nvPr/>
          </p:nvSpPr>
          <p:spPr bwMode="auto">
            <a:xfrm>
              <a:off x="3151" y="927"/>
              <a:ext cx="196" cy="305"/>
            </a:xfrm>
            <a:custGeom>
              <a:avLst/>
              <a:gdLst>
                <a:gd name="T0" fmla="*/ 3 w 227"/>
                <a:gd name="T1" fmla="*/ 63 h 327"/>
                <a:gd name="T2" fmla="*/ 0 w 227"/>
                <a:gd name="T3" fmla="*/ 70 h 327"/>
                <a:gd name="T4" fmla="*/ 3 w 227"/>
                <a:gd name="T5" fmla="*/ 90 h 327"/>
                <a:gd name="T6" fmla="*/ 3 w 227"/>
                <a:gd name="T7" fmla="*/ 100 h 327"/>
                <a:gd name="T8" fmla="*/ 4 w 227"/>
                <a:gd name="T9" fmla="*/ 100 h 327"/>
                <a:gd name="T10" fmla="*/ 6 w 227"/>
                <a:gd name="T11" fmla="*/ 90 h 327"/>
                <a:gd name="T12" fmla="*/ 8 w 227"/>
                <a:gd name="T13" fmla="*/ 90 h 327"/>
                <a:gd name="T14" fmla="*/ 9 w 227"/>
                <a:gd name="T15" fmla="*/ 74 h 327"/>
                <a:gd name="T16" fmla="*/ 11 w 227"/>
                <a:gd name="T17" fmla="*/ 70 h 327"/>
                <a:gd name="T18" fmla="*/ 10 w 227"/>
                <a:gd name="T19" fmla="*/ 70 h 327"/>
                <a:gd name="T20" fmla="*/ 11 w 227"/>
                <a:gd name="T21" fmla="*/ 63 h 327"/>
                <a:gd name="T22" fmla="*/ 9 w 227"/>
                <a:gd name="T23" fmla="*/ 55 h 327"/>
                <a:gd name="T24" fmla="*/ 9 w 227"/>
                <a:gd name="T25" fmla="*/ 47 h 327"/>
                <a:gd name="T26" fmla="*/ 16 w 227"/>
                <a:gd name="T27" fmla="*/ 31 h 327"/>
                <a:gd name="T28" fmla="*/ 16 w 227"/>
                <a:gd name="T29" fmla="*/ 21 h 327"/>
                <a:gd name="T30" fmla="*/ 19 w 227"/>
                <a:gd name="T31" fmla="*/ 21 h 327"/>
                <a:gd name="T32" fmla="*/ 17 w 227"/>
                <a:gd name="T33" fmla="*/ 7 h 327"/>
                <a:gd name="T34" fmla="*/ 12 w 227"/>
                <a:gd name="T35" fmla="*/ 0 h 327"/>
                <a:gd name="T36" fmla="*/ 12 w 227"/>
                <a:gd name="T37" fmla="*/ 7 h 327"/>
                <a:gd name="T38" fmla="*/ 10 w 227"/>
                <a:gd name="T39" fmla="*/ 0 h 327"/>
                <a:gd name="T40" fmla="*/ 9 w 227"/>
                <a:gd name="T41" fmla="*/ 7 h 327"/>
                <a:gd name="T42" fmla="*/ 8 w 227"/>
                <a:gd name="T43" fmla="*/ 7 h 327"/>
                <a:gd name="T44" fmla="*/ 7 w 227"/>
                <a:gd name="T45" fmla="*/ 14 h 327"/>
                <a:gd name="T46" fmla="*/ 4 w 227"/>
                <a:gd name="T47" fmla="*/ 18 h 327"/>
                <a:gd name="T48" fmla="*/ 3 w 227"/>
                <a:gd name="T49" fmla="*/ 31 h 327"/>
                <a:gd name="T50" fmla="*/ 4 w 227"/>
                <a:gd name="T51" fmla="*/ 34 h 327"/>
                <a:gd name="T52" fmla="*/ 3 w 227"/>
                <a:gd name="T53" fmla="*/ 34 h 327"/>
                <a:gd name="T54" fmla="*/ 3 w 227"/>
                <a:gd name="T55" fmla="*/ 44 h 327"/>
                <a:gd name="T56" fmla="*/ 3 w 227"/>
                <a:gd name="T57" fmla="*/ 55 h 327"/>
                <a:gd name="T58" fmla="*/ 3 w 227"/>
                <a:gd name="T59" fmla="*/ 55 h 327"/>
                <a:gd name="T60" fmla="*/ 3 w 227"/>
                <a:gd name="T61" fmla="*/ 63 h 327"/>
                <a:gd name="T62" fmla="*/ 3 w 227"/>
                <a:gd name="T63" fmla="*/ 63 h 32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27"/>
                <a:gd name="T97" fmla="*/ 0 h 327"/>
                <a:gd name="T98" fmla="*/ 227 w 227"/>
                <a:gd name="T99" fmla="*/ 327 h 32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27" h="327">
                  <a:moveTo>
                    <a:pt x="15" y="209"/>
                  </a:moveTo>
                  <a:lnTo>
                    <a:pt x="0" y="227"/>
                  </a:lnTo>
                  <a:lnTo>
                    <a:pt x="27" y="294"/>
                  </a:lnTo>
                  <a:lnTo>
                    <a:pt x="38" y="327"/>
                  </a:lnTo>
                  <a:lnTo>
                    <a:pt x="54" y="327"/>
                  </a:lnTo>
                  <a:lnTo>
                    <a:pt x="67" y="294"/>
                  </a:lnTo>
                  <a:lnTo>
                    <a:pt x="98" y="294"/>
                  </a:lnTo>
                  <a:lnTo>
                    <a:pt x="115" y="242"/>
                  </a:lnTo>
                  <a:lnTo>
                    <a:pt x="138" y="227"/>
                  </a:lnTo>
                  <a:lnTo>
                    <a:pt x="127" y="227"/>
                  </a:lnTo>
                  <a:lnTo>
                    <a:pt x="138" y="209"/>
                  </a:lnTo>
                  <a:lnTo>
                    <a:pt x="115" y="183"/>
                  </a:lnTo>
                  <a:lnTo>
                    <a:pt x="115" y="154"/>
                  </a:lnTo>
                  <a:lnTo>
                    <a:pt x="186" y="98"/>
                  </a:lnTo>
                  <a:lnTo>
                    <a:pt x="198" y="71"/>
                  </a:lnTo>
                  <a:lnTo>
                    <a:pt x="227" y="71"/>
                  </a:lnTo>
                  <a:lnTo>
                    <a:pt x="213" y="12"/>
                  </a:lnTo>
                  <a:lnTo>
                    <a:pt x="154" y="0"/>
                  </a:lnTo>
                  <a:lnTo>
                    <a:pt x="154" y="12"/>
                  </a:lnTo>
                  <a:lnTo>
                    <a:pt x="127" y="0"/>
                  </a:lnTo>
                  <a:lnTo>
                    <a:pt x="115" y="12"/>
                  </a:lnTo>
                  <a:lnTo>
                    <a:pt x="98" y="12"/>
                  </a:lnTo>
                  <a:lnTo>
                    <a:pt x="83" y="42"/>
                  </a:lnTo>
                  <a:lnTo>
                    <a:pt x="54" y="56"/>
                  </a:lnTo>
                  <a:lnTo>
                    <a:pt x="38" y="98"/>
                  </a:lnTo>
                  <a:lnTo>
                    <a:pt x="54" y="112"/>
                  </a:lnTo>
                  <a:lnTo>
                    <a:pt x="15" y="112"/>
                  </a:lnTo>
                  <a:lnTo>
                    <a:pt x="15" y="142"/>
                  </a:lnTo>
                  <a:lnTo>
                    <a:pt x="27" y="183"/>
                  </a:lnTo>
                  <a:lnTo>
                    <a:pt x="15" y="183"/>
                  </a:lnTo>
                  <a:lnTo>
                    <a:pt x="27" y="209"/>
                  </a:lnTo>
                  <a:lnTo>
                    <a:pt x="15" y="209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73" name="Freeform 87"/>
            <p:cNvSpPr>
              <a:spLocks/>
            </p:cNvSpPr>
            <p:nvPr/>
          </p:nvSpPr>
          <p:spPr bwMode="auto">
            <a:xfrm>
              <a:off x="3286" y="899"/>
              <a:ext cx="187" cy="223"/>
            </a:xfrm>
            <a:custGeom>
              <a:avLst/>
              <a:gdLst>
                <a:gd name="T0" fmla="*/ 15 w 215"/>
                <a:gd name="T1" fmla="*/ 8 h 238"/>
                <a:gd name="T2" fmla="*/ 15 w 215"/>
                <a:gd name="T3" fmla="*/ 7 h 238"/>
                <a:gd name="T4" fmla="*/ 12 w 215"/>
                <a:gd name="T5" fmla="*/ 0 h 238"/>
                <a:gd name="T6" fmla="*/ 9 w 215"/>
                <a:gd name="T7" fmla="*/ 0 h 238"/>
                <a:gd name="T8" fmla="*/ 9 w 215"/>
                <a:gd name="T9" fmla="*/ 8 h 238"/>
                <a:gd name="T10" fmla="*/ 8 w 215"/>
                <a:gd name="T11" fmla="*/ 8 h 238"/>
                <a:gd name="T12" fmla="*/ 3 w 215"/>
                <a:gd name="T13" fmla="*/ 8 h 238"/>
                <a:gd name="T14" fmla="*/ 3 w 215"/>
                <a:gd name="T15" fmla="*/ 7 h 238"/>
                <a:gd name="T16" fmla="*/ 0 w 215"/>
                <a:gd name="T17" fmla="*/ 8 h 238"/>
                <a:gd name="T18" fmla="*/ 6 w 215"/>
                <a:gd name="T19" fmla="*/ 14 h 238"/>
                <a:gd name="T20" fmla="*/ 7 w 215"/>
                <a:gd name="T21" fmla="*/ 33 h 238"/>
                <a:gd name="T22" fmla="*/ 8 w 215"/>
                <a:gd name="T23" fmla="*/ 33 h 238"/>
                <a:gd name="T24" fmla="*/ 9 w 215"/>
                <a:gd name="T25" fmla="*/ 33 h 238"/>
                <a:gd name="T26" fmla="*/ 9 w 215"/>
                <a:gd name="T27" fmla="*/ 37 h 238"/>
                <a:gd name="T28" fmla="*/ 3 w 215"/>
                <a:gd name="T29" fmla="*/ 55 h 238"/>
                <a:gd name="T30" fmla="*/ 3 w 215"/>
                <a:gd name="T31" fmla="*/ 55 h 238"/>
                <a:gd name="T32" fmla="*/ 3 w 215"/>
                <a:gd name="T33" fmla="*/ 66 h 238"/>
                <a:gd name="T34" fmla="*/ 3 w 215"/>
                <a:gd name="T35" fmla="*/ 74 h 238"/>
                <a:gd name="T36" fmla="*/ 8 w 215"/>
                <a:gd name="T37" fmla="*/ 79 h 238"/>
                <a:gd name="T38" fmla="*/ 15 w 215"/>
                <a:gd name="T39" fmla="*/ 74 h 238"/>
                <a:gd name="T40" fmla="*/ 20 w 215"/>
                <a:gd name="T41" fmla="*/ 55 h 238"/>
                <a:gd name="T42" fmla="*/ 18 w 215"/>
                <a:gd name="T43" fmla="*/ 46 h 238"/>
                <a:gd name="T44" fmla="*/ 18 w 215"/>
                <a:gd name="T45" fmla="*/ 43 h 238"/>
                <a:gd name="T46" fmla="*/ 17 w 215"/>
                <a:gd name="T47" fmla="*/ 37 h 238"/>
                <a:gd name="T48" fmla="*/ 17 w 215"/>
                <a:gd name="T49" fmla="*/ 33 h 238"/>
                <a:gd name="T50" fmla="*/ 16 w 215"/>
                <a:gd name="T51" fmla="*/ 23 h 238"/>
                <a:gd name="T52" fmla="*/ 16 w 215"/>
                <a:gd name="T53" fmla="*/ 17 h 238"/>
                <a:gd name="T54" fmla="*/ 13 w 215"/>
                <a:gd name="T55" fmla="*/ 14 h 238"/>
                <a:gd name="T56" fmla="*/ 13 w 215"/>
                <a:gd name="T57" fmla="*/ 8 h 238"/>
                <a:gd name="T58" fmla="*/ 15 w 215"/>
                <a:gd name="T59" fmla="*/ 8 h 23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15"/>
                <a:gd name="T91" fmla="*/ 0 h 238"/>
                <a:gd name="T92" fmla="*/ 215 w 215"/>
                <a:gd name="T93" fmla="*/ 238 h 23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15" h="238">
                  <a:moveTo>
                    <a:pt x="157" y="27"/>
                  </a:moveTo>
                  <a:lnTo>
                    <a:pt x="157" y="12"/>
                  </a:lnTo>
                  <a:lnTo>
                    <a:pt x="130" y="0"/>
                  </a:lnTo>
                  <a:lnTo>
                    <a:pt x="98" y="0"/>
                  </a:lnTo>
                  <a:lnTo>
                    <a:pt x="98" y="27"/>
                  </a:lnTo>
                  <a:lnTo>
                    <a:pt x="86" y="27"/>
                  </a:lnTo>
                  <a:lnTo>
                    <a:pt x="42" y="27"/>
                  </a:lnTo>
                  <a:lnTo>
                    <a:pt x="11" y="12"/>
                  </a:lnTo>
                  <a:lnTo>
                    <a:pt x="0" y="27"/>
                  </a:lnTo>
                  <a:lnTo>
                    <a:pt x="59" y="39"/>
                  </a:lnTo>
                  <a:lnTo>
                    <a:pt x="71" y="98"/>
                  </a:lnTo>
                  <a:lnTo>
                    <a:pt x="86" y="98"/>
                  </a:lnTo>
                  <a:lnTo>
                    <a:pt x="98" y="98"/>
                  </a:lnTo>
                  <a:lnTo>
                    <a:pt x="98" y="110"/>
                  </a:lnTo>
                  <a:lnTo>
                    <a:pt x="42" y="169"/>
                  </a:lnTo>
                  <a:lnTo>
                    <a:pt x="30" y="169"/>
                  </a:lnTo>
                  <a:lnTo>
                    <a:pt x="42" y="198"/>
                  </a:lnTo>
                  <a:lnTo>
                    <a:pt x="42" y="221"/>
                  </a:lnTo>
                  <a:lnTo>
                    <a:pt x="86" y="238"/>
                  </a:lnTo>
                  <a:lnTo>
                    <a:pt x="157" y="221"/>
                  </a:lnTo>
                  <a:lnTo>
                    <a:pt x="215" y="169"/>
                  </a:lnTo>
                  <a:lnTo>
                    <a:pt x="201" y="139"/>
                  </a:lnTo>
                  <a:lnTo>
                    <a:pt x="201" y="127"/>
                  </a:lnTo>
                  <a:lnTo>
                    <a:pt x="186" y="110"/>
                  </a:lnTo>
                  <a:lnTo>
                    <a:pt x="186" y="98"/>
                  </a:lnTo>
                  <a:lnTo>
                    <a:pt x="170" y="71"/>
                  </a:lnTo>
                  <a:lnTo>
                    <a:pt x="170" y="50"/>
                  </a:lnTo>
                  <a:lnTo>
                    <a:pt x="142" y="39"/>
                  </a:lnTo>
                  <a:lnTo>
                    <a:pt x="142" y="27"/>
                  </a:lnTo>
                  <a:lnTo>
                    <a:pt x="157" y="27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74" name="Freeform 88"/>
            <p:cNvSpPr>
              <a:spLocks/>
            </p:cNvSpPr>
            <p:nvPr/>
          </p:nvSpPr>
          <p:spPr bwMode="auto">
            <a:xfrm>
              <a:off x="3098" y="1176"/>
              <a:ext cx="53" cy="69"/>
            </a:xfrm>
            <a:custGeom>
              <a:avLst/>
              <a:gdLst>
                <a:gd name="T0" fmla="*/ 4 w 59"/>
                <a:gd name="T1" fmla="*/ 17 h 75"/>
                <a:gd name="T2" fmla="*/ 4 w 59"/>
                <a:gd name="T3" fmla="*/ 14 h 75"/>
                <a:gd name="T4" fmla="*/ 0 w 59"/>
                <a:gd name="T5" fmla="*/ 12 h 75"/>
                <a:gd name="T6" fmla="*/ 0 w 59"/>
                <a:gd name="T7" fmla="*/ 6 h 75"/>
                <a:gd name="T8" fmla="*/ 4 w 59"/>
                <a:gd name="T9" fmla="*/ 6 h 75"/>
                <a:gd name="T10" fmla="*/ 7 w 59"/>
                <a:gd name="T11" fmla="*/ 0 h 75"/>
                <a:gd name="T12" fmla="*/ 7 w 59"/>
                <a:gd name="T13" fmla="*/ 6 h 75"/>
                <a:gd name="T14" fmla="*/ 10 w 59"/>
                <a:gd name="T15" fmla="*/ 6 h 75"/>
                <a:gd name="T16" fmla="*/ 7 w 59"/>
                <a:gd name="T17" fmla="*/ 12 h 75"/>
                <a:gd name="T18" fmla="*/ 4 w 59"/>
                <a:gd name="T19" fmla="*/ 17 h 75"/>
                <a:gd name="T20" fmla="*/ 4 w 59"/>
                <a:gd name="T21" fmla="*/ 17 h 7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9"/>
                <a:gd name="T34" fmla="*/ 0 h 75"/>
                <a:gd name="T35" fmla="*/ 59 w 59"/>
                <a:gd name="T36" fmla="*/ 75 h 7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9" h="75">
                  <a:moveTo>
                    <a:pt x="15" y="75"/>
                  </a:moveTo>
                  <a:lnTo>
                    <a:pt x="15" y="58"/>
                  </a:lnTo>
                  <a:lnTo>
                    <a:pt x="0" y="46"/>
                  </a:lnTo>
                  <a:lnTo>
                    <a:pt x="0" y="27"/>
                  </a:lnTo>
                  <a:lnTo>
                    <a:pt x="15" y="15"/>
                  </a:lnTo>
                  <a:lnTo>
                    <a:pt x="42" y="0"/>
                  </a:lnTo>
                  <a:lnTo>
                    <a:pt x="42" y="27"/>
                  </a:lnTo>
                  <a:lnTo>
                    <a:pt x="59" y="27"/>
                  </a:lnTo>
                  <a:lnTo>
                    <a:pt x="42" y="46"/>
                  </a:lnTo>
                  <a:lnTo>
                    <a:pt x="26" y="75"/>
                  </a:lnTo>
                  <a:lnTo>
                    <a:pt x="15" y="75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75" name="Freeform 89"/>
            <p:cNvSpPr>
              <a:spLocks/>
            </p:cNvSpPr>
            <p:nvPr/>
          </p:nvSpPr>
          <p:spPr bwMode="auto">
            <a:xfrm>
              <a:off x="3123" y="1374"/>
              <a:ext cx="137" cy="69"/>
            </a:xfrm>
            <a:custGeom>
              <a:avLst/>
              <a:gdLst>
                <a:gd name="T0" fmla="*/ 0 w 160"/>
                <a:gd name="T1" fmla="*/ 12 h 75"/>
                <a:gd name="T2" fmla="*/ 5 w 160"/>
                <a:gd name="T3" fmla="*/ 12 h 75"/>
                <a:gd name="T4" fmla="*/ 4 w 160"/>
                <a:gd name="T5" fmla="*/ 7 h 75"/>
                <a:gd name="T6" fmla="*/ 6 w 160"/>
                <a:gd name="T7" fmla="*/ 6 h 75"/>
                <a:gd name="T8" fmla="*/ 7 w 160"/>
                <a:gd name="T9" fmla="*/ 6 h 75"/>
                <a:gd name="T10" fmla="*/ 8 w 160"/>
                <a:gd name="T11" fmla="*/ 0 h 75"/>
                <a:gd name="T12" fmla="*/ 11 w 160"/>
                <a:gd name="T13" fmla="*/ 6 h 75"/>
                <a:gd name="T14" fmla="*/ 11 w 160"/>
                <a:gd name="T15" fmla="*/ 7 h 75"/>
                <a:gd name="T16" fmla="*/ 9 w 160"/>
                <a:gd name="T17" fmla="*/ 14 h 75"/>
                <a:gd name="T18" fmla="*/ 6 w 160"/>
                <a:gd name="T19" fmla="*/ 17 h 75"/>
                <a:gd name="T20" fmla="*/ 4 w 160"/>
                <a:gd name="T21" fmla="*/ 14 h 75"/>
                <a:gd name="T22" fmla="*/ 3 w 160"/>
                <a:gd name="T23" fmla="*/ 14 h 75"/>
                <a:gd name="T24" fmla="*/ 3 w 160"/>
                <a:gd name="T25" fmla="*/ 14 h 75"/>
                <a:gd name="T26" fmla="*/ 0 w 160"/>
                <a:gd name="T27" fmla="*/ 14 h 75"/>
                <a:gd name="T28" fmla="*/ 0 w 160"/>
                <a:gd name="T29" fmla="*/ 12 h 7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60"/>
                <a:gd name="T46" fmla="*/ 0 h 75"/>
                <a:gd name="T47" fmla="*/ 160 w 160"/>
                <a:gd name="T48" fmla="*/ 75 h 7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60" h="75">
                  <a:moveTo>
                    <a:pt x="0" y="46"/>
                  </a:moveTo>
                  <a:lnTo>
                    <a:pt x="71" y="46"/>
                  </a:lnTo>
                  <a:lnTo>
                    <a:pt x="60" y="31"/>
                  </a:lnTo>
                  <a:lnTo>
                    <a:pt x="87" y="20"/>
                  </a:lnTo>
                  <a:lnTo>
                    <a:pt x="98" y="20"/>
                  </a:lnTo>
                  <a:lnTo>
                    <a:pt x="116" y="0"/>
                  </a:lnTo>
                  <a:lnTo>
                    <a:pt x="146" y="20"/>
                  </a:lnTo>
                  <a:lnTo>
                    <a:pt x="160" y="31"/>
                  </a:lnTo>
                  <a:lnTo>
                    <a:pt x="131" y="58"/>
                  </a:lnTo>
                  <a:lnTo>
                    <a:pt x="87" y="75"/>
                  </a:lnTo>
                  <a:lnTo>
                    <a:pt x="60" y="58"/>
                  </a:lnTo>
                  <a:lnTo>
                    <a:pt x="47" y="58"/>
                  </a:lnTo>
                  <a:lnTo>
                    <a:pt x="16" y="58"/>
                  </a:lnTo>
                  <a:lnTo>
                    <a:pt x="0" y="58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76" name="Freeform 90"/>
            <p:cNvSpPr>
              <a:spLocks/>
            </p:cNvSpPr>
            <p:nvPr/>
          </p:nvSpPr>
          <p:spPr bwMode="auto">
            <a:xfrm>
              <a:off x="3049" y="1419"/>
              <a:ext cx="88" cy="43"/>
            </a:xfrm>
            <a:custGeom>
              <a:avLst/>
              <a:gdLst>
                <a:gd name="T0" fmla="*/ 4 w 100"/>
                <a:gd name="T1" fmla="*/ 16 h 46"/>
                <a:gd name="T2" fmla="*/ 7 w 100"/>
                <a:gd name="T3" fmla="*/ 10 h 46"/>
                <a:gd name="T4" fmla="*/ 9 w 100"/>
                <a:gd name="T5" fmla="*/ 16 h 46"/>
                <a:gd name="T6" fmla="*/ 9 w 100"/>
                <a:gd name="T7" fmla="*/ 10 h 46"/>
                <a:gd name="T8" fmla="*/ 10 w 100"/>
                <a:gd name="T9" fmla="*/ 10 h 46"/>
                <a:gd name="T10" fmla="*/ 11 w 100"/>
                <a:gd name="T11" fmla="*/ 7 h 46"/>
                <a:gd name="T12" fmla="*/ 10 w 100"/>
                <a:gd name="T13" fmla="*/ 7 h 46"/>
                <a:gd name="T14" fmla="*/ 10 w 100"/>
                <a:gd name="T15" fmla="*/ 0 h 46"/>
                <a:gd name="T16" fmla="*/ 5 w 100"/>
                <a:gd name="T17" fmla="*/ 0 h 46"/>
                <a:gd name="T18" fmla="*/ 4 w 100"/>
                <a:gd name="T19" fmla="*/ 0 h 46"/>
                <a:gd name="T20" fmla="*/ 0 w 100"/>
                <a:gd name="T21" fmla="*/ 10 h 46"/>
                <a:gd name="T22" fmla="*/ 4 w 100"/>
                <a:gd name="T23" fmla="*/ 16 h 46"/>
                <a:gd name="T24" fmla="*/ 4 w 100"/>
                <a:gd name="T25" fmla="*/ 10 h 46"/>
                <a:gd name="T26" fmla="*/ 4 w 100"/>
                <a:gd name="T27" fmla="*/ 16 h 4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00"/>
                <a:gd name="T43" fmla="*/ 0 h 46"/>
                <a:gd name="T44" fmla="*/ 100 w 100"/>
                <a:gd name="T45" fmla="*/ 46 h 4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00" h="46">
                  <a:moveTo>
                    <a:pt x="31" y="46"/>
                  </a:moveTo>
                  <a:lnTo>
                    <a:pt x="56" y="31"/>
                  </a:lnTo>
                  <a:lnTo>
                    <a:pt x="71" y="46"/>
                  </a:lnTo>
                  <a:lnTo>
                    <a:pt x="71" y="31"/>
                  </a:lnTo>
                  <a:lnTo>
                    <a:pt x="82" y="31"/>
                  </a:lnTo>
                  <a:lnTo>
                    <a:pt x="100" y="14"/>
                  </a:lnTo>
                  <a:lnTo>
                    <a:pt x="82" y="14"/>
                  </a:lnTo>
                  <a:lnTo>
                    <a:pt x="82" y="0"/>
                  </a:lnTo>
                  <a:lnTo>
                    <a:pt x="42" y="0"/>
                  </a:lnTo>
                  <a:lnTo>
                    <a:pt x="31" y="0"/>
                  </a:lnTo>
                  <a:lnTo>
                    <a:pt x="0" y="31"/>
                  </a:lnTo>
                  <a:lnTo>
                    <a:pt x="11" y="46"/>
                  </a:lnTo>
                  <a:lnTo>
                    <a:pt x="11" y="31"/>
                  </a:lnTo>
                  <a:lnTo>
                    <a:pt x="31" y="46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77" name="Freeform 91"/>
            <p:cNvSpPr>
              <a:spLocks/>
            </p:cNvSpPr>
            <p:nvPr/>
          </p:nvSpPr>
          <p:spPr bwMode="auto">
            <a:xfrm>
              <a:off x="3314" y="1535"/>
              <a:ext cx="40" cy="80"/>
            </a:xfrm>
            <a:custGeom>
              <a:avLst/>
              <a:gdLst>
                <a:gd name="T0" fmla="*/ 3 w 46"/>
                <a:gd name="T1" fmla="*/ 7 h 87"/>
                <a:gd name="T2" fmla="*/ 3 w 46"/>
                <a:gd name="T3" fmla="*/ 0 h 87"/>
                <a:gd name="T4" fmla="*/ 0 w 46"/>
                <a:gd name="T5" fmla="*/ 0 h 87"/>
                <a:gd name="T6" fmla="*/ 0 w 46"/>
                <a:gd name="T7" fmla="*/ 7 h 87"/>
                <a:gd name="T8" fmla="*/ 0 w 46"/>
                <a:gd name="T9" fmla="*/ 17 h 87"/>
                <a:gd name="T10" fmla="*/ 3 w 46"/>
                <a:gd name="T11" fmla="*/ 21 h 87"/>
                <a:gd name="T12" fmla="*/ 4 w 46"/>
                <a:gd name="T13" fmla="*/ 14 h 87"/>
                <a:gd name="T14" fmla="*/ 3 w 46"/>
                <a:gd name="T15" fmla="*/ 7 h 8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87"/>
                <a:gd name="T26" fmla="*/ 46 w 46"/>
                <a:gd name="T27" fmla="*/ 87 h 8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87">
                  <a:moveTo>
                    <a:pt x="19" y="31"/>
                  </a:moveTo>
                  <a:lnTo>
                    <a:pt x="19" y="0"/>
                  </a:lnTo>
                  <a:lnTo>
                    <a:pt x="0" y="0"/>
                  </a:lnTo>
                  <a:lnTo>
                    <a:pt x="0" y="31"/>
                  </a:lnTo>
                  <a:lnTo>
                    <a:pt x="0" y="73"/>
                  </a:lnTo>
                  <a:lnTo>
                    <a:pt x="19" y="87"/>
                  </a:lnTo>
                  <a:lnTo>
                    <a:pt x="46" y="58"/>
                  </a:lnTo>
                  <a:lnTo>
                    <a:pt x="19" y="31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78" name="Freeform 92"/>
            <p:cNvSpPr>
              <a:spLocks/>
            </p:cNvSpPr>
            <p:nvPr/>
          </p:nvSpPr>
          <p:spPr bwMode="auto">
            <a:xfrm>
              <a:off x="3238" y="1393"/>
              <a:ext cx="123" cy="63"/>
            </a:xfrm>
            <a:custGeom>
              <a:avLst/>
              <a:gdLst>
                <a:gd name="T0" fmla="*/ 3 w 142"/>
                <a:gd name="T1" fmla="*/ 16 h 68"/>
                <a:gd name="T2" fmla="*/ 0 w 142"/>
                <a:gd name="T3" fmla="*/ 11 h 68"/>
                <a:gd name="T4" fmla="*/ 3 w 142"/>
                <a:gd name="T5" fmla="*/ 6 h 68"/>
                <a:gd name="T6" fmla="*/ 5 w 142"/>
                <a:gd name="T7" fmla="*/ 6 h 68"/>
                <a:gd name="T8" fmla="*/ 9 w 142"/>
                <a:gd name="T9" fmla="*/ 0 h 68"/>
                <a:gd name="T10" fmla="*/ 11 w 142"/>
                <a:gd name="T11" fmla="*/ 0 h 68"/>
                <a:gd name="T12" fmla="*/ 11 w 142"/>
                <a:gd name="T13" fmla="*/ 6 h 68"/>
                <a:gd name="T14" fmla="*/ 13 w 142"/>
                <a:gd name="T15" fmla="*/ 6 h 68"/>
                <a:gd name="T16" fmla="*/ 11 w 142"/>
                <a:gd name="T17" fmla="*/ 6 h 68"/>
                <a:gd name="T18" fmla="*/ 10 w 142"/>
                <a:gd name="T19" fmla="*/ 16 h 68"/>
                <a:gd name="T20" fmla="*/ 9 w 142"/>
                <a:gd name="T21" fmla="*/ 19 h 68"/>
                <a:gd name="T22" fmla="*/ 3 w 142"/>
                <a:gd name="T23" fmla="*/ 19 h 68"/>
                <a:gd name="T24" fmla="*/ 3 w 142"/>
                <a:gd name="T25" fmla="*/ 16 h 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42"/>
                <a:gd name="T40" fmla="*/ 0 h 68"/>
                <a:gd name="T41" fmla="*/ 142 w 142"/>
                <a:gd name="T42" fmla="*/ 68 h 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42" h="68">
                  <a:moveTo>
                    <a:pt x="15" y="54"/>
                  </a:moveTo>
                  <a:lnTo>
                    <a:pt x="0" y="39"/>
                  </a:lnTo>
                  <a:lnTo>
                    <a:pt x="27" y="12"/>
                  </a:lnTo>
                  <a:lnTo>
                    <a:pt x="54" y="27"/>
                  </a:lnTo>
                  <a:lnTo>
                    <a:pt x="98" y="0"/>
                  </a:lnTo>
                  <a:lnTo>
                    <a:pt x="125" y="0"/>
                  </a:lnTo>
                  <a:lnTo>
                    <a:pt x="125" y="12"/>
                  </a:lnTo>
                  <a:lnTo>
                    <a:pt x="142" y="12"/>
                  </a:lnTo>
                  <a:lnTo>
                    <a:pt x="125" y="27"/>
                  </a:lnTo>
                  <a:lnTo>
                    <a:pt x="113" y="54"/>
                  </a:lnTo>
                  <a:lnTo>
                    <a:pt x="98" y="68"/>
                  </a:lnTo>
                  <a:lnTo>
                    <a:pt x="38" y="68"/>
                  </a:lnTo>
                  <a:lnTo>
                    <a:pt x="15" y="54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79" name="Freeform 93"/>
            <p:cNvSpPr>
              <a:spLocks/>
            </p:cNvSpPr>
            <p:nvPr/>
          </p:nvSpPr>
          <p:spPr bwMode="auto">
            <a:xfrm>
              <a:off x="3823" y="1871"/>
              <a:ext cx="40" cy="43"/>
            </a:xfrm>
            <a:custGeom>
              <a:avLst/>
              <a:gdLst>
                <a:gd name="T0" fmla="*/ 0 w 46"/>
                <a:gd name="T1" fmla="*/ 16 h 46"/>
                <a:gd name="T2" fmla="*/ 3 w 46"/>
                <a:gd name="T3" fmla="*/ 16 h 46"/>
                <a:gd name="T4" fmla="*/ 4 w 46"/>
                <a:gd name="T5" fmla="*/ 16 h 46"/>
                <a:gd name="T6" fmla="*/ 3 w 46"/>
                <a:gd name="T7" fmla="*/ 0 h 46"/>
                <a:gd name="T8" fmla="*/ 0 w 46"/>
                <a:gd name="T9" fmla="*/ 16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6"/>
                <a:gd name="T16" fmla="*/ 0 h 46"/>
                <a:gd name="T17" fmla="*/ 46 w 46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6" h="46">
                  <a:moveTo>
                    <a:pt x="0" y="46"/>
                  </a:moveTo>
                  <a:lnTo>
                    <a:pt x="15" y="46"/>
                  </a:lnTo>
                  <a:lnTo>
                    <a:pt x="46" y="46"/>
                  </a:lnTo>
                  <a:lnTo>
                    <a:pt x="15" y="0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80" name="Freeform 94"/>
            <p:cNvSpPr>
              <a:spLocks/>
            </p:cNvSpPr>
            <p:nvPr/>
          </p:nvSpPr>
          <p:spPr bwMode="auto">
            <a:xfrm>
              <a:off x="2664" y="1708"/>
              <a:ext cx="236" cy="199"/>
            </a:xfrm>
            <a:custGeom>
              <a:avLst/>
              <a:gdLst>
                <a:gd name="T0" fmla="*/ 25 w 271"/>
                <a:gd name="T1" fmla="*/ 10 h 212"/>
                <a:gd name="T2" fmla="*/ 24 w 271"/>
                <a:gd name="T3" fmla="*/ 8 h 212"/>
                <a:gd name="T4" fmla="*/ 23 w 271"/>
                <a:gd name="T5" fmla="*/ 8 h 212"/>
                <a:gd name="T6" fmla="*/ 18 w 271"/>
                <a:gd name="T7" fmla="*/ 8 h 212"/>
                <a:gd name="T8" fmla="*/ 17 w 271"/>
                <a:gd name="T9" fmla="*/ 0 h 212"/>
                <a:gd name="T10" fmla="*/ 16 w 271"/>
                <a:gd name="T11" fmla="*/ 0 h 212"/>
                <a:gd name="T12" fmla="*/ 15 w 271"/>
                <a:gd name="T13" fmla="*/ 16 h 212"/>
                <a:gd name="T14" fmla="*/ 11 w 271"/>
                <a:gd name="T15" fmla="*/ 24 h 212"/>
                <a:gd name="T16" fmla="*/ 9 w 271"/>
                <a:gd name="T17" fmla="*/ 29 h 212"/>
                <a:gd name="T18" fmla="*/ 8 w 271"/>
                <a:gd name="T19" fmla="*/ 38 h 212"/>
                <a:gd name="T20" fmla="*/ 8 w 271"/>
                <a:gd name="T21" fmla="*/ 49 h 212"/>
                <a:gd name="T22" fmla="*/ 7 w 271"/>
                <a:gd name="T23" fmla="*/ 58 h 212"/>
                <a:gd name="T24" fmla="*/ 3 w 271"/>
                <a:gd name="T25" fmla="*/ 66 h 212"/>
                <a:gd name="T26" fmla="*/ 0 w 271"/>
                <a:gd name="T27" fmla="*/ 73 h 212"/>
                <a:gd name="T28" fmla="*/ 9 w 271"/>
                <a:gd name="T29" fmla="*/ 73 h 212"/>
                <a:gd name="T30" fmla="*/ 9 w 271"/>
                <a:gd name="T31" fmla="*/ 62 h 212"/>
                <a:gd name="T32" fmla="*/ 11 w 271"/>
                <a:gd name="T33" fmla="*/ 58 h 212"/>
                <a:gd name="T34" fmla="*/ 17 w 271"/>
                <a:gd name="T35" fmla="*/ 54 h 212"/>
                <a:gd name="T36" fmla="*/ 20 w 271"/>
                <a:gd name="T37" fmla="*/ 45 h 212"/>
                <a:gd name="T38" fmla="*/ 20 w 271"/>
                <a:gd name="T39" fmla="*/ 38 h 212"/>
                <a:gd name="T40" fmla="*/ 25 w 271"/>
                <a:gd name="T41" fmla="*/ 34 h 212"/>
                <a:gd name="T42" fmla="*/ 25 w 271"/>
                <a:gd name="T43" fmla="*/ 10 h 21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71"/>
                <a:gd name="T67" fmla="*/ 0 h 212"/>
                <a:gd name="T68" fmla="*/ 271 w 271"/>
                <a:gd name="T69" fmla="*/ 212 h 21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71" h="212">
                  <a:moveTo>
                    <a:pt x="271" y="31"/>
                  </a:moveTo>
                  <a:lnTo>
                    <a:pt x="254" y="12"/>
                  </a:lnTo>
                  <a:lnTo>
                    <a:pt x="242" y="12"/>
                  </a:lnTo>
                  <a:lnTo>
                    <a:pt x="194" y="12"/>
                  </a:lnTo>
                  <a:lnTo>
                    <a:pt x="183" y="0"/>
                  </a:lnTo>
                  <a:lnTo>
                    <a:pt x="171" y="0"/>
                  </a:lnTo>
                  <a:lnTo>
                    <a:pt x="154" y="43"/>
                  </a:lnTo>
                  <a:lnTo>
                    <a:pt x="116" y="71"/>
                  </a:lnTo>
                  <a:lnTo>
                    <a:pt x="94" y="83"/>
                  </a:lnTo>
                  <a:lnTo>
                    <a:pt x="83" y="112"/>
                  </a:lnTo>
                  <a:lnTo>
                    <a:pt x="83" y="143"/>
                  </a:lnTo>
                  <a:lnTo>
                    <a:pt x="71" y="171"/>
                  </a:lnTo>
                  <a:lnTo>
                    <a:pt x="43" y="194"/>
                  </a:lnTo>
                  <a:lnTo>
                    <a:pt x="0" y="212"/>
                  </a:lnTo>
                  <a:lnTo>
                    <a:pt x="94" y="212"/>
                  </a:lnTo>
                  <a:lnTo>
                    <a:pt x="94" y="183"/>
                  </a:lnTo>
                  <a:lnTo>
                    <a:pt x="116" y="171"/>
                  </a:lnTo>
                  <a:lnTo>
                    <a:pt x="183" y="154"/>
                  </a:lnTo>
                  <a:lnTo>
                    <a:pt x="213" y="131"/>
                  </a:lnTo>
                  <a:lnTo>
                    <a:pt x="213" y="112"/>
                  </a:lnTo>
                  <a:lnTo>
                    <a:pt x="271" y="98"/>
                  </a:lnTo>
                  <a:lnTo>
                    <a:pt x="271" y="31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81" name="Freeform 95"/>
            <p:cNvSpPr>
              <a:spLocks/>
            </p:cNvSpPr>
            <p:nvPr/>
          </p:nvSpPr>
          <p:spPr bwMode="auto">
            <a:xfrm>
              <a:off x="2577" y="2254"/>
              <a:ext cx="61" cy="43"/>
            </a:xfrm>
            <a:custGeom>
              <a:avLst/>
              <a:gdLst>
                <a:gd name="T0" fmla="*/ 0 w 71"/>
                <a:gd name="T1" fmla="*/ 16 h 46"/>
                <a:gd name="T2" fmla="*/ 0 w 71"/>
                <a:gd name="T3" fmla="*/ 7 h 46"/>
                <a:gd name="T4" fmla="*/ 3 w 71"/>
                <a:gd name="T5" fmla="*/ 0 h 46"/>
                <a:gd name="T6" fmla="*/ 5 w 71"/>
                <a:gd name="T7" fmla="*/ 7 h 46"/>
                <a:gd name="T8" fmla="*/ 3 w 71"/>
                <a:gd name="T9" fmla="*/ 16 h 46"/>
                <a:gd name="T10" fmla="*/ 3 w 71"/>
                <a:gd name="T11" fmla="*/ 7 h 46"/>
                <a:gd name="T12" fmla="*/ 0 w 71"/>
                <a:gd name="T13" fmla="*/ 16 h 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1"/>
                <a:gd name="T22" fmla="*/ 0 h 46"/>
                <a:gd name="T23" fmla="*/ 71 w 71"/>
                <a:gd name="T24" fmla="*/ 46 h 4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1" h="46">
                  <a:moveTo>
                    <a:pt x="0" y="46"/>
                  </a:moveTo>
                  <a:lnTo>
                    <a:pt x="0" y="25"/>
                  </a:lnTo>
                  <a:lnTo>
                    <a:pt x="23" y="0"/>
                  </a:lnTo>
                  <a:lnTo>
                    <a:pt x="71" y="25"/>
                  </a:lnTo>
                  <a:lnTo>
                    <a:pt x="53" y="46"/>
                  </a:lnTo>
                  <a:lnTo>
                    <a:pt x="23" y="25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82" name="Freeform 96"/>
            <p:cNvSpPr>
              <a:spLocks/>
            </p:cNvSpPr>
            <p:nvPr/>
          </p:nvSpPr>
          <p:spPr bwMode="auto">
            <a:xfrm>
              <a:off x="2577" y="2295"/>
              <a:ext cx="61" cy="43"/>
            </a:xfrm>
            <a:custGeom>
              <a:avLst/>
              <a:gdLst>
                <a:gd name="T0" fmla="*/ 5 w 71"/>
                <a:gd name="T1" fmla="*/ 0 h 46"/>
                <a:gd name="T2" fmla="*/ 0 w 71"/>
                <a:gd name="T3" fmla="*/ 0 h 46"/>
                <a:gd name="T4" fmla="*/ 3 w 71"/>
                <a:gd name="T5" fmla="*/ 7 h 46"/>
                <a:gd name="T6" fmla="*/ 3 w 71"/>
                <a:gd name="T7" fmla="*/ 7 h 46"/>
                <a:gd name="T8" fmla="*/ 3 w 71"/>
                <a:gd name="T9" fmla="*/ 16 h 46"/>
                <a:gd name="T10" fmla="*/ 3 w 71"/>
                <a:gd name="T11" fmla="*/ 16 h 46"/>
                <a:gd name="T12" fmla="*/ 3 w 71"/>
                <a:gd name="T13" fmla="*/ 10 h 46"/>
                <a:gd name="T14" fmla="*/ 5 w 71"/>
                <a:gd name="T15" fmla="*/ 10 h 46"/>
                <a:gd name="T16" fmla="*/ 5 w 71"/>
                <a:gd name="T17" fmla="*/ 0 h 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1"/>
                <a:gd name="T28" fmla="*/ 0 h 46"/>
                <a:gd name="T29" fmla="*/ 71 w 71"/>
                <a:gd name="T30" fmla="*/ 46 h 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1" h="46">
                  <a:moveTo>
                    <a:pt x="71" y="0"/>
                  </a:moveTo>
                  <a:lnTo>
                    <a:pt x="0" y="0"/>
                  </a:lnTo>
                  <a:lnTo>
                    <a:pt x="11" y="14"/>
                  </a:lnTo>
                  <a:lnTo>
                    <a:pt x="23" y="14"/>
                  </a:lnTo>
                  <a:lnTo>
                    <a:pt x="23" y="46"/>
                  </a:lnTo>
                  <a:lnTo>
                    <a:pt x="42" y="46"/>
                  </a:lnTo>
                  <a:lnTo>
                    <a:pt x="42" y="31"/>
                  </a:lnTo>
                  <a:lnTo>
                    <a:pt x="71" y="31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83" name="Freeform 97"/>
            <p:cNvSpPr>
              <a:spLocks/>
            </p:cNvSpPr>
            <p:nvPr/>
          </p:nvSpPr>
          <p:spPr bwMode="auto">
            <a:xfrm>
              <a:off x="2638" y="2364"/>
              <a:ext cx="63" cy="77"/>
            </a:xfrm>
            <a:custGeom>
              <a:avLst/>
              <a:gdLst>
                <a:gd name="T0" fmla="*/ 0 w 71"/>
                <a:gd name="T1" fmla="*/ 6 h 83"/>
                <a:gd name="T2" fmla="*/ 4 w 71"/>
                <a:gd name="T3" fmla="*/ 0 h 83"/>
                <a:gd name="T4" fmla="*/ 7 w 71"/>
                <a:gd name="T5" fmla="*/ 0 h 83"/>
                <a:gd name="T6" fmla="*/ 10 w 71"/>
                <a:gd name="T7" fmla="*/ 6 h 83"/>
                <a:gd name="T8" fmla="*/ 10 w 71"/>
                <a:gd name="T9" fmla="*/ 11 h 83"/>
                <a:gd name="T10" fmla="*/ 5 w 71"/>
                <a:gd name="T11" fmla="*/ 23 h 83"/>
                <a:gd name="T12" fmla="*/ 4 w 71"/>
                <a:gd name="T13" fmla="*/ 16 h 83"/>
                <a:gd name="T14" fmla="*/ 0 w 71"/>
                <a:gd name="T15" fmla="*/ 6 h 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1"/>
                <a:gd name="T25" fmla="*/ 0 h 83"/>
                <a:gd name="T26" fmla="*/ 71 w 71"/>
                <a:gd name="T27" fmla="*/ 83 h 8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1" h="83">
                  <a:moveTo>
                    <a:pt x="0" y="12"/>
                  </a:moveTo>
                  <a:lnTo>
                    <a:pt x="26" y="0"/>
                  </a:lnTo>
                  <a:lnTo>
                    <a:pt x="53" y="0"/>
                  </a:lnTo>
                  <a:lnTo>
                    <a:pt x="71" y="27"/>
                  </a:lnTo>
                  <a:lnTo>
                    <a:pt x="71" y="39"/>
                  </a:lnTo>
                  <a:lnTo>
                    <a:pt x="38" y="83"/>
                  </a:lnTo>
                  <a:lnTo>
                    <a:pt x="11" y="54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84" name="Freeform 98"/>
            <p:cNvSpPr>
              <a:spLocks/>
            </p:cNvSpPr>
            <p:nvPr/>
          </p:nvSpPr>
          <p:spPr bwMode="auto">
            <a:xfrm>
              <a:off x="3523" y="2665"/>
              <a:ext cx="41" cy="56"/>
            </a:xfrm>
            <a:custGeom>
              <a:avLst/>
              <a:gdLst>
                <a:gd name="T0" fmla="*/ 0 w 46"/>
                <a:gd name="T1" fmla="*/ 9 h 59"/>
                <a:gd name="T2" fmla="*/ 4 w 46"/>
                <a:gd name="T3" fmla="*/ 10 h 59"/>
                <a:gd name="T4" fmla="*/ 4 w 46"/>
                <a:gd name="T5" fmla="*/ 25 h 59"/>
                <a:gd name="T6" fmla="*/ 7 w 46"/>
                <a:gd name="T7" fmla="*/ 10 h 59"/>
                <a:gd name="T8" fmla="*/ 7 w 46"/>
                <a:gd name="T9" fmla="*/ 0 h 59"/>
                <a:gd name="T10" fmla="*/ 0 w 46"/>
                <a:gd name="T11" fmla="*/ 9 h 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6"/>
                <a:gd name="T19" fmla="*/ 0 h 59"/>
                <a:gd name="T20" fmla="*/ 46 w 46"/>
                <a:gd name="T21" fmla="*/ 59 h 5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6" h="59">
                  <a:moveTo>
                    <a:pt x="0" y="15"/>
                  </a:moveTo>
                  <a:lnTo>
                    <a:pt x="19" y="27"/>
                  </a:lnTo>
                  <a:lnTo>
                    <a:pt x="19" y="59"/>
                  </a:lnTo>
                  <a:lnTo>
                    <a:pt x="46" y="27"/>
                  </a:lnTo>
                  <a:lnTo>
                    <a:pt x="46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85" name="Freeform 99"/>
            <p:cNvSpPr>
              <a:spLocks/>
            </p:cNvSpPr>
            <p:nvPr/>
          </p:nvSpPr>
          <p:spPr bwMode="auto">
            <a:xfrm>
              <a:off x="3325" y="3065"/>
              <a:ext cx="197" cy="222"/>
            </a:xfrm>
            <a:custGeom>
              <a:avLst/>
              <a:gdLst>
                <a:gd name="T0" fmla="*/ 12 w 226"/>
                <a:gd name="T1" fmla="*/ 0 h 238"/>
                <a:gd name="T2" fmla="*/ 10 w 226"/>
                <a:gd name="T3" fmla="*/ 0 h 238"/>
                <a:gd name="T4" fmla="*/ 9 w 226"/>
                <a:gd name="T5" fmla="*/ 7 h 238"/>
                <a:gd name="T6" fmla="*/ 9 w 226"/>
                <a:gd name="T7" fmla="*/ 0 h 238"/>
                <a:gd name="T8" fmla="*/ 3 w 226"/>
                <a:gd name="T9" fmla="*/ 7 h 238"/>
                <a:gd name="T10" fmla="*/ 3 w 226"/>
                <a:gd name="T11" fmla="*/ 31 h 238"/>
                <a:gd name="T12" fmla="*/ 0 w 226"/>
                <a:gd name="T13" fmla="*/ 35 h 238"/>
                <a:gd name="T14" fmla="*/ 0 w 226"/>
                <a:gd name="T15" fmla="*/ 57 h 238"/>
                <a:gd name="T16" fmla="*/ 3 w 226"/>
                <a:gd name="T17" fmla="*/ 61 h 238"/>
                <a:gd name="T18" fmla="*/ 3 w 226"/>
                <a:gd name="T19" fmla="*/ 69 h 238"/>
                <a:gd name="T20" fmla="*/ 3 w 226"/>
                <a:gd name="T21" fmla="*/ 73 h 238"/>
                <a:gd name="T22" fmla="*/ 5 w 226"/>
                <a:gd name="T23" fmla="*/ 69 h 238"/>
                <a:gd name="T24" fmla="*/ 9 w 226"/>
                <a:gd name="T25" fmla="*/ 61 h 238"/>
                <a:gd name="T26" fmla="*/ 11 w 226"/>
                <a:gd name="T27" fmla="*/ 61 h 238"/>
                <a:gd name="T28" fmla="*/ 12 w 226"/>
                <a:gd name="T29" fmla="*/ 61 h 238"/>
                <a:gd name="T30" fmla="*/ 18 w 226"/>
                <a:gd name="T31" fmla="*/ 44 h 238"/>
                <a:gd name="T32" fmla="*/ 22 w 226"/>
                <a:gd name="T33" fmla="*/ 35 h 238"/>
                <a:gd name="T34" fmla="*/ 19 w 226"/>
                <a:gd name="T35" fmla="*/ 31 h 238"/>
                <a:gd name="T36" fmla="*/ 18 w 226"/>
                <a:gd name="T37" fmla="*/ 20 h 238"/>
                <a:gd name="T38" fmla="*/ 15 w 226"/>
                <a:gd name="T39" fmla="*/ 14 h 238"/>
                <a:gd name="T40" fmla="*/ 12 w 226"/>
                <a:gd name="T41" fmla="*/ 0 h 23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26"/>
                <a:gd name="T64" fmla="*/ 0 h 238"/>
                <a:gd name="T65" fmla="*/ 226 w 226"/>
                <a:gd name="T66" fmla="*/ 238 h 23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26" h="238">
                  <a:moveTo>
                    <a:pt x="126" y="0"/>
                  </a:moveTo>
                  <a:lnTo>
                    <a:pt x="98" y="0"/>
                  </a:lnTo>
                  <a:lnTo>
                    <a:pt x="86" y="16"/>
                  </a:lnTo>
                  <a:lnTo>
                    <a:pt x="86" y="0"/>
                  </a:lnTo>
                  <a:lnTo>
                    <a:pt x="27" y="16"/>
                  </a:lnTo>
                  <a:lnTo>
                    <a:pt x="27" y="98"/>
                  </a:lnTo>
                  <a:lnTo>
                    <a:pt x="0" y="113"/>
                  </a:lnTo>
                  <a:lnTo>
                    <a:pt x="0" y="186"/>
                  </a:lnTo>
                  <a:lnTo>
                    <a:pt x="27" y="198"/>
                  </a:lnTo>
                  <a:lnTo>
                    <a:pt x="15" y="225"/>
                  </a:lnTo>
                  <a:lnTo>
                    <a:pt x="27" y="238"/>
                  </a:lnTo>
                  <a:lnTo>
                    <a:pt x="54" y="225"/>
                  </a:lnTo>
                  <a:lnTo>
                    <a:pt x="86" y="198"/>
                  </a:lnTo>
                  <a:lnTo>
                    <a:pt x="115" y="198"/>
                  </a:lnTo>
                  <a:lnTo>
                    <a:pt x="126" y="198"/>
                  </a:lnTo>
                  <a:lnTo>
                    <a:pt x="186" y="142"/>
                  </a:lnTo>
                  <a:lnTo>
                    <a:pt x="226" y="113"/>
                  </a:lnTo>
                  <a:lnTo>
                    <a:pt x="198" y="98"/>
                  </a:lnTo>
                  <a:lnTo>
                    <a:pt x="186" y="67"/>
                  </a:lnTo>
                  <a:lnTo>
                    <a:pt x="157" y="42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86" name="Freeform 100"/>
            <p:cNvSpPr>
              <a:spLocks/>
            </p:cNvSpPr>
            <p:nvPr/>
          </p:nvSpPr>
          <p:spPr bwMode="auto">
            <a:xfrm>
              <a:off x="5998" y="1030"/>
              <a:ext cx="63" cy="43"/>
            </a:xfrm>
            <a:custGeom>
              <a:avLst/>
              <a:gdLst>
                <a:gd name="T0" fmla="*/ 0 w 71"/>
                <a:gd name="T1" fmla="*/ 0 h 46"/>
                <a:gd name="T2" fmla="*/ 10 w 71"/>
                <a:gd name="T3" fmla="*/ 16 h 46"/>
                <a:gd name="T4" fmla="*/ 8 w 71"/>
                <a:gd name="T5" fmla="*/ 16 h 46"/>
                <a:gd name="T6" fmla="*/ 4 w 71"/>
                <a:gd name="T7" fmla="*/ 16 h 46"/>
                <a:gd name="T8" fmla="*/ 0 w 71"/>
                <a:gd name="T9" fmla="*/ 0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1"/>
                <a:gd name="T16" fmla="*/ 0 h 46"/>
                <a:gd name="T17" fmla="*/ 71 w 71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1" h="46">
                  <a:moveTo>
                    <a:pt x="0" y="0"/>
                  </a:moveTo>
                  <a:lnTo>
                    <a:pt x="71" y="46"/>
                  </a:lnTo>
                  <a:lnTo>
                    <a:pt x="58" y="46"/>
                  </a:lnTo>
                  <a:lnTo>
                    <a:pt x="12" y="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87" name="Freeform 101"/>
            <p:cNvSpPr>
              <a:spLocks/>
            </p:cNvSpPr>
            <p:nvPr/>
          </p:nvSpPr>
          <p:spPr bwMode="auto">
            <a:xfrm>
              <a:off x="4574" y="2364"/>
              <a:ext cx="49" cy="94"/>
            </a:xfrm>
            <a:custGeom>
              <a:avLst/>
              <a:gdLst>
                <a:gd name="T0" fmla="*/ 0 w 56"/>
                <a:gd name="T1" fmla="*/ 21 h 100"/>
                <a:gd name="T2" fmla="*/ 4 w 56"/>
                <a:gd name="T3" fmla="*/ 8 h 100"/>
                <a:gd name="T4" fmla="*/ 4 w 56"/>
                <a:gd name="T5" fmla="*/ 0 h 100"/>
                <a:gd name="T6" fmla="*/ 4 w 56"/>
                <a:gd name="T7" fmla="*/ 8 h 100"/>
                <a:gd name="T8" fmla="*/ 6 w 56"/>
                <a:gd name="T9" fmla="*/ 21 h 100"/>
                <a:gd name="T10" fmla="*/ 6 w 56"/>
                <a:gd name="T11" fmla="*/ 35 h 100"/>
                <a:gd name="T12" fmla="*/ 4 w 56"/>
                <a:gd name="T13" fmla="*/ 35 h 100"/>
                <a:gd name="T14" fmla="*/ 4 w 56"/>
                <a:gd name="T15" fmla="*/ 35 h 100"/>
                <a:gd name="T16" fmla="*/ 0 w 56"/>
                <a:gd name="T17" fmla="*/ 21 h 1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6"/>
                <a:gd name="T28" fmla="*/ 0 h 100"/>
                <a:gd name="T29" fmla="*/ 56 w 56"/>
                <a:gd name="T30" fmla="*/ 100 h 1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6" h="100">
                  <a:moveTo>
                    <a:pt x="0" y="56"/>
                  </a:moveTo>
                  <a:lnTo>
                    <a:pt x="12" y="12"/>
                  </a:lnTo>
                  <a:lnTo>
                    <a:pt x="12" y="0"/>
                  </a:lnTo>
                  <a:lnTo>
                    <a:pt x="27" y="12"/>
                  </a:lnTo>
                  <a:lnTo>
                    <a:pt x="56" y="56"/>
                  </a:lnTo>
                  <a:lnTo>
                    <a:pt x="56" y="100"/>
                  </a:lnTo>
                  <a:lnTo>
                    <a:pt x="38" y="100"/>
                  </a:lnTo>
                  <a:lnTo>
                    <a:pt x="12" y="10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88" name="Freeform 102"/>
            <p:cNvSpPr>
              <a:spLocks/>
            </p:cNvSpPr>
            <p:nvPr/>
          </p:nvSpPr>
          <p:spPr bwMode="auto">
            <a:xfrm>
              <a:off x="5148" y="2108"/>
              <a:ext cx="49" cy="43"/>
            </a:xfrm>
            <a:custGeom>
              <a:avLst/>
              <a:gdLst>
                <a:gd name="T0" fmla="*/ 0 w 55"/>
                <a:gd name="T1" fmla="*/ 7 h 46"/>
                <a:gd name="T2" fmla="*/ 4 w 55"/>
                <a:gd name="T3" fmla="*/ 0 h 46"/>
                <a:gd name="T4" fmla="*/ 8 w 55"/>
                <a:gd name="T5" fmla="*/ 0 h 46"/>
                <a:gd name="T6" fmla="*/ 8 w 55"/>
                <a:gd name="T7" fmla="*/ 9 h 46"/>
                <a:gd name="T8" fmla="*/ 4 w 55"/>
                <a:gd name="T9" fmla="*/ 16 h 46"/>
                <a:gd name="T10" fmla="*/ 4 w 55"/>
                <a:gd name="T11" fmla="*/ 16 h 46"/>
                <a:gd name="T12" fmla="*/ 0 w 55"/>
                <a:gd name="T13" fmla="*/ 7 h 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5"/>
                <a:gd name="T22" fmla="*/ 0 h 46"/>
                <a:gd name="T23" fmla="*/ 55 w 55"/>
                <a:gd name="T24" fmla="*/ 46 h 4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5" h="46">
                  <a:moveTo>
                    <a:pt x="0" y="13"/>
                  </a:moveTo>
                  <a:lnTo>
                    <a:pt x="30" y="0"/>
                  </a:lnTo>
                  <a:lnTo>
                    <a:pt x="55" y="0"/>
                  </a:lnTo>
                  <a:lnTo>
                    <a:pt x="55" y="30"/>
                  </a:lnTo>
                  <a:lnTo>
                    <a:pt x="30" y="46"/>
                  </a:lnTo>
                  <a:lnTo>
                    <a:pt x="11" y="46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89" name="Freeform 103"/>
            <p:cNvSpPr>
              <a:spLocks/>
            </p:cNvSpPr>
            <p:nvPr/>
          </p:nvSpPr>
          <p:spPr bwMode="auto">
            <a:xfrm>
              <a:off x="5500" y="1763"/>
              <a:ext cx="45" cy="69"/>
            </a:xfrm>
            <a:custGeom>
              <a:avLst/>
              <a:gdLst>
                <a:gd name="T0" fmla="*/ 0 w 52"/>
                <a:gd name="T1" fmla="*/ 6 h 75"/>
                <a:gd name="T2" fmla="*/ 3 w 52"/>
                <a:gd name="T3" fmla="*/ 0 h 75"/>
                <a:gd name="T4" fmla="*/ 3 w 52"/>
                <a:gd name="T5" fmla="*/ 0 h 75"/>
                <a:gd name="T6" fmla="*/ 4 w 52"/>
                <a:gd name="T7" fmla="*/ 6 h 75"/>
                <a:gd name="T8" fmla="*/ 4 w 52"/>
                <a:gd name="T9" fmla="*/ 14 h 75"/>
                <a:gd name="T10" fmla="*/ 3 w 52"/>
                <a:gd name="T11" fmla="*/ 17 h 75"/>
                <a:gd name="T12" fmla="*/ 3 w 52"/>
                <a:gd name="T13" fmla="*/ 17 h 75"/>
                <a:gd name="T14" fmla="*/ 3 w 52"/>
                <a:gd name="T15" fmla="*/ 6 h 75"/>
                <a:gd name="T16" fmla="*/ 3 w 52"/>
                <a:gd name="T17" fmla="*/ 6 h 75"/>
                <a:gd name="T18" fmla="*/ 3 w 52"/>
                <a:gd name="T19" fmla="*/ 6 h 75"/>
                <a:gd name="T20" fmla="*/ 0 w 52"/>
                <a:gd name="T21" fmla="*/ 6 h 7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2"/>
                <a:gd name="T34" fmla="*/ 0 h 75"/>
                <a:gd name="T35" fmla="*/ 52 w 52"/>
                <a:gd name="T36" fmla="*/ 75 h 7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2" h="75">
                  <a:moveTo>
                    <a:pt x="0" y="15"/>
                  </a:moveTo>
                  <a:lnTo>
                    <a:pt x="11" y="0"/>
                  </a:lnTo>
                  <a:lnTo>
                    <a:pt x="38" y="0"/>
                  </a:lnTo>
                  <a:lnTo>
                    <a:pt x="52" y="27"/>
                  </a:lnTo>
                  <a:lnTo>
                    <a:pt x="52" y="54"/>
                  </a:lnTo>
                  <a:lnTo>
                    <a:pt x="38" y="75"/>
                  </a:lnTo>
                  <a:lnTo>
                    <a:pt x="27" y="75"/>
                  </a:lnTo>
                  <a:lnTo>
                    <a:pt x="27" y="27"/>
                  </a:lnTo>
                  <a:lnTo>
                    <a:pt x="11" y="15"/>
                  </a:lnTo>
                  <a:lnTo>
                    <a:pt x="11" y="27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90" name="Freeform 104"/>
            <p:cNvSpPr>
              <a:spLocks/>
            </p:cNvSpPr>
            <p:nvPr/>
          </p:nvSpPr>
          <p:spPr bwMode="auto">
            <a:xfrm>
              <a:off x="5547" y="1750"/>
              <a:ext cx="52" cy="43"/>
            </a:xfrm>
            <a:custGeom>
              <a:avLst/>
              <a:gdLst>
                <a:gd name="T0" fmla="*/ 0 w 59"/>
                <a:gd name="T1" fmla="*/ 9 h 46"/>
                <a:gd name="T2" fmla="*/ 4 w 59"/>
                <a:gd name="T3" fmla="*/ 0 h 46"/>
                <a:gd name="T4" fmla="*/ 4 w 59"/>
                <a:gd name="T5" fmla="*/ 7 h 46"/>
                <a:gd name="T6" fmla="*/ 4 w 59"/>
                <a:gd name="T7" fmla="*/ 0 h 46"/>
                <a:gd name="T8" fmla="*/ 5 w 59"/>
                <a:gd name="T9" fmla="*/ 0 h 46"/>
                <a:gd name="T10" fmla="*/ 7 w 59"/>
                <a:gd name="T11" fmla="*/ 7 h 46"/>
                <a:gd name="T12" fmla="*/ 5 w 59"/>
                <a:gd name="T13" fmla="*/ 9 h 46"/>
                <a:gd name="T14" fmla="*/ 4 w 59"/>
                <a:gd name="T15" fmla="*/ 7 h 46"/>
                <a:gd name="T16" fmla="*/ 4 w 59"/>
                <a:gd name="T17" fmla="*/ 9 h 46"/>
                <a:gd name="T18" fmla="*/ 4 w 59"/>
                <a:gd name="T19" fmla="*/ 16 h 46"/>
                <a:gd name="T20" fmla="*/ 0 w 59"/>
                <a:gd name="T21" fmla="*/ 9 h 4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9"/>
                <a:gd name="T34" fmla="*/ 0 h 46"/>
                <a:gd name="T35" fmla="*/ 59 w 59"/>
                <a:gd name="T36" fmla="*/ 46 h 4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9" h="46">
                  <a:moveTo>
                    <a:pt x="0" y="30"/>
                  </a:moveTo>
                  <a:lnTo>
                    <a:pt x="15" y="0"/>
                  </a:lnTo>
                  <a:lnTo>
                    <a:pt x="30" y="13"/>
                  </a:lnTo>
                  <a:lnTo>
                    <a:pt x="30" y="0"/>
                  </a:lnTo>
                  <a:lnTo>
                    <a:pt x="46" y="0"/>
                  </a:lnTo>
                  <a:lnTo>
                    <a:pt x="59" y="13"/>
                  </a:lnTo>
                  <a:lnTo>
                    <a:pt x="46" y="30"/>
                  </a:lnTo>
                  <a:lnTo>
                    <a:pt x="30" y="13"/>
                  </a:lnTo>
                  <a:lnTo>
                    <a:pt x="30" y="30"/>
                  </a:lnTo>
                  <a:lnTo>
                    <a:pt x="30" y="46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91" name="Freeform 105"/>
            <p:cNvSpPr>
              <a:spLocks/>
            </p:cNvSpPr>
            <p:nvPr/>
          </p:nvSpPr>
          <p:spPr bwMode="auto">
            <a:xfrm>
              <a:off x="5512" y="1563"/>
              <a:ext cx="186" cy="213"/>
            </a:xfrm>
            <a:custGeom>
              <a:avLst/>
              <a:gdLst>
                <a:gd name="T0" fmla="*/ 0 w 215"/>
                <a:gd name="T1" fmla="*/ 72 h 226"/>
                <a:gd name="T2" fmla="*/ 3 w 215"/>
                <a:gd name="T3" fmla="*/ 60 h 226"/>
                <a:gd name="T4" fmla="*/ 8 w 215"/>
                <a:gd name="T5" fmla="*/ 56 h 226"/>
                <a:gd name="T6" fmla="*/ 9 w 215"/>
                <a:gd name="T7" fmla="*/ 60 h 226"/>
                <a:gd name="T8" fmla="*/ 9 w 215"/>
                <a:gd name="T9" fmla="*/ 56 h 226"/>
                <a:gd name="T10" fmla="*/ 9 w 215"/>
                <a:gd name="T11" fmla="*/ 41 h 226"/>
                <a:gd name="T12" fmla="*/ 10 w 215"/>
                <a:gd name="T13" fmla="*/ 41 h 226"/>
                <a:gd name="T14" fmla="*/ 10 w 215"/>
                <a:gd name="T15" fmla="*/ 47 h 226"/>
                <a:gd name="T16" fmla="*/ 12 w 215"/>
                <a:gd name="T17" fmla="*/ 41 h 226"/>
                <a:gd name="T18" fmla="*/ 12 w 215"/>
                <a:gd name="T19" fmla="*/ 24 h 226"/>
                <a:gd name="T20" fmla="*/ 10 w 215"/>
                <a:gd name="T21" fmla="*/ 8 h 226"/>
                <a:gd name="T22" fmla="*/ 12 w 215"/>
                <a:gd name="T23" fmla="*/ 8 h 226"/>
                <a:gd name="T24" fmla="*/ 10 w 215"/>
                <a:gd name="T25" fmla="*/ 0 h 226"/>
                <a:gd name="T26" fmla="*/ 12 w 215"/>
                <a:gd name="T27" fmla="*/ 8 h 226"/>
                <a:gd name="T28" fmla="*/ 16 w 215"/>
                <a:gd name="T29" fmla="*/ 24 h 226"/>
                <a:gd name="T30" fmla="*/ 16 w 215"/>
                <a:gd name="T31" fmla="*/ 30 h 226"/>
                <a:gd name="T32" fmla="*/ 16 w 215"/>
                <a:gd name="T33" fmla="*/ 30 h 226"/>
                <a:gd name="T34" fmla="*/ 16 w 215"/>
                <a:gd name="T35" fmla="*/ 36 h 226"/>
                <a:gd name="T36" fmla="*/ 18 w 215"/>
                <a:gd name="T37" fmla="*/ 56 h 226"/>
                <a:gd name="T38" fmla="*/ 18 w 215"/>
                <a:gd name="T39" fmla="*/ 60 h 226"/>
                <a:gd name="T40" fmla="*/ 16 w 215"/>
                <a:gd name="T41" fmla="*/ 68 h 226"/>
                <a:gd name="T42" fmla="*/ 16 w 215"/>
                <a:gd name="T43" fmla="*/ 60 h 226"/>
                <a:gd name="T44" fmla="*/ 16 w 215"/>
                <a:gd name="T45" fmla="*/ 68 h 226"/>
                <a:gd name="T46" fmla="*/ 14 w 215"/>
                <a:gd name="T47" fmla="*/ 60 h 226"/>
                <a:gd name="T48" fmla="*/ 14 w 215"/>
                <a:gd name="T49" fmla="*/ 68 h 226"/>
                <a:gd name="T50" fmla="*/ 12 w 215"/>
                <a:gd name="T51" fmla="*/ 68 h 226"/>
                <a:gd name="T52" fmla="*/ 10 w 215"/>
                <a:gd name="T53" fmla="*/ 68 h 226"/>
                <a:gd name="T54" fmla="*/ 12 w 215"/>
                <a:gd name="T55" fmla="*/ 72 h 226"/>
                <a:gd name="T56" fmla="*/ 10 w 215"/>
                <a:gd name="T57" fmla="*/ 82 h 226"/>
                <a:gd name="T58" fmla="*/ 9 w 215"/>
                <a:gd name="T59" fmla="*/ 76 h 226"/>
                <a:gd name="T60" fmla="*/ 9 w 215"/>
                <a:gd name="T61" fmla="*/ 68 h 226"/>
                <a:gd name="T62" fmla="*/ 8 w 215"/>
                <a:gd name="T63" fmla="*/ 68 h 226"/>
                <a:gd name="T64" fmla="*/ 3 w 215"/>
                <a:gd name="T65" fmla="*/ 72 h 226"/>
                <a:gd name="T66" fmla="*/ 3 w 215"/>
                <a:gd name="T67" fmla="*/ 76 h 226"/>
                <a:gd name="T68" fmla="*/ 3 w 215"/>
                <a:gd name="T69" fmla="*/ 76 h 226"/>
                <a:gd name="T70" fmla="*/ 0 w 215"/>
                <a:gd name="T71" fmla="*/ 72 h 22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15"/>
                <a:gd name="T109" fmla="*/ 0 h 226"/>
                <a:gd name="T110" fmla="*/ 215 w 215"/>
                <a:gd name="T111" fmla="*/ 226 h 22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15" h="226">
                  <a:moveTo>
                    <a:pt x="0" y="198"/>
                  </a:moveTo>
                  <a:lnTo>
                    <a:pt x="27" y="165"/>
                  </a:lnTo>
                  <a:lnTo>
                    <a:pt x="87" y="153"/>
                  </a:lnTo>
                  <a:lnTo>
                    <a:pt x="98" y="165"/>
                  </a:lnTo>
                  <a:lnTo>
                    <a:pt x="98" y="153"/>
                  </a:lnTo>
                  <a:lnTo>
                    <a:pt x="98" y="115"/>
                  </a:lnTo>
                  <a:lnTo>
                    <a:pt x="115" y="115"/>
                  </a:lnTo>
                  <a:lnTo>
                    <a:pt x="115" y="127"/>
                  </a:lnTo>
                  <a:lnTo>
                    <a:pt x="138" y="115"/>
                  </a:lnTo>
                  <a:lnTo>
                    <a:pt x="138" y="67"/>
                  </a:lnTo>
                  <a:lnTo>
                    <a:pt x="127" y="15"/>
                  </a:lnTo>
                  <a:lnTo>
                    <a:pt x="138" y="15"/>
                  </a:lnTo>
                  <a:lnTo>
                    <a:pt x="127" y="0"/>
                  </a:lnTo>
                  <a:lnTo>
                    <a:pt x="138" y="15"/>
                  </a:lnTo>
                  <a:lnTo>
                    <a:pt x="187" y="67"/>
                  </a:lnTo>
                  <a:lnTo>
                    <a:pt x="198" y="82"/>
                  </a:lnTo>
                  <a:lnTo>
                    <a:pt x="187" y="82"/>
                  </a:lnTo>
                  <a:lnTo>
                    <a:pt x="187" y="98"/>
                  </a:lnTo>
                  <a:lnTo>
                    <a:pt x="215" y="153"/>
                  </a:lnTo>
                  <a:lnTo>
                    <a:pt x="215" y="165"/>
                  </a:lnTo>
                  <a:lnTo>
                    <a:pt x="198" y="186"/>
                  </a:lnTo>
                  <a:lnTo>
                    <a:pt x="187" y="165"/>
                  </a:lnTo>
                  <a:lnTo>
                    <a:pt x="187" y="186"/>
                  </a:lnTo>
                  <a:lnTo>
                    <a:pt x="171" y="165"/>
                  </a:lnTo>
                  <a:lnTo>
                    <a:pt x="158" y="186"/>
                  </a:lnTo>
                  <a:lnTo>
                    <a:pt x="138" y="186"/>
                  </a:lnTo>
                  <a:lnTo>
                    <a:pt x="127" y="186"/>
                  </a:lnTo>
                  <a:lnTo>
                    <a:pt x="138" y="198"/>
                  </a:lnTo>
                  <a:lnTo>
                    <a:pt x="127" y="226"/>
                  </a:lnTo>
                  <a:lnTo>
                    <a:pt x="98" y="209"/>
                  </a:lnTo>
                  <a:lnTo>
                    <a:pt x="98" y="186"/>
                  </a:lnTo>
                  <a:lnTo>
                    <a:pt x="87" y="186"/>
                  </a:lnTo>
                  <a:lnTo>
                    <a:pt x="39" y="198"/>
                  </a:lnTo>
                  <a:lnTo>
                    <a:pt x="27" y="209"/>
                  </a:lnTo>
                  <a:lnTo>
                    <a:pt x="16" y="209"/>
                  </a:lnTo>
                  <a:lnTo>
                    <a:pt x="0" y="198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92" name="Freeform 106"/>
            <p:cNvSpPr>
              <a:spLocks/>
            </p:cNvSpPr>
            <p:nvPr/>
          </p:nvSpPr>
          <p:spPr bwMode="auto">
            <a:xfrm>
              <a:off x="5587" y="1467"/>
              <a:ext cx="110" cy="111"/>
            </a:xfrm>
            <a:custGeom>
              <a:avLst/>
              <a:gdLst>
                <a:gd name="T0" fmla="*/ 3 w 126"/>
                <a:gd name="T1" fmla="*/ 21 h 119"/>
                <a:gd name="T2" fmla="*/ 3 w 126"/>
                <a:gd name="T3" fmla="*/ 19 h 119"/>
                <a:gd name="T4" fmla="*/ 3 w 126"/>
                <a:gd name="T5" fmla="*/ 19 h 119"/>
                <a:gd name="T6" fmla="*/ 3 w 126"/>
                <a:gd name="T7" fmla="*/ 7 h 119"/>
                <a:gd name="T8" fmla="*/ 0 w 126"/>
                <a:gd name="T9" fmla="*/ 0 h 119"/>
                <a:gd name="T10" fmla="*/ 7 w 126"/>
                <a:gd name="T11" fmla="*/ 9 h 119"/>
                <a:gd name="T12" fmla="*/ 8 w 126"/>
                <a:gd name="T13" fmla="*/ 15 h 119"/>
                <a:gd name="T14" fmla="*/ 10 w 126"/>
                <a:gd name="T15" fmla="*/ 9 h 119"/>
                <a:gd name="T16" fmla="*/ 10 w 126"/>
                <a:gd name="T17" fmla="*/ 15 h 119"/>
                <a:gd name="T18" fmla="*/ 10 w 126"/>
                <a:gd name="T19" fmla="*/ 19 h 119"/>
                <a:gd name="T20" fmla="*/ 13 w 126"/>
                <a:gd name="T21" fmla="*/ 19 h 119"/>
                <a:gd name="T22" fmla="*/ 10 w 126"/>
                <a:gd name="T23" fmla="*/ 21 h 119"/>
                <a:gd name="T24" fmla="*/ 10 w 126"/>
                <a:gd name="T25" fmla="*/ 21 h 119"/>
                <a:gd name="T26" fmla="*/ 8 w 126"/>
                <a:gd name="T27" fmla="*/ 27 h 119"/>
                <a:gd name="T28" fmla="*/ 5 w 126"/>
                <a:gd name="T29" fmla="*/ 21 h 119"/>
                <a:gd name="T30" fmla="*/ 3 w 126"/>
                <a:gd name="T31" fmla="*/ 27 h 119"/>
                <a:gd name="T32" fmla="*/ 3 w 126"/>
                <a:gd name="T33" fmla="*/ 21 h 119"/>
                <a:gd name="T34" fmla="*/ 3 w 126"/>
                <a:gd name="T35" fmla="*/ 31 h 119"/>
                <a:gd name="T36" fmla="*/ 3 w 126"/>
                <a:gd name="T37" fmla="*/ 36 h 119"/>
                <a:gd name="T38" fmla="*/ 3 w 126"/>
                <a:gd name="T39" fmla="*/ 21 h 11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6"/>
                <a:gd name="T61" fmla="*/ 0 h 119"/>
                <a:gd name="T62" fmla="*/ 126 w 126"/>
                <a:gd name="T63" fmla="*/ 119 h 11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6" h="119">
                  <a:moveTo>
                    <a:pt x="11" y="71"/>
                  </a:moveTo>
                  <a:lnTo>
                    <a:pt x="11" y="60"/>
                  </a:lnTo>
                  <a:lnTo>
                    <a:pt x="27" y="60"/>
                  </a:lnTo>
                  <a:lnTo>
                    <a:pt x="11" y="19"/>
                  </a:lnTo>
                  <a:lnTo>
                    <a:pt x="0" y="0"/>
                  </a:lnTo>
                  <a:lnTo>
                    <a:pt x="71" y="31"/>
                  </a:lnTo>
                  <a:lnTo>
                    <a:pt x="82" y="46"/>
                  </a:lnTo>
                  <a:lnTo>
                    <a:pt x="98" y="31"/>
                  </a:lnTo>
                  <a:lnTo>
                    <a:pt x="98" y="46"/>
                  </a:lnTo>
                  <a:lnTo>
                    <a:pt x="109" y="60"/>
                  </a:lnTo>
                  <a:lnTo>
                    <a:pt x="126" y="60"/>
                  </a:lnTo>
                  <a:lnTo>
                    <a:pt x="109" y="71"/>
                  </a:lnTo>
                  <a:lnTo>
                    <a:pt x="98" y="71"/>
                  </a:lnTo>
                  <a:lnTo>
                    <a:pt x="82" y="87"/>
                  </a:lnTo>
                  <a:lnTo>
                    <a:pt x="50" y="71"/>
                  </a:lnTo>
                  <a:lnTo>
                    <a:pt x="38" y="87"/>
                  </a:lnTo>
                  <a:lnTo>
                    <a:pt x="27" y="71"/>
                  </a:lnTo>
                  <a:lnTo>
                    <a:pt x="38" y="102"/>
                  </a:lnTo>
                  <a:lnTo>
                    <a:pt x="27" y="119"/>
                  </a:lnTo>
                  <a:lnTo>
                    <a:pt x="11" y="71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93" name="Freeform 107"/>
            <p:cNvSpPr>
              <a:spLocks/>
            </p:cNvSpPr>
            <p:nvPr/>
          </p:nvSpPr>
          <p:spPr bwMode="auto">
            <a:xfrm>
              <a:off x="5634" y="873"/>
              <a:ext cx="51" cy="43"/>
            </a:xfrm>
            <a:custGeom>
              <a:avLst/>
              <a:gdLst>
                <a:gd name="T0" fmla="*/ 3 w 60"/>
                <a:gd name="T1" fmla="*/ 16 h 46"/>
                <a:gd name="T2" fmla="*/ 0 w 60"/>
                <a:gd name="T3" fmla="*/ 0 h 46"/>
                <a:gd name="T4" fmla="*/ 4 w 60"/>
                <a:gd name="T5" fmla="*/ 0 h 46"/>
                <a:gd name="T6" fmla="*/ 3 w 60"/>
                <a:gd name="T7" fmla="*/ 16 h 4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0"/>
                <a:gd name="T13" fmla="*/ 0 h 46"/>
                <a:gd name="T14" fmla="*/ 60 w 60"/>
                <a:gd name="T15" fmla="*/ 46 h 4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0" h="46">
                  <a:moveTo>
                    <a:pt x="20" y="46"/>
                  </a:moveTo>
                  <a:lnTo>
                    <a:pt x="0" y="0"/>
                  </a:lnTo>
                  <a:lnTo>
                    <a:pt x="60" y="0"/>
                  </a:lnTo>
                  <a:lnTo>
                    <a:pt x="20" y="46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94" name="Freeform 108"/>
            <p:cNvSpPr>
              <a:spLocks/>
            </p:cNvSpPr>
            <p:nvPr/>
          </p:nvSpPr>
          <p:spPr bwMode="auto">
            <a:xfrm>
              <a:off x="5010" y="817"/>
              <a:ext cx="51" cy="43"/>
            </a:xfrm>
            <a:custGeom>
              <a:avLst/>
              <a:gdLst>
                <a:gd name="T0" fmla="*/ 0 w 60"/>
                <a:gd name="T1" fmla="*/ 16 h 46"/>
                <a:gd name="T2" fmla="*/ 0 w 60"/>
                <a:gd name="T3" fmla="*/ 0 h 46"/>
                <a:gd name="T4" fmla="*/ 3 w 60"/>
                <a:gd name="T5" fmla="*/ 0 h 46"/>
                <a:gd name="T6" fmla="*/ 4 w 60"/>
                <a:gd name="T7" fmla="*/ 16 h 46"/>
                <a:gd name="T8" fmla="*/ 0 w 60"/>
                <a:gd name="T9" fmla="*/ 16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"/>
                <a:gd name="T16" fmla="*/ 0 h 46"/>
                <a:gd name="T17" fmla="*/ 60 w 60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" h="46">
                  <a:moveTo>
                    <a:pt x="0" y="46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60" y="46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95" name="Freeform 109"/>
            <p:cNvSpPr>
              <a:spLocks/>
            </p:cNvSpPr>
            <p:nvPr/>
          </p:nvSpPr>
          <p:spPr bwMode="auto">
            <a:xfrm>
              <a:off x="5038" y="795"/>
              <a:ext cx="75" cy="44"/>
            </a:xfrm>
            <a:custGeom>
              <a:avLst/>
              <a:gdLst>
                <a:gd name="T0" fmla="*/ 0 w 86"/>
                <a:gd name="T1" fmla="*/ 0 h 46"/>
                <a:gd name="T2" fmla="*/ 9 w 86"/>
                <a:gd name="T3" fmla="*/ 0 h 46"/>
                <a:gd name="T4" fmla="*/ 9 w 86"/>
                <a:gd name="T5" fmla="*/ 23 h 46"/>
                <a:gd name="T6" fmla="*/ 0 w 86"/>
                <a:gd name="T7" fmla="*/ 0 h 4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"/>
                <a:gd name="T13" fmla="*/ 0 h 46"/>
                <a:gd name="T14" fmla="*/ 86 w 86"/>
                <a:gd name="T15" fmla="*/ 46 h 4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" h="46">
                  <a:moveTo>
                    <a:pt x="0" y="0"/>
                  </a:moveTo>
                  <a:lnTo>
                    <a:pt x="86" y="0"/>
                  </a:lnTo>
                  <a:lnTo>
                    <a:pt x="86" y="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96" name="Freeform 110"/>
            <p:cNvSpPr>
              <a:spLocks/>
            </p:cNvSpPr>
            <p:nvPr/>
          </p:nvSpPr>
          <p:spPr bwMode="auto">
            <a:xfrm>
              <a:off x="4898" y="780"/>
              <a:ext cx="128" cy="43"/>
            </a:xfrm>
            <a:custGeom>
              <a:avLst/>
              <a:gdLst>
                <a:gd name="T0" fmla="*/ 4 w 145"/>
                <a:gd name="T1" fmla="*/ 7 h 46"/>
                <a:gd name="T2" fmla="*/ 0 w 145"/>
                <a:gd name="T3" fmla="*/ 0 h 46"/>
                <a:gd name="T4" fmla="*/ 4 w 145"/>
                <a:gd name="T5" fmla="*/ 0 h 46"/>
                <a:gd name="T6" fmla="*/ 9 w 145"/>
                <a:gd name="T7" fmla="*/ 0 h 46"/>
                <a:gd name="T8" fmla="*/ 18 w 145"/>
                <a:gd name="T9" fmla="*/ 7 h 46"/>
                <a:gd name="T10" fmla="*/ 15 w 145"/>
                <a:gd name="T11" fmla="*/ 16 h 46"/>
                <a:gd name="T12" fmla="*/ 9 w 145"/>
                <a:gd name="T13" fmla="*/ 16 h 46"/>
                <a:gd name="T14" fmla="*/ 4 w 145"/>
                <a:gd name="T15" fmla="*/ 7 h 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5"/>
                <a:gd name="T25" fmla="*/ 0 h 46"/>
                <a:gd name="T26" fmla="*/ 145 w 145"/>
                <a:gd name="T27" fmla="*/ 46 h 4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5" h="46">
                  <a:moveTo>
                    <a:pt x="15" y="25"/>
                  </a:moveTo>
                  <a:lnTo>
                    <a:pt x="0" y="0"/>
                  </a:lnTo>
                  <a:lnTo>
                    <a:pt x="15" y="0"/>
                  </a:lnTo>
                  <a:lnTo>
                    <a:pt x="69" y="0"/>
                  </a:lnTo>
                  <a:lnTo>
                    <a:pt x="145" y="25"/>
                  </a:lnTo>
                  <a:lnTo>
                    <a:pt x="124" y="46"/>
                  </a:lnTo>
                  <a:lnTo>
                    <a:pt x="69" y="46"/>
                  </a:lnTo>
                  <a:lnTo>
                    <a:pt x="15" y="25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97" name="Freeform 111"/>
            <p:cNvSpPr>
              <a:spLocks/>
            </p:cNvSpPr>
            <p:nvPr/>
          </p:nvSpPr>
          <p:spPr bwMode="auto">
            <a:xfrm>
              <a:off x="4338" y="712"/>
              <a:ext cx="62" cy="43"/>
            </a:xfrm>
            <a:custGeom>
              <a:avLst/>
              <a:gdLst>
                <a:gd name="T0" fmla="*/ 0 w 71"/>
                <a:gd name="T1" fmla="*/ 16 h 46"/>
                <a:gd name="T2" fmla="*/ 0 w 71"/>
                <a:gd name="T3" fmla="*/ 0 h 46"/>
                <a:gd name="T4" fmla="*/ 3 w 71"/>
                <a:gd name="T5" fmla="*/ 0 h 46"/>
                <a:gd name="T6" fmla="*/ 5 w 71"/>
                <a:gd name="T7" fmla="*/ 7 h 46"/>
                <a:gd name="T8" fmla="*/ 7 w 71"/>
                <a:gd name="T9" fmla="*/ 16 h 46"/>
                <a:gd name="T10" fmla="*/ 0 w 71"/>
                <a:gd name="T11" fmla="*/ 16 h 4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"/>
                <a:gd name="T19" fmla="*/ 0 h 46"/>
                <a:gd name="T20" fmla="*/ 71 w 71"/>
                <a:gd name="T21" fmla="*/ 46 h 4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" h="46">
                  <a:moveTo>
                    <a:pt x="0" y="46"/>
                  </a:moveTo>
                  <a:lnTo>
                    <a:pt x="0" y="0"/>
                  </a:lnTo>
                  <a:lnTo>
                    <a:pt x="12" y="0"/>
                  </a:lnTo>
                  <a:lnTo>
                    <a:pt x="54" y="25"/>
                  </a:lnTo>
                  <a:lnTo>
                    <a:pt x="71" y="46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98" name="Freeform 112"/>
            <p:cNvSpPr>
              <a:spLocks/>
            </p:cNvSpPr>
            <p:nvPr/>
          </p:nvSpPr>
          <p:spPr bwMode="auto">
            <a:xfrm>
              <a:off x="4186" y="683"/>
              <a:ext cx="137" cy="42"/>
            </a:xfrm>
            <a:custGeom>
              <a:avLst/>
              <a:gdLst>
                <a:gd name="T0" fmla="*/ 0 w 155"/>
                <a:gd name="T1" fmla="*/ 5 h 46"/>
                <a:gd name="T2" fmla="*/ 4 w 155"/>
                <a:gd name="T3" fmla="*/ 5 h 46"/>
                <a:gd name="T4" fmla="*/ 4 w 155"/>
                <a:gd name="T5" fmla="*/ 0 h 46"/>
                <a:gd name="T6" fmla="*/ 4 w 155"/>
                <a:gd name="T7" fmla="*/ 0 h 46"/>
                <a:gd name="T8" fmla="*/ 17 w 155"/>
                <a:gd name="T9" fmla="*/ 6 h 46"/>
                <a:gd name="T10" fmla="*/ 19 w 155"/>
                <a:gd name="T11" fmla="*/ 10 h 46"/>
                <a:gd name="T12" fmla="*/ 9 w 155"/>
                <a:gd name="T13" fmla="*/ 10 h 46"/>
                <a:gd name="T14" fmla="*/ 0 w 155"/>
                <a:gd name="T15" fmla="*/ 5 h 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55"/>
                <a:gd name="T25" fmla="*/ 0 h 46"/>
                <a:gd name="T26" fmla="*/ 155 w 155"/>
                <a:gd name="T27" fmla="*/ 46 h 4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55" h="46">
                  <a:moveTo>
                    <a:pt x="0" y="19"/>
                  </a:moveTo>
                  <a:lnTo>
                    <a:pt x="11" y="19"/>
                  </a:lnTo>
                  <a:lnTo>
                    <a:pt x="11" y="0"/>
                  </a:lnTo>
                  <a:lnTo>
                    <a:pt x="38" y="0"/>
                  </a:lnTo>
                  <a:lnTo>
                    <a:pt x="138" y="31"/>
                  </a:lnTo>
                  <a:lnTo>
                    <a:pt x="155" y="46"/>
                  </a:lnTo>
                  <a:lnTo>
                    <a:pt x="71" y="46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499" name="Freeform 113"/>
            <p:cNvSpPr>
              <a:spLocks/>
            </p:cNvSpPr>
            <p:nvPr/>
          </p:nvSpPr>
          <p:spPr bwMode="auto">
            <a:xfrm>
              <a:off x="3736" y="765"/>
              <a:ext cx="213" cy="121"/>
            </a:xfrm>
            <a:custGeom>
              <a:avLst/>
              <a:gdLst>
                <a:gd name="T0" fmla="*/ 3 w 246"/>
                <a:gd name="T1" fmla="*/ 30 h 131"/>
                <a:gd name="T2" fmla="*/ 0 w 246"/>
                <a:gd name="T3" fmla="*/ 26 h 131"/>
                <a:gd name="T4" fmla="*/ 3 w 246"/>
                <a:gd name="T5" fmla="*/ 22 h 131"/>
                <a:gd name="T6" fmla="*/ 3 w 246"/>
                <a:gd name="T7" fmla="*/ 22 h 131"/>
                <a:gd name="T8" fmla="*/ 4 w 246"/>
                <a:gd name="T9" fmla="*/ 18 h 131"/>
                <a:gd name="T10" fmla="*/ 3 w 246"/>
                <a:gd name="T11" fmla="*/ 14 h 131"/>
                <a:gd name="T12" fmla="*/ 4 w 246"/>
                <a:gd name="T13" fmla="*/ 14 h 131"/>
                <a:gd name="T14" fmla="*/ 4 w 246"/>
                <a:gd name="T15" fmla="*/ 8 h 131"/>
                <a:gd name="T16" fmla="*/ 10 w 246"/>
                <a:gd name="T17" fmla="*/ 6 h 131"/>
                <a:gd name="T18" fmla="*/ 16 w 246"/>
                <a:gd name="T19" fmla="*/ 0 h 131"/>
                <a:gd name="T20" fmla="*/ 18 w 246"/>
                <a:gd name="T21" fmla="*/ 0 h 131"/>
                <a:gd name="T22" fmla="*/ 20 w 246"/>
                <a:gd name="T23" fmla="*/ 0 h 131"/>
                <a:gd name="T24" fmla="*/ 21 w 246"/>
                <a:gd name="T25" fmla="*/ 6 h 131"/>
                <a:gd name="T26" fmla="*/ 11 w 246"/>
                <a:gd name="T27" fmla="*/ 8 h 131"/>
                <a:gd name="T28" fmla="*/ 7 w 246"/>
                <a:gd name="T29" fmla="*/ 22 h 131"/>
                <a:gd name="T30" fmla="*/ 8 w 246"/>
                <a:gd name="T31" fmla="*/ 30 h 131"/>
                <a:gd name="T32" fmla="*/ 10 w 246"/>
                <a:gd name="T33" fmla="*/ 33 h 131"/>
                <a:gd name="T34" fmla="*/ 5 w 246"/>
                <a:gd name="T35" fmla="*/ 33 h 131"/>
                <a:gd name="T36" fmla="*/ 3 w 246"/>
                <a:gd name="T37" fmla="*/ 30 h 13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6"/>
                <a:gd name="T58" fmla="*/ 0 h 131"/>
                <a:gd name="T59" fmla="*/ 246 w 246"/>
                <a:gd name="T60" fmla="*/ 131 h 13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6" h="131">
                  <a:moveTo>
                    <a:pt x="15" y="114"/>
                  </a:moveTo>
                  <a:lnTo>
                    <a:pt x="0" y="98"/>
                  </a:lnTo>
                  <a:lnTo>
                    <a:pt x="27" y="83"/>
                  </a:lnTo>
                  <a:lnTo>
                    <a:pt x="15" y="83"/>
                  </a:lnTo>
                  <a:lnTo>
                    <a:pt x="46" y="71"/>
                  </a:lnTo>
                  <a:lnTo>
                    <a:pt x="27" y="54"/>
                  </a:lnTo>
                  <a:lnTo>
                    <a:pt x="46" y="54"/>
                  </a:lnTo>
                  <a:lnTo>
                    <a:pt x="46" y="31"/>
                  </a:lnTo>
                  <a:lnTo>
                    <a:pt x="113" y="16"/>
                  </a:lnTo>
                  <a:lnTo>
                    <a:pt x="186" y="0"/>
                  </a:lnTo>
                  <a:lnTo>
                    <a:pt x="213" y="0"/>
                  </a:lnTo>
                  <a:lnTo>
                    <a:pt x="229" y="0"/>
                  </a:lnTo>
                  <a:lnTo>
                    <a:pt x="246" y="16"/>
                  </a:lnTo>
                  <a:lnTo>
                    <a:pt x="127" y="31"/>
                  </a:lnTo>
                  <a:lnTo>
                    <a:pt x="75" y="83"/>
                  </a:lnTo>
                  <a:lnTo>
                    <a:pt x="86" y="114"/>
                  </a:lnTo>
                  <a:lnTo>
                    <a:pt x="113" y="131"/>
                  </a:lnTo>
                  <a:lnTo>
                    <a:pt x="58" y="131"/>
                  </a:lnTo>
                  <a:lnTo>
                    <a:pt x="15" y="114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00" name="Freeform 114"/>
            <p:cNvSpPr>
              <a:spLocks/>
            </p:cNvSpPr>
            <p:nvPr/>
          </p:nvSpPr>
          <p:spPr bwMode="auto">
            <a:xfrm>
              <a:off x="3736" y="683"/>
              <a:ext cx="100" cy="42"/>
            </a:xfrm>
            <a:custGeom>
              <a:avLst/>
              <a:gdLst>
                <a:gd name="T0" fmla="*/ 0 w 115"/>
                <a:gd name="T1" fmla="*/ 10 h 46"/>
                <a:gd name="T2" fmla="*/ 9 w 115"/>
                <a:gd name="T3" fmla="*/ 0 h 46"/>
                <a:gd name="T4" fmla="*/ 10 w 115"/>
                <a:gd name="T5" fmla="*/ 0 h 46"/>
                <a:gd name="T6" fmla="*/ 7 w 115"/>
                <a:gd name="T7" fmla="*/ 0 h 46"/>
                <a:gd name="T8" fmla="*/ 8 w 115"/>
                <a:gd name="T9" fmla="*/ 10 h 46"/>
                <a:gd name="T10" fmla="*/ 7 w 115"/>
                <a:gd name="T11" fmla="*/ 10 h 46"/>
                <a:gd name="T12" fmla="*/ 0 w 115"/>
                <a:gd name="T13" fmla="*/ 10 h 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5"/>
                <a:gd name="T22" fmla="*/ 0 h 46"/>
                <a:gd name="T23" fmla="*/ 115 w 115"/>
                <a:gd name="T24" fmla="*/ 46 h 4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5" h="46">
                  <a:moveTo>
                    <a:pt x="0" y="46"/>
                  </a:moveTo>
                  <a:lnTo>
                    <a:pt x="98" y="0"/>
                  </a:lnTo>
                  <a:lnTo>
                    <a:pt x="115" y="0"/>
                  </a:lnTo>
                  <a:lnTo>
                    <a:pt x="75" y="0"/>
                  </a:lnTo>
                  <a:lnTo>
                    <a:pt x="86" y="46"/>
                  </a:lnTo>
                  <a:lnTo>
                    <a:pt x="75" y="46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01" name="Freeform 115"/>
            <p:cNvSpPr>
              <a:spLocks/>
            </p:cNvSpPr>
            <p:nvPr/>
          </p:nvSpPr>
          <p:spPr bwMode="auto">
            <a:xfrm>
              <a:off x="3702" y="671"/>
              <a:ext cx="57" cy="43"/>
            </a:xfrm>
            <a:custGeom>
              <a:avLst/>
              <a:gdLst>
                <a:gd name="T0" fmla="*/ 0 w 67"/>
                <a:gd name="T1" fmla="*/ 11 h 47"/>
                <a:gd name="T2" fmla="*/ 3 w 67"/>
                <a:gd name="T3" fmla="*/ 11 h 47"/>
                <a:gd name="T4" fmla="*/ 3 w 67"/>
                <a:gd name="T5" fmla="*/ 0 h 47"/>
                <a:gd name="T6" fmla="*/ 3 w 67"/>
                <a:gd name="T7" fmla="*/ 11 h 47"/>
                <a:gd name="T8" fmla="*/ 5 w 67"/>
                <a:gd name="T9" fmla="*/ 11 h 47"/>
                <a:gd name="T10" fmla="*/ 0 w 67"/>
                <a:gd name="T11" fmla="*/ 11 h 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7"/>
                <a:gd name="T19" fmla="*/ 0 h 47"/>
                <a:gd name="T20" fmla="*/ 67 w 67"/>
                <a:gd name="T21" fmla="*/ 47 h 4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7" h="47">
                  <a:moveTo>
                    <a:pt x="0" y="47"/>
                  </a:moveTo>
                  <a:lnTo>
                    <a:pt x="27" y="47"/>
                  </a:lnTo>
                  <a:lnTo>
                    <a:pt x="54" y="0"/>
                  </a:lnTo>
                  <a:lnTo>
                    <a:pt x="54" y="47"/>
                  </a:lnTo>
                  <a:lnTo>
                    <a:pt x="67" y="47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02" name="Freeform 116"/>
            <p:cNvSpPr>
              <a:spLocks/>
            </p:cNvSpPr>
            <p:nvPr/>
          </p:nvSpPr>
          <p:spPr bwMode="auto">
            <a:xfrm>
              <a:off x="3576" y="683"/>
              <a:ext cx="87" cy="42"/>
            </a:xfrm>
            <a:custGeom>
              <a:avLst/>
              <a:gdLst>
                <a:gd name="T0" fmla="*/ 0 w 100"/>
                <a:gd name="T1" fmla="*/ 10 h 46"/>
                <a:gd name="T2" fmla="*/ 3 w 100"/>
                <a:gd name="T3" fmla="*/ 0 h 46"/>
                <a:gd name="T4" fmla="*/ 10 w 100"/>
                <a:gd name="T5" fmla="*/ 10 h 46"/>
                <a:gd name="T6" fmla="*/ 8 w 100"/>
                <a:gd name="T7" fmla="*/ 10 h 46"/>
                <a:gd name="T8" fmla="*/ 7 w 100"/>
                <a:gd name="T9" fmla="*/ 10 h 46"/>
                <a:gd name="T10" fmla="*/ 0 w 100"/>
                <a:gd name="T11" fmla="*/ 10 h 4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0"/>
                <a:gd name="T19" fmla="*/ 0 h 46"/>
                <a:gd name="T20" fmla="*/ 100 w 100"/>
                <a:gd name="T21" fmla="*/ 46 h 4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0" h="46">
                  <a:moveTo>
                    <a:pt x="0" y="46"/>
                  </a:moveTo>
                  <a:lnTo>
                    <a:pt x="38" y="0"/>
                  </a:lnTo>
                  <a:lnTo>
                    <a:pt x="100" y="46"/>
                  </a:lnTo>
                  <a:lnTo>
                    <a:pt x="82" y="46"/>
                  </a:lnTo>
                  <a:lnTo>
                    <a:pt x="71" y="46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03" name="Freeform 117"/>
            <p:cNvSpPr>
              <a:spLocks/>
            </p:cNvSpPr>
            <p:nvPr/>
          </p:nvSpPr>
          <p:spPr bwMode="auto">
            <a:xfrm>
              <a:off x="3150" y="703"/>
              <a:ext cx="211" cy="62"/>
            </a:xfrm>
            <a:custGeom>
              <a:avLst/>
              <a:gdLst>
                <a:gd name="T0" fmla="*/ 0 w 242"/>
                <a:gd name="T1" fmla="*/ 6 h 67"/>
                <a:gd name="T2" fmla="*/ 7 w 242"/>
                <a:gd name="T3" fmla="*/ 6 h 67"/>
                <a:gd name="T4" fmla="*/ 13 w 242"/>
                <a:gd name="T5" fmla="*/ 0 h 67"/>
                <a:gd name="T6" fmla="*/ 22 w 242"/>
                <a:gd name="T7" fmla="*/ 0 h 67"/>
                <a:gd name="T8" fmla="*/ 24 w 242"/>
                <a:gd name="T9" fmla="*/ 6 h 67"/>
                <a:gd name="T10" fmla="*/ 18 w 242"/>
                <a:gd name="T11" fmla="*/ 6 h 67"/>
                <a:gd name="T12" fmla="*/ 11 w 242"/>
                <a:gd name="T13" fmla="*/ 6 h 67"/>
                <a:gd name="T14" fmla="*/ 11 w 242"/>
                <a:gd name="T15" fmla="*/ 6 h 67"/>
                <a:gd name="T16" fmla="*/ 21 w 242"/>
                <a:gd name="T17" fmla="*/ 14 h 67"/>
                <a:gd name="T18" fmla="*/ 14 w 242"/>
                <a:gd name="T19" fmla="*/ 14 h 67"/>
                <a:gd name="T20" fmla="*/ 14 w 242"/>
                <a:gd name="T21" fmla="*/ 11 h 67"/>
                <a:gd name="T22" fmla="*/ 11 w 242"/>
                <a:gd name="T23" fmla="*/ 11 h 67"/>
                <a:gd name="T24" fmla="*/ 8 w 242"/>
                <a:gd name="T25" fmla="*/ 18 h 67"/>
                <a:gd name="T26" fmla="*/ 3 w 242"/>
                <a:gd name="T27" fmla="*/ 14 h 67"/>
                <a:gd name="T28" fmla="*/ 3 w 242"/>
                <a:gd name="T29" fmla="*/ 11 h 67"/>
                <a:gd name="T30" fmla="*/ 3 w 242"/>
                <a:gd name="T31" fmla="*/ 11 h 67"/>
                <a:gd name="T32" fmla="*/ 3 w 242"/>
                <a:gd name="T33" fmla="*/ 6 h 67"/>
                <a:gd name="T34" fmla="*/ 0 w 242"/>
                <a:gd name="T35" fmla="*/ 6 h 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42"/>
                <a:gd name="T55" fmla="*/ 0 h 67"/>
                <a:gd name="T56" fmla="*/ 242 w 242"/>
                <a:gd name="T57" fmla="*/ 67 h 6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42" h="67">
                  <a:moveTo>
                    <a:pt x="0" y="12"/>
                  </a:moveTo>
                  <a:lnTo>
                    <a:pt x="67" y="12"/>
                  </a:lnTo>
                  <a:lnTo>
                    <a:pt x="127" y="0"/>
                  </a:lnTo>
                  <a:lnTo>
                    <a:pt x="225" y="0"/>
                  </a:lnTo>
                  <a:lnTo>
                    <a:pt x="242" y="12"/>
                  </a:lnTo>
                  <a:lnTo>
                    <a:pt x="186" y="27"/>
                  </a:lnTo>
                  <a:lnTo>
                    <a:pt x="113" y="12"/>
                  </a:lnTo>
                  <a:lnTo>
                    <a:pt x="113" y="27"/>
                  </a:lnTo>
                  <a:lnTo>
                    <a:pt x="213" y="50"/>
                  </a:lnTo>
                  <a:lnTo>
                    <a:pt x="138" y="50"/>
                  </a:lnTo>
                  <a:lnTo>
                    <a:pt x="138" y="39"/>
                  </a:lnTo>
                  <a:lnTo>
                    <a:pt x="113" y="39"/>
                  </a:lnTo>
                  <a:lnTo>
                    <a:pt x="83" y="67"/>
                  </a:lnTo>
                  <a:lnTo>
                    <a:pt x="38" y="50"/>
                  </a:lnTo>
                  <a:lnTo>
                    <a:pt x="38" y="39"/>
                  </a:lnTo>
                  <a:lnTo>
                    <a:pt x="27" y="39"/>
                  </a:lnTo>
                  <a:lnTo>
                    <a:pt x="15" y="27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04" name="Freeform 118"/>
            <p:cNvSpPr>
              <a:spLocks/>
            </p:cNvSpPr>
            <p:nvPr/>
          </p:nvSpPr>
          <p:spPr bwMode="auto">
            <a:xfrm>
              <a:off x="2851" y="1153"/>
              <a:ext cx="135" cy="197"/>
            </a:xfrm>
            <a:custGeom>
              <a:avLst/>
              <a:gdLst>
                <a:gd name="T0" fmla="*/ 0 w 156"/>
                <a:gd name="T1" fmla="*/ 65 h 211"/>
                <a:gd name="T2" fmla="*/ 3 w 156"/>
                <a:gd name="T3" fmla="*/ 57 h 211"/>
                <a:gd name="T4" fmla="*/ 5 w 156"/>
                <a:gd name="T5" fmla="*/ 57 h 211"/>
                <a:gd name="T6" fmla="*/ 3 w 156"/>
                <a:gd name="T7" fmla="*/ 57 h 211"/>
                <a:gd name="T8" fmla="*/ 3 w 156"/>
                <a:gd name="T9" fmla="*/ 57 h 211"/>
                <a:gd name="T10" fmla="*/ 3 w 156"/>
                <a:gd name="T11" fmla="*/ 53 h 211"/>
                <a:gd name="T12" fmla="*/ 3 w 156"/>
                <a:gd name="T13" fmla="*/ 46 h 211"/>
                <a:gd name="T14" fmla="*/ 3 w 156"/>
                <a:gd name="T15" fmla="*/ 43 h 211"/>
                <a:gd name="T16" fmla="*/ 5 w 156"/>
                <a:gd name="T17" fmla="*/ 43 h 211"/>
                <a:gd name="T18" fmla="*/ 6 w 156"/>
                <a:gd name="T19" fmla="*/ 35 h 211"/>
                <a:gd name="T20" fmla="*/ 3 w 156"/>
                <a:gd name="T21" fmla="*/ 31 h 211"/>
                <a:gd name="T22" fmla="*/ 5 w 156"/>
                <a:gd name="T23" fmla="*/ 31 h 211"/>
                <a:gd name="T24" fmla="*/ 3 w 156"/>
                <a:gd name="T25" fmla="*/ 31 h 211"/>
                <a:gd name="T26" fmla="*/ 3 w 156"/>
                <a:gd name="T27" fmla="*/ 31 h 211"/>
                <a:gd name="T28" fmla="*/ 3 w 156"/>
                <a:gd name="T29" fmla="*/ 26 h 211"/>
                <a:gd name="T30" fmla="*/ 3 w 156"/>
                <a:gd name="T31" fmla="*/ 21 h 211"/>
                <a:gd name="T32" fmla="*/ 3 w 156"/>
                <a:gd name="T33" fmla="*/ 26 h 211"/>
                <a:gd name="T34" fmla="*/ 3 w 156"/>
                <a:gd name="T35" fmla="*/ 21 h 211"/>
                <a:gd name="T36" fmla="*/ 0 w 156"/>
                <a:gd name="T37" fmla="*/ 21 h 211"/>
                <a:gd name="T38" fmla="*/ 3 w 156"/>
                <a:gd name="T39" fmla="*/ 21 h 211"/>
                <a:gd name="T40" fmla="*/ 3 w 156"/>
                <a:gd name="T41" fmla="*/ 16 h 211"/>
                <a:gd name="T42" fmla="*/ 0 w 156"/>
                <a:gd name="T43" fmla="*/ 16 h 211"/>
                <a:gd name="T44" fmla="*/ 3 w 156"/>
                <a:gd name="T45" fmla="*/ 13 h 211"/>
                <a:gd name="T46" fmla="*/ 3 w 156"/>
                <a:gd name="T47" fmla="*/ 7 h 211"/>
                <a:gd name="T48" fmla="*/ 3 w 156"/>
                <a:gd name="T49" fmla="*/ 0 h 211"/>
                <a:gd name="T50" fmla="*/ 6 w 156"/>
                <a:gd name="T51" fmla="*/ 0 h 211"/>
                <a:gd name="T52" fmla="*/ 6 w 156"/>
                <a:gd name="T53" fmla="*/ 7 h 211"/>
                <a:gd name="T54" fmla="*/ 3 w 156"/>
                <a:gd name="T55" fmla="*/ 7 h 211"/>
                <a:gd name="T56" fmla="*/ 7 w 156"/>
                <a:gd name="T57" fmla="*/ 7 h 211"/>
                <a:gd name="T58" fmla="*/ 5 w 156"/>
                <a:gd name="T59" fmla="*/ 21 h 211"/>
                <a:gd name="T60" fmla="*/ 7 w 156"/>
                <a:gd name="T61" fmla="*/ 21 h 211"/>
                <a:gd name="T62" fmla="*/ 9 w 156"/>
                <a:gd name="T63" fmla="*/ 31 h 211"/>
                <a:gd name="T64" fmla="*/ 10 w 156"/>
                <a:gd name="T65" fmla="*/ 35 h 211"/>
                <a:gd name="T66" fmla="*/ 10 w 156"/>
                <a:gd name="T67" fmla="*/ 43 h 211"/>
                <a:gd name="T68" fmla="*/ 10 w 156"/>
                <a:gd name="T69" fmla="*/ 43 h 211"/>
                <a:gd name="T70" fmla="*/ 12 w 156"/>
                <a:gd name="T71" fmla="*/ 43 h 211"/>
                <a:gd name="T72" fmla="*/ 13 w 156"/>
                <a:gd name="T73" fmla="*/ 46 h 211"/>
                <a:gd name="T74" fmla="*/ 10 w 156"/>
                <a:gd name="T75" fmla="*/ 57 h 211"/>
                <a:gd name="T76" fmla="*/ 12 w 156"/>
                <a:gd name="T77" fmla="*/ 57 h 211"/>
                <a:gd name="T78" fmla="*/ 10 w 156"/>
                <a:gd name="T79" fmla="*/ 60 h 211"/>
                <a:gd name="T80" fmla="*/ 6 w 156"/>
                <a:gd name="T81" fmla="*/ 65 h 211"/>
                <a:gd name="T82" fmla="*/ 5 w 156"/>
                <a:gd name="T83" fmla="*/ 60 h 211"/>
                <a:gd name="T84" fmla="*/ 3 w 156"/>
                <a:gd name="T85" fmla="*/ 65 h 211"/>
                <a:gd name="T86" fmla="*/ 3 w 156"/>
                <a:gd name="T87" fmla="*/ 65 h 211"/>
                <a:gd name="T88" fmla="*/ 0 w 156"/>
                <a:gd name="T89" fmla="*/ 65 h 21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6"/>
                <a:gd name="T136" fmla="*/ 0 h 211"/>
                <a:gd name="T137" fmla="*/ 156 w 156"/>
                <a:gd name="T138" fmla="*/ 211 h 21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6" h="211">
                  <a:moveTo>
                    <a:pt x="0" y="211"/>
                  </a:moveTo>
                  <a:lnTo>
                    <a:pt x="27" y="183"/>
                  </a:lnTo>
                  <a:lnTo>
                    <a:pt x="56" y="183"/>
                  </a:lnTo>
                  <a:lnTo>
                    <a:pt x="39" y="183"/>
                  </a:lnTo>
                  <a:lnTo>
                    <a:pt x="12" y="183"/>
                  </a:lnTo>
                  <a:lnTo>
                    <a:pt x="12" y="171"/>
                  </a:lnTo>
                  <a:lnTo>
                    <a:pt x="27" y="150"/>
                  </a:lnTo>
                  <a:lnTo>
                    <a:pt x="27" y="138"/>
                  </a:lnTo>
                  <a:lnTo>
                    <a:pt x="56" y="138"/>
                  </a:lnTo>
                  <a:lnTo>
                    <a:pt x="68" y="112"/>
                  </a:lnTo>
                  <a:lnTo>
                    <a:pt x="39" y="98"/>
                  </a:lnTo>
                  <a:lnTo>
                    <a:pt x="56" y="98"/>
                  </a:lnTo>
                  <a:lnTo>
                    <a:pt x="27" y="98"/>
                  </a:lnTo>
                  <a:lnTo>
                    <a:pt x="12" y="98"/>
                  </a:lnTo>
                  <a:lnTo>
                    <a:pt x="27" y="83"/>
                  </a:lnTo>
                  <a:lnTo>
                    <a:pt x="27" y="71"/>
                  </a:lnTo>
                  <a:lnTo>
                    <a:pt x="12" y="83"/>
                  </a:lnTo>
                  <a:lnTo>
                    <a:pt x="12" y="71"/>
                  </a:lnTo>
                  <a:lnTo>
                    <a:pt x="0" y="71"/>
                  </a:lnTo>
                  <a:lnTo>
                    <a:pt x="12" y="71"/>
                  </a:lnTo>
                  <a:lnTo>
                    <a:pt x="12" y="50"/>
                  </a:lnTo>
                  <a:lnTo>
                    <a:pt x="0" y="50"/>
                  </a:lnTo>
                  <a:lnTo>
                    <a:pt x="12" y="39"/>
                  </a:lnTo>
                  <a:lnTo>
                    <a:pt x="12" y="23"/>
                  </a:lnTo>
                  <a:lnTo>
                    <a:pt x="27" y="0"/>
                  </a:lnTo>
                  <a:lnTo>
                    <a:pt x="68" y="0"/>
                  </a:lnTo>
                  <a:lnTo>
                    <a:pt x="68" y="12"/>
                  </a:lnTo>
                  <a:lnTo>
                    <a:pt x="39" y="23"/>
                  </a:lnTo>
                  <a:lnTo>
                    <a:pt x="83" y="23"/>
                  </a:lnTo>
                  <a:lnTo>
                    <a:pt x="56" y="71"/>
                  </a:lnTo>
                  <a:lnTo>
                    <a:pt x="83" y="71"/>
                  </a:lnTo>
                  <a:lnTo>
                    <a:pt x="98" y="98"/>
                  </a:lnTo>
                  <a:lnTo>
                    <a:pt x="112" y="112"/>
                  </a:lnTo>
                  <a:lnTo>
                    <a:pt x="127" y="138"/>
                  </a:lnTo>
                  <a:lnTo>
                    <a:pt x="112" y="138"/>
                  </a:lnTo>
                  <a:lnTo>
                    <a:pt x="139" y="138"/>
                  </a:lnTo>
                  <a:lnTo>
                    <a:pt x="156" y="150"/>
                  </a:lnTo>
                  <a:lnTo>
                    <a:pt x="127" y="183"/>
                  </a:lnTo>
                  <a:lnTo>
                    <a:pt x="139" y="183"/>
                  </a:lnTo>
                  <a:lnTo>
                    <a:pt x="127" y="194"/>
                  </a:lnTo>
                  <a:lnTo>
                    <a:pt x="68" y="211"/>
                  </a:lnTo>
                  <a:lnTo>
                    <a:pt x="56" y="194"/>
                  </a:lnTo>
                  <a:lnTo>
                    <a:pt x="39" y="211"/>
                  </a:lnTo>
                  <a:lnTo>
                    <a:pt x="12" y="211"/>
                  </a:lnTo>
                  <a:lnTo>
                    <a:pt x="0" y="211"/>
                  </a:lnTo>
                  <a:close/>
                </a:path>
              </a:pathLst>
            </a:custGeom>
            <a:solidFill>
              <a:srgbClr val="FF0000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05" name="Freeform 119"/>
            <p:cNvSpPr>
              <a:spLocks/>
            </p:cNvSpPr>
            <p:nvPr/>
          </p:nvSpPr>
          <p:spPr bwMode="auto">
            <a:xfrm>
              <a:off x="3097" y="1535"/>
              <a:ext cx="41" cy="43"/>
            </a:xfrm>
            <a:custGeom>
              <a:avLst/>
              <a:gdLst>
                <a:gd name="T0" fmla="*/ 0 w 46"/>
                <a:gd name="T1" fmla="*/ 0 h 46"/>
                <a:gd name="T2" fmla="*/ 7 w 46"/>
                <a:gd name="T3" fmla="*/ 0 h 46"/>
                <a:gd name="T4" fmla="*/ 7 w 46"/>
                <a:gd name="T5" fmla="*/ 16 h 46"/>
                <a:gd name="T6" fmla="*/ 0 w 46"/>
                <a:gd name="T7" fmla="*/ 10 h 46"/>
                <a:gd name="T8" fmla="*/ 0 w 46"/>
                <a:gd name="T9" fmla="*/ 0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6"/>
                <a:gd name="T16" fmla="*/ 0 h 46"/>
                <a:gd name="T17" fmla="*/ 46 w 46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6" h="46">
                  <a:moveTo>
                    <a:pt x="0" y="0"/>
                  </a:moveTo>
                  <a:lnTo>
                    <a:pt x="46" y="0"/>
                  </a:lnTo>
                  <a:lnTo>
                    <a:pt x="46" y="46"/>
                  </a:lnTo>
                  <a:lnTo>
                    <a:pt x="0" y="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06" name="Freeform 120"/>
            <p:cNvSpPr>
              <a:spLocks/>
            </p:cNvSpPr>
            <p:nvPr/>
          </p:nvSpPr>
          <p:spPr bwMode="auto">
            <a:xfrm>
              <a:off x="3090" y="1579"/>
              <a:ext cx="40" cy="49"/>
            </a:xfrm>
            <a:custGeom>
              <a:avLst/>
              <a:gdLst>
                <a:gd name="T0" fmla="*/ 0 w 46"/>
                <a:gd name="T1" fmla="*/ 0 h 52"/>
                <a:gd name="T2" fmla="*/ 3 w 46"/>
                <a:gd name="T3" fmla="*/ 0 h 52"/>
                <a:gd name="T4" fmla="*/ 4 w 46"/>
                <a:gd name="T5" fmla="*/ 8 h 52"/>
                <a:gd name="T6" fmla="*/ 4 w 46"/>
                <a:gd name="T7" fmla="*/ 20 h 52"/>
                <a:gd name="T8" fmla="*/ 3 w 46"/>
                <a:gd name="T9" fmla="*/ 20 h 52"/>
                <a:gd name="T10" fmla="*/ 0 w 46"/>
                <a:gd name="T11" fmla="*/ 0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6"/>
                <a:gd name="T19" fmla="*/ 0 h 52"/>
                <a:gd name="T20" fmla="*/ 46 w 46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6" h="52">
                  <a:moveTo>
                    <a:pt x="0" y="0"/>
                  </a:moveTo>
                  <a:lnTo>
                    <a:pt x="31" y="0"/>
                  </a:lnTo>
                  <a:lnTo>
                    <a:pt x="46" y="12"/>
                  </a:lnTo>
                  <a:lnTo>
                    <a:pt x="46" y="52"/>
                  </a:lnTo>
                  <a:lnTo>
                    <a:pt x="13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07" name="Freeform 121"/>
            <p:cNvSpPr>
              <a:spLocks/>
            </p:cNvSpPr>
            <p:nvPr/>
          </p:nvSpPr>
          <p:spPr bwMode="auto">
            <a:xfrm>
              <a:off x="3175" y="1643"/>
              <a:ext cx="62" cy="43"/>
            </a:xfrm>
            <a:custGeom>
              <a:avLst/>
              <a:gdLst>
                <a:gd name="T0" fmla="*/ 0 w 71"/>
                <a:gd name="T1" fmla="*/ 7 h 46"/>
                <a:gd name="T2" fmla="*/ 3 w 71"/>
                <a:gd name="T3" fmla="*/ 7 h 46"/>
                <a:gd name="T4" fmla="*/ 3 w 71"/>
                <a:gd name="T5" fmla="*/ 7 h 46"/>
                <a:gd name="T6" fmla="*/ 7 w 71"/>
                <a:gd name="T7" fmla="*/ 0 h 46"/>
                <a:gd name="T8" fmla="*/ 5 w 71"/>
                <a:gd name="T9" fmla="*/ 16 h 46"/>
                <a:gd name="T10" fmla="*/ 0 w 71"/>
                <a:gd name="T11" fmla="*/ 11 h 46"/>
                <a:gd name="T12" fmla="*/ 0 w 71"/>
                <a:gd name="T13" fmla="*/ 7 h 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1"/>
                <a:gd name="T22" fmla="*/ 0 h 46"/>
                <a:gd name="T23" fmla="*/ 71 w 71"/>
                <a:gd name="T24" fmla="*/ 46 h 4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1" h="46">
                  <a:moveTo>
                    <a:pt x="0" y="16"/>
                  </a:moveTo>
                  <a:lnTo>
                    <a:pt x="11" y="16"/>
                  </a:lnTo>
                  <a:lnTo>
                    <a:pt x="38" y="16"/>
                  </a:lnTo>
                  <a:lnTo>
                    <a:pt x="71" y="0"/>
                  </a:lnTo>
                  <a:lnTo>
                    <a:pt x="54" y="46"/>
                  </a:lnTo>
                  <a:lnTo>
                    <a:pt x="0" y="33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08" name="Freeform 122"/>
            <p:cNvSpPr>
              <a:spLocks/>
            </p:cNvSpPr>
            <p:nvPr/>
          </p:nvSpPr>
          <p:spPr bwMode="auto">
            <a:xfrm>
              <a:off x="3348" y="1643"/>
              <a:ext cx="41" cy="52"/>
            </a:xfrm>
            <a:custGeom>
              <a:avLst/>
              <a:gdLst>
                <a:gd name="T0" fmla="*/ 0 w 46"/>
                <a:gd name="T1" fmla="*/ 7 h 56"/>
                <a:gd name="T2" fmla="*/ 4 w 46"/>
                <a:gd name="T3" fmla="*/ 0 h 56"/>
                <a:gd name="T4" fmla="*/ 4 w 46"/>
                <a:gd name="T5" fmla="*/ 7 h 56"/>
                <a:gd name="T6" fmla="*/ 7 w 46"/>
                <a:gd name="T7" fmla="*/ 9 h 56"/>
                <a:gd name="T8" fmla="*/ 4 w 46"/>
                <a:gd name="T9" fmla="*/ 9 h 56"/>
                <a:gd name="T10" fmla="*/ 7 w 46"/>
                <a:gd name="T11" fmla="*/ 17 h 56"/>
                <a:gd name="T12" fmla="*/ 4 w 46"/>
                <a:gd name="T13" fmla="*/ 13 h 56"/>
                <a:gd name="T14" fmla="*/ 4 w 46"/>
                <a:gd name="T15" fmla="*/ 17 h 56"/>
                <a:gd name="T16" fmla="*/ 4 w 46"/>
                <a:gd name="T17" fmla="*/ 13 h 56"/>
                <a:gd name="T18" fmla="*/ 0 w 46"/>
                <a:gd name="T19" fmla="*/ 9 h 56"/>
                <a:gd name="T20" fmla="*/ 0 w 46"/>
                <a:gd name="T21" fmla="*/ 7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6"/>
                <a:gd name="T34" fmla="*/ 0 h 56"/>
                <a:gd name="T35" fmla="*/ 46 w 46"/>
                <a:gd name="T36" fmla="*/ 56 h 5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6" h="56">
                  <a:moveTo>
                    <a:pt x="0" y="16"/>
                  </a:moveTo>
                  <a:lnTo>
                    <a:pt x="15" y="0"/>
                  </a:lnTo>
                  <a:lnTo>
                    <a:pt x="28" y="16"/>
                  </a:lnTo>
                  <a:lnTo>
                    <a:pt x="46" y="31"/>
                  </a:lnTo>
                  <a:lnTo>
                    <a:pt x="28" y="31"/>
                  </a:lnTo>
                  <a:lnTo>
                    <a:pt x="46" y="56"/>
                  </a:lnTo>
                  <a:lnTo>
                    <a:pt x="28" y="43"/>
                  </a:lnTo>
                  <a:lnTo>
                    <a:pt x="28" y="56"/>
                  </a:lnTo>
                  <a:lnTo>
                    <a:pt x="15" y="43"/>
                  </a:lnTo>
                  <a:lnTo>
                    <a:pt x="0" y="31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09" name="Freeform 123"/>
            <p:cNvSpPr>
              <a:spLocks/>
            </p:cNvSpPr>
            <p:nvPr/>
          </p:nvSpPr>
          <p:spPr bwMode="auto">
            <a:xfrm>
              <a:off x="3401" y="1708"/>
              <a:ext cx="50" cy="43"/>
            </a:xfrm>
            <a:custGeom>
              <a:avLst/>
              <a:gdLst>
                <a:gd name="T0" fmla="*/ 0 w 56"/>
                <a:gd name="T1" fmla="*/ 5 h 47"/>
                <a:gd name="T2" fmla="*/ 0 w 56"/>
                <a:gd name="T3" fmla="*/ 0 h 47"/>
                <a:gd name="T4" fmla="*/ 5 w 56"/>
                <a:gd name="T5" fmla="*/ 5 h 47"/>
                <a:gd name="T6" fmla="*/ 9 w 56"/>
                <a:gd name="T7" fmla="*/ 5 h 47"/>
                <a:gd name="T8" fmla="*/ 9 w 56"/>
                <a:gd name="T9" fmla="*/ 11 h 47"/>
                <a:gd name="T10" fmla="*/ 4 w 56"/>
                <a:gd name="T11" fmla="*/ 11 h 47"/>
                <a:gd name="T12" fmla="*/ 0 w 56"/>
                <a:gd name="T13" fmla="*/ 5 h 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6"/>
                <a:gd name="T22" fmla="*/ 0 h 47"/>
                <a:gd name="T23" fmla="*/ 56 w 56"/>
                <a:gd name="T24" fmla="*/ 47 h 4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6" h="47">
                  <a:moveTo>
                    <a:pt x="0" y="18"/>
                  </a:moveTo>
                  <a:lnTo>
                    <a:pt x="0" y="0"/>
                  </a:lnTo>
                  <a:lnTo>
                    <a:pt x="38" y="18"/>
                  </a:lnTo>
                  <a:lnTo>
                    <a:pt x="56" y="18"/>
                  </a:lnTo>
                  <a:lnTo>
                    <a:pt x="56" y="47"/>
                  </a:lnTo>
                  <a:lnTo>
                    <a:pt x="27" y="47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10" name="Freeform 124"/>
            <p:cNvSpPr>
              <a:spLocks/>
            </p:cNvSpPr>
            <p:nvPr/>
          </p:nvSpPr>
          <p:spPr bwMode="auto">
            <a:xfrm>
              <a:off x="3562" y="1708"/>
              <a:ext cx="48" cy="43"/>
            </a:xfrm>
            <a:custGeom>
              <a:avLst/>
              <a:gdLst>
                <a:gd name="T0" fmla="*/ 0 w 56"/>
                <a:gd name="T1" fmla="*/ 11 h 47"/>
                <a:gd name="T2" fmla="*/ 4 w 56"/>
                <a:gd name="T3" fmla="*/ 0 h 47"/>
                <a:gd name="T4" fmla="*/ 3 w 56"/>
                <a:gd name="T5" fmla="*/ 5 h 47"/>
                <a:gd name="T6" fmla="*/ 3 w 56"/>
                <a:gd name="T7" fmla="*/ 11 h 47"/>
                <a:gd name="T8" fmla="*/ 3 w 56"/>
                <a:gd name="T9" fmla="*/ 11 h 47"/>
                <a:gd name="T10" fmla="*/ 3 w 56"/>
                <a:gd name="T11" fmla="*/ 11 h 47"/>
                <a:gd name="T12" fmla="*/ 0 w 56"/>
                <a:gd name="T13" fmla="*/ 11 h 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6"/>
                <a:gd name="T22" fmla="*/ 0 h 47"/>
                <a:gd name="T23" fmla="*/ 56 w 56"/>
                <a:gd name="T24" fmla="*/ 47 h 4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6" h="47">
                  <a:moveTo>
                    <a:pt x="0" y="47"/>
                  </a:moveTo>
                  <a:lnTo>
                    <a:pt x="56" y="0"/>
                  </a:lnTo>
                  <a:lnTo>
                    <a:pt x="43" y="18"/>
                  </a:lnTo>
                  <a:lnTo>
                    <a:pt x="43" y="47"/>
                  </a:lnTo>
                  <a:lnTo>
                    <a:pt x="27" y="47"/>
                  </a:lnTo>
                  <a:lnTo>
                    <a:pt x="16" y="47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11" name="Freeform 125"/>
            <p:cNvSpPr>
              <a:spLocks/>
            </p:cNvSpPr>
            <p:nvPr/>
          </p:nvSpPr>
          <p:spPr bwMode="auto">
            <a:xfrm>
              <a:off x="5212" y="2882"/>
              <a:ext cx="807" cy="716"/>
            </a:xfrm>
            <a:custGeom>
              <a:avLst/>
              <a:gdLst>
                <a:gd name="T0" fmla="*/ 0 w 927"/>
                <a:gd name="T1" fmla="*/ 193 h 766"/>
                <a:gd name="T2" fmla="*/ 3 w 927"/>
                <a:gd name="T3" fmla="*/ 180 h 766"/>
                <a:gd name="T4" fmla="*/ 3 w 927"/>
                <a:gd name="T5" fmla="*/ 135 h 766"/>
                <a:gd name="T6" fmla="*/ 3 w 927"/>
                <a:gd name="T7" fmla="*/ 135 h 766"/>
                <a:gd name="T8" fmla="*/ 3 w 927"/>
                <a:gd name="T9" fmla="*/ 107 h 766"/>
                <a:gd name="T10" fmla="*/ 6 w 927"/>
                <a:gd name="T11" fmla="*/ 93 h 766"/>
                <a:gd name="T12" fmla="*/ 9 w 927"/>
                <a:gd name="T13" fmla="*/ 84 h 766"/>
                <a:gd name="T14" fmla="*/ 24 w 927"/>
                <a:gd name="T15" fmla="*/ 62 h 766"/>
                <a:gd name="T16" fmla="*/ 26 w 927"/>
                <a:gd name="T17" fmla="*/ 47 h 766"/>
                <a:gd name="T18" fmla="*/ 28 w 927"/>
                <a:gd name="T19" fmla="*/ 52 h 766"/>
                <a:gd name="T20" fmla="*/ 29 w 927"/>
                <a:gd name="T21" fmla="*/ 47 h 766"/>
                <a:gd name="T22" fmla="*/ 33 w 927"/>
                <a:gd name="T23" fmla="*/ 36 h 766"/>
                <a:gd name="T24" fmla="*/ 38 w 927"/>
                <a:gd name="T25" fmla="*/ 27 h 766"/>
                <a:gd name="T26" fmla="*/ 38 w 927"/>
                <a:gd name="T27" fmla="*/ 40 h 766"/>
                <a:gd name="T28" fmla="*/ 43 w 927"/>
                <a:gd name="T29" fmla="*/ 40 h 766"/>
                <a:gd name="T30" fmla="*/ 43 w 927"/>
                <a:gd name="T31" fmla="*/ 32 h 766"/>
                <a:gd name="T32" fmla="*/ 44 w 927"/>
                <a:gd name="T33" fmla="*/ 27 h 766"/>
                <a:gd name="T34" fmla="*/ 45 w 927"/>
                <a:gd name="T35" fmla="*/ 13 h 766"/>
                <a:gd name="T36" fmla="*/ 50 w 927"/>
                <a:gd name="T37" fmla="*/ 7 h 766"/>
                <a:gd name="T38" fmla="*/ 56 w 927"/>
                <a:gd name="T39" fmla="*/ 13 h 766"/>
                <a:gd name="T40" fmla="*/ 57 w 927"/>
                <a:gd name="T41" fmla="*/ 17 h 766"/>
                <a:gd name="T42" fmla="*/ 60 w 927"/>
                <a:gd name="T43" fmla="*/ 13 h 766"/>
                <a:gd name="T44" fmla="*/ 57 w 927"/>
                <a:gd name="T45" fmla="*/ 21 h 766"/>
                <a:gd name="T46" fmla="*/ 56 w 927"/>
                <a:gd name="T47" fmla="*/ 36 h 766"/>
                <a:gd name="T48" fmla="*/ 57 w 927"/>
                <a:gd name="T49" fmla="*/ 44 h 766"/>
                <a:gd name="T50" fmla="*/ 63 w 927"/>
                <a:gd name="T51" fmla="*/ 52 h 766"/>
                <a:gd name="T52" fmla="*/ 64 w 927"/>
                <a:gd name="T53" fmla="*/ 58 h 766"/>
                <a:gd name="T54" fmla="*/ 69 w 927"/>
                <a:gd name="T55" fmla="*/ 44 h 766"/>
                <a:gd name="T56" fmla="*/ 72 w 927"/>
                <a:gd name="T57" fmla="*/ 0 h 766"/>
                <a:gd name="T58" fmla="*/ 74 w 927"/>
                <a:gd name="T59" fmla="*/ 32 h 766"/>
                <a:gd name="T60" fmla="*/ 77 w 927"/>
                <a:gd name="T61" fmla="*/ 36 h 766"/>
                <a:gd name="T62" fmla="*/ 79 w 927"/>
                <a:gd name="T63" fmla="*/ 58 h 766"/>
                <a:gd name="T64" fmla="*/ 79 w 927"/>
                <a:gd name="T65" fmla="*/ 76 h 766"/>
                <a:gd name="T66" fmla="*/ 84 w 927"/>
                <a:gd name="T67" fmla="*/ 99 h 766"/>
                <a:gd name="T68" fmla="*/ 85 w 927"/>
                <a:gd name="T69" fmla="*/ 107 h 766"/>
                <a:gd name="T70" fmla="*/ 88 w 927"/>
                <a:gd name="T71" fmla="*/ 130 h 766"/>
                <a:gd name="T72" fmla="*/ 84 w 927"/>
                <a:gd name="T73" fmla="*/ 176 h 766"/>
                <a:gd name="T74" fmla="*/ 69 w 927"/>
                <a:gd name="T75" fmla="*/ 228 h 766"/>
                <a:gd name="T76" fmla="*/ 60 w 927"/>
                <a:gd name="T77" fmla="*/ 237 h 766"/>
                <a:gd name="T78" fmla="*/ 58 w 927"/>
                <a:gd name="T79" fmla="*/ 237 h 766"/>
                <a:gd name="T80" fmla="*/ 54 w 927"/>
                <a:gd name="T81" fmla="*/ 237 h 766"/>
                <a:gd name="T82" fmla="*/ 49 w 927"/>
                <a:gd name="T83" fmla="*/ 223 h 766"/>
                <a:gd name="T84" fmla="*/ 49 w 927"/>
                <a:gd name="T85" fmla="*/ 215 h 766"/>
                <a:gd name="T86" fmla="*/ 49 w 927"/>
                <a:gd name="T87" fmla="*/ 211 h 766"/>
                <a:gd name="T88" fmla="*/ 49 w 927"/>
                <a:gd name="T89" fmla="*/ 201 h 766"/>
                <a:gd name="T90" fmla="*/ 49 w 927"/>
                <a:gd name="T91" fmla="*/ 193 h 766"/>
                <a:gd name="T92" fmla="*/ 43 w 927"/>
                <a:gd name="T93" fmla="*/ 207 h 766"/>
                <a:gd name="T94" fmla="*/ 37 w 927"/>
                <a:gd name="T95" fmla="*/ 180 h 766"/>
                <a:gd name="T96" fmla="*/ 18 w 927"/>
                <a:gd name="T97" fmla="*/ 188 h 766"/>
                <a:gd name="T98" fmla="*/ 10 w 927"/>
                <a:gd name="T99" fmla="*/ 197 h 766"/>
                <a:gd name="T100" fmla="*/ 3 w 927"/>
                <a:gd name="T101" fmla="*/ 207 h 76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927"/>
                <a:gd name="T154" fmla="*/ 0 h 766"/>
                <a:gd name="T155" fmla="*/ 927 w 927"/>
                <a:gd name="T156" fmla="*/ 766 h 76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927" h="766">
                  <a:moveTo>
                    <a:pt x="0" y="634"/>
                  </a:moveTo>
                  <a:lnTo>
                    <a:pt x="0" y="605"/>
                  </a:lnTo>
                  <a:lnTo>
                    <a:pt x="11" y="605"/>
                  </a:lnTo>
                  <a:lnTo>
                    <a:pt x="26" y="567"/>
                  </a:lnTo>
                  <a:lnTo>
                    <a:pt x="26" y="494"/>
                  </a:lnTo>
                  <a:lnTo>
                    <a:pt x="11" y="423"/>
                  </a:lnTo>
                  <a:lnTo>
                    <a:pt x="11" y="394"/>
                  </a:lnTo>
                  <a:lnTo>
                    <a:pt x="26" y="423"/>
                  </a:lnTo>
                  <a:lnTo>
                    <a:pt x="26" y="350"/>
                  </a:lnTo>
                  <a:lnTo>
                    <a:pt x="38" y="338"/>
                  </a:lnTo>
                  <a:lnTo>
                    <a:pt x="38" y="323"/>
                  </a:lnTo>
                  <a:lnTo>
                    <a:pt x="59" y="294"/>
                  </a:lnTo>
                  <a:lnTo>
                    <a:pt x="59" y="311"/>
                  </a:lnTo>
                  <a:lnTo>
                    <a:pt x="97" y="263"/>
                  </a:lnTo>
                  <a:lnTo>
                    <a:pt x="211" y="238"/>
                  </a:lnTo>
                  <a:lnTo>
                    <a:pt x="259" y="194"/>
                  </a:lnTo>
                  <a:lnTo>
                    <a:pt x="259" y="183"/>
                  </a:lnTo>
                  <a:lnTo>
                    <a:pt x="282" y="150"/>
                  </a:lnTo>
                  <a:lnTo>
                    <a:pt x="282" y="183"/>
                  </a:lnTo>
                  <a:lnTo>
                    <a:pt x="297" y="167"/>
                  </a:lnTo>
                  <a:lnTo>
                    <a:pt x="297" y="139"/>
                  </a:lnTo>
                  <a:lnTo>
                    <a:pt x="311" y="150"/>
                  </a:lnTo>
                  <a:lnTo>
                    <a:pt x="341" y="112"/>
                  </a:lnTo>
                  <a:lnTo>
                    <a:pt x="357" y="112"/>
                  </a:lnTo>
                  <a:lnTo>
                    <a:pt x="382" y="83"/>
                  </a:lnTo>
                  <a:lnTo>
                    <a:pt x="397" y="83"/>
                  </a:lnTo>
                  <a:lnTo>
                    <a:pt x="397" y="98"/>
                  </a:lnTo>
                  <a:lnTo>
                    <a:pt x="414" y="127"/>
                  </a:lnTo>
                  <a:lnTo>
                    <a:pt x="430" y="112"/>
                  </a:lnTo>
                  <a:lnTo>
                    <a:pt x="441" y="127"/>
                  </a:lnTo>
                  <a:lnTo>
                    <a:pt x="457" y="112"/>
                  </a:lnTo>
                  <a:lnTo>
                    <a:pt x="441" y="98"/>
                  </a:lnTo>
                  <a:lnTo>
                    <a:pt x="457" y="83"/>
                  </a:lnTo>
                  <a:lnTo>
                    <a:pt x="470" y="83"/>
                  </a:lnTo>
                  <a:lnTo>
                    <a:pt x="470" y="52"/>
                  </a:lnTo>
                  <a:lnTo>
                    <a:pt x="481" y="39"/>
                  </a:lnTo>
                  <a:lnTo>
                    <a:pt x="512" y="39"/>
                  </a:lnTo>
                  <a:lnTo>
                    <a:pt x="530" y="23"/>
                  </a:lnTo>
                  <a:lnTo>
                    <a:pt x="530" y="12"/>
                  </a:lnTo>
                  <a:lnTo>
                    <a:pt x="585" y="39"/>
                  </a:lnTo>
                  <a:lnTo>
                    <a:pt x="601" y="39"/>
                  </a:lnTo>
                  <a:lnTo>
                    <a:pt x="601" y="52"/>
                  </a:lnTo>
                  <a:lnTo>
                    <a:pt x="612" y="39"/>
                  </a:lnTo>
                  <a:lnTo>
                    <a:pt x="629" y="39"/>
                  </a:lnTo>
                  <a:lnTo>
                    <a:pt x="612" y="67"/>
                  </a:lnTo>
                  <a:lnTo>
                    <a:pt x="601" y="67"/>
                  </a:lnTo>
                  <a:lnTo>
                    <a:pt x="601" y="98"/>
                  </a:lnTo>
                  <a:lnTo>
                    <a:pt x="585" y="112"/>
                  </a:lnTo>
                  <a:lnTo>
                    <a:pt x="601" y="127"/>
                  </a:lnTo>
                  <a:lnTo>
                    <a:pt x="601" y="139"/>
                  </a:lnTo>
                  <a:lnTo>
                    <a:pt x="629" y="139"/>
                  </a:lnTo>
                  <a:lnTo>
                    <a:pt x="656" y="167"/>
                  </a:lnTo>
                  <a:lnTo>
                    <a:pt x="674" y="194"/>
                  </a:lnTo>
                  <a:lnTo>
                    <a:pt x="685" y="183"/>
                  </a:lnTo>
                  <a:lnTo>
                    <a:pt x="700" y="183"/>
                  </a:lnTo>
                  <a:lnTo>
                    <a:pt x="729" y="139"/>
                  </a:lnTo>
                  <a:lnTo>
                    <a:pt x="756" y="12"/>
                  </a:lnTo>
                  <a:lnTo>
                    <a:pt x="756" y="0"/>
                  </a:lnTo>
                  <a:lnTo>
                    <a:pt x="771" y="12"/>
                  </a:lnTo>
                  <a:lnTo>
                    <a:pt x="785" y="98"/>
                  </a:lnTo>
                  <a:lnTo>
                    <a:pt x="800" y="98"/>
                  </a:lnTo>
                  <a:lnTo>
                    <a:pt x="812" y="112"/>
                  </a:lnTo>
                  <a:lnTo>
                    <a:pt x="812" y="150"/>
                  </a:lnTo>
                  <a:lnTo>
                    <a:pt x="829" y="183"/>
                  </a:lnTo>
                  <a:lnTo>
                    <a:pt x="829" y="223"/>
                  </a:lnTo>
                  <a:lnTo>
                    <a:pt x="841" y="238"/>
                  </a:lnTo>
                  <a:lnTo>
                    <a:pt x="871" y="250"/>
                  </a:lnTo>
                  <a:lnTo>
                    <a:pt x="885" y="311"/>
                  </a:lnTo>
                  <a:lnTo>
                    <a:pt x="900" y="323"/>
                  </a:lnTo>
                  <a:lnTo>
                    <a:pt x="900" y="338"/>
                  </a:lnTo>
                  <a:lnTo>
                    <a:pt x="912" y="350"/>
                  </a:lnTo>
                  <a:lnTo>
                    <a:pt x="927" y="411"/>
                  </a:lnTo>
                  <a:lnTo>
                    <a:pt x="927" y="482"/>
                  </a:lnTo>
                  <a:lnTo>
                    <a:pt x="885" y="553"/>
                  </a:lnTo>
                  <a:lnTo>
                    <a:pt x="771" y="678"/>
                  </a:lnTo>
                  <a:lnTo>
                    <a:pt x="729" y="718"/>
                  </a:lnTo>
                  <a:lnTo>
                    <a:pt x="629" y="766"/>
                  </a:lnTo>
                  <a:lnTo>
                    <a:pt x="629" y="749"/>
                  </a:lnTo>
                  <a:lnTo>
                    <a:pt x="629" y="738"/>
                  </a:lnTo>
                  <a:lnTo>
                    <a:pt x="612" y="749"/>
                  </a:lnTo>
                  <a:lnTo>
                    <a:pt x="612" y="718"/>
                  </a:lnTo>
                  <a:lnTo>
                    <a:pt x="570" y="749"/>
                  </a:lnTo>
                  <a:lnTo>
                    <a:pt x="530" y="749"/>
                  </a:lnTo>
                  <a:lnTo>
                    <a:pt x="512" y="705"/>
                  </a:lnTo>
                  <a:lnTo>
                    <a:pt x="530" y="693"/>
                  </a:lnTo>
                  <a:lnTo>
                    <a:pt x="512" y="678"/>
                  </a:lnTo>
                  <a:lnTo>
                    <a:pt x="512" y="667"/>
                  </a:lnTo>
                  <a:lnTo>
                    <a:pt x="501" y="667"/>
                  </a:lnTo>
                  <a:lnTo>
                    <a:pt x="512" y="649"/>
                  </a:lnTo>
                  <a:lnTo>
                    <a:pt x="512" y="634"/>
                  </a:lnTo>
                  <a:lnTo>
                    <a:pt x="470" y="667"/>
                  </a:lnTo>
                  <a:lnTo>
                    <a:pt x="512" y="605"/>
                  </a:lnTo>
                  <a:lnTo>
                    <a:pt x="512" y="594"/>
                  </a:lnTo>
                  <a:lnTo>
                    <a:pt x="441" y="649"/>
                  </a:lnTo>
                  <a:lnTo>
                    <a:pt x="441" y="594"/>
                  </a:lnTo>
                  <a:lnTo>
                    <a:pt x="382" y="567"/>
                  </a:lnTo>
                  <a:lnTo>
                    <a:pt x="259" y="582"/>
                  </a:lnTo>
                  <a:lnTo>
                    <a:pt x="197" y="594"/>
                  </a:lnTo>
                  <a:lnTo>
                    <a:pt x="182" y="622"/>
                  </a:lnTo>
                  <a:lnTo>
                    <a:pt x="111" y="622"/>
                  </a:lnTo>
                  <a:lnTo>
                    <a:pt x="59" y="649"/>
                  </a:lnTo>
                  <a:lnTo>
                    <a:pt x="11" y="649"/>
                  </a:lnTo>
                  <a:lnTo>
                    <a:pt x="0" y="634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12" name="Freeform 126"/>
            <p:cNvSpPr>
              <a:spLocks/>
            </p:cNvSpPr>
            <p:nvPr/>
          </p:nvSpPr>
          <p:spPr bwMode="auto">
            <a:xfrm>
              <a:off x="5698" y="3635"/>
              <a:ext cx="72" cy="67"/>
            </a:xfrm>
            <a:custGeom>
              <a:avLst/>
              <a:gdLst>
                <a:gd name="T0" fmla="*/ 3 w 83"/>
                <a:gd name="T1" fmla="*/ 0 h 71"/>
                <a:gd name="T2" fmla="*/ 3 w 83"/>
                <a:gd name="T3" fmla="*/ 8 h 71"/>
                <a:gd name="T4" fmla="*/ 8 w 83"/>
                <a:gd name="T5" fmla="*/ 0 h 71"/>
                <a:gd name="T6" fmla="*/ 3 w 83"/>
                <a:gd name="T7" fmla="*/ 22 h 71"/>
                <a:gd name="T8" fmla="*/ 3 w 83"/>
                <a:gd name="T9" fmla="*/ 26 h 71"/>
                <a:gd name="T10" fmla="*/ 0 w 83"/>
                <a:gd name="T11" fmla="*/ 26 h 71"/>
                <a:gd name="T12" fmla="*/ 0 w 83"/>
                <a:gd name="T13" fmla="*/ 22 h 71"/>
                <a:gd name="T14" fmla="*/ 3 w 83"/>
                <a:gd name="T15" fmla="*/ 0 h 7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3"/>
                <a:gd name="T25" fmla="*/ 0 h 71"/>
                <a:gd name="T26" fmla="*/ 83 w 83"/>
                <a:gd name="T27" fmla="*/ 71 h 7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3" h="71">
                  <a:moveTo>
                    <a:pt x="12" y="0"/>
                  </a:moveTo>
                  <a:lnTo>
                    <a:pt x="43" y="11"/>
                  </a:lnTo>
                  <a:lnTo>
                    <a:pt x="83" y="0"/>
                  </a:lnTo>
                  <a:lnTo>
                    <a:pt x="43" y="57"/>
                  </a:lnTo>
                  <a:lnTo>
                    <a:pt x="12" y="71"/>
                  </a:lnTo>
                  <a:lnTo>
                    <a:pt x="0" y="71"/>
                  </a:lnTo>
                  <a:lnTo>
                    <a:pt x="0" y="5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13" name="Freeform 127"/>
            <p:cNvSpPr>
              <a:spLocks/>
            </p:cNvSpPr>
            <p:nvPr/>
          </p:nvSpPr>
          <p:spPr bwMode="auto">
            <a:xfrm>
              <a:off x="6287" y="3474"/>
              <a:ext cx="121" cy="170"/>
            </a:xfrm>
            <a:custGeom>
              <a:avLst/>
              <a:gdLst>
                <a:gd name="T0" fmla="*/ 0 w 138"/>
                <a:gd name="T1" fmla="*/ 41 h 182"/>
                <a:gd name="T2" fmla="*/ 4 w 138"/>
                <a:gd name="T3" fmla="*/ 35 h 182"/>
                <a:gd name="T4" fmla="*/ 8 w 138"/>
                <a:gd name="T5" fmla="*/ 21 h 182"/>
                <a:gd name="T6" fmla="*/ 6 w 138"/>
                <a:gd name="T7" fmla="*/ 21 h 182"/>
                <a:gd name="T8" fmla="*/ 6 w 138"/>
                <a:gd name="T9" fmla="*/ 0 h 182"/>
                <a:gd name="T10" fmla="*/ 8 w 138"/>
                <a:gd name="T11" fmla="*/ 7 h 182"/>
                <a:gd name="T12" fmla="*/ 9 w 138"/>
                <a:gd name="T13" fmla="*/ 7 h 182"/>
                <a:gd name="T14" fmla="*/ 9 w 138"/>
                <a:gd name="T15" fmla="*/ 9 h 182"/>
                <a:gd name="T16" fmla="*/ 8 w 138"/>
                <a:gd name="T17" fmla="*/ 21 h 182"/>
                <a:gd name="T18" fmla="*/ 9 w 138"/>
                <a:gd name="T19" fmla="*/ 21 h 182"/>
                <a:gd name="T20" fmla="*/ 9 w 138"/>
                <a:gd name="T21" fmla="*/ 18 h 182"/>
                <a:gd name="T22" fmla="*/ 11 w 138"/>
                <a:gd name="T23" fmla="*/ 18 h 182"/>
                <a:gd name="T24" fmla="*/ 9 w 138"/>
                <a:gd name="T25" fmla="*/ 27 h 182"/>
                <a:gd name="T26" fmla="*/ 11 w 138"/>
                <a:gd name="T27" fmla="*/ 33 h 182"/>
                <a:gd name="T28" fmla="*/ 14 w 138"/>
                <a:gd name="T29" fmla="*/ 27 h 182"/>
                <a:gd name="T30" fmla="*/ 15 w 138"/>
                <a:gd name="T31" fmla="*/ 27 h 182"/>
                <a:gd name="T32" fmla="*/ 12 w 138"/>
                <a:gd name="T33" fmla="*/ 35 h 182"/>
                <a:gd name="T34" fmla="*/ 9 w 138"/>
                <a:gd name="T35" fmla="*/ 41 h 182"/>
                <a:gd name="T36" fmla="*/ 4 w 138"/>
                <a:gd name="T37" fmla="*/ 57 h 182"/>
                <a:gd name="T38" fmla="*/ 0 w 138"/>
                <a:gd name="T39" fmla="*/ 57 h 182"/>
                <a:gd name="T40" fmla="*/ 4 w 138"/>
                <a:gd name="T41" fmla="*/ 50 h 182"/>
                <a:gd name="T42" fmla="*/ 0 w 138"/>
                <a:gd name="T43" fmla="*/ 41 h 18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8"/>
                <a:gd name="T67" fmla="*/ 0 h 182"/>
                <a:gd name="T68" fmla="*/ 138 w 138"/>
                <a:gd name="T69" fmla="*/ 182 h 18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8" h="182">
                  <a:moveTo>
                    <a:pt x="0" y="131"/>
                  </a:moveTo>
                  <a:lnTo>
                    <a:pt x="23" y="113"/>
                  </a:lnTo>
                  <a:lnTo>
                    <a:pt x="71" y="71"/>
                  </a:lnTo>
                  <a:lnTo>
                    <a:pt x="54" y="71"/>
                  </a:lnTo>
                  <a:lnTo>
                    <a:pt x="54" y="0"/>
                  </a:lnTo>
                  <a:lnTo>
                    <a:pt x="71" y="15"/>
                  </a:lnTo>
                  <a:lnTo>
                    <a:pt x="83" y="15"/>
                  </a:lnTo>
                  <a:lnTo>
                    <a:pt x="83" y="31"/>
                  </a:lnTo>
                  <a:lnTo>
                    <a:pt x="71" y="71"/>
                  </a:lnTo>
                  <a:lnTo>
                    <a:pt x="83" y="71"/>
                  </a:lnTo>
                  <a:lnTo>
                    <a:pt x="83" y="58"/>
                  </a:lnTo>
                  <a:lnTo>
                    <a:pt x="98" y="58"/>
                  </a:lnTo>
                  <a:lnTo>
                    <a:pt x="83" y="83"/>
                  </a:lnTo>
                  <a:lnTo>
                    <a:pt x="98" y="102"/>
                  </a:lnTo>
                  <a:lnTo>
                    <a:pt x="125" y="83"/>
                  </a:lnTo>
                  <a:lnTo>
                    <a:pt x="138" y="83"/>
                  </a:lnTo>
                  <a:lnTo>
                    <a:pt x="110" y="113"/>
                  </a:lnTo>
                  <a:lnTo>
                    <a:pt x="83" y="131"/>
                  </a:lnTo>
                  <a:lnTo>
                    <a:pt x="12" y="182"/>
                  </a:lnTo>
                  <a:lnTo>
                    <a:pt x="0" y="182"/>
                  </a:lnTo>
                  <a:lnTo>
                    <a:pt x="23" y="157"/>
                  </a:lnTo>
                  <a:lnTo>
                    <a:pt x="0" y="131"/>
                  </a:lnTo>
                  <a:close/>
                </a:path>
              </a:pathLst>
            </a:custGeom>
            <a:solidFill>
              <a:srgbClr val="FF0000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14" name="Freeform 128"/>
            <p:cNvSpPr>
              <a:spLocks/>
            </p:cNvSpPr>
            <p:nvPr/>
          </p:nvSpPr>
          <p:spPr bwMode="auto">
            <a:xfrm>
              <a:off x="6050" y="3635"/>
              <a:ext cx="222" cy="150"/>
            </a:xfrm>
            <a:custGeom>
              <a:avLst/>
              <a:gdLst>
                <a:gd name="T0" fmla="*/ 0 w 255"/>
                <a:gd name="T1" fmla="*/ 53 h 159"/>
                <a:gd name="T2" fmla="*/ 7 w 255"/>
                <a:gd name="T3" fmla="*/ 31 h 159"/>
                <a:gd name="T4" fmla="*/ 14 w 255"/>
                <a:gd name="T5" fmla="*/ 23 h 159"/>
                <a:gd name="T6" fmla="*/ 20 w 255"/>
                <a:gd name="T7" fmla="*/ 0 h 159"/>
                <a:gd name="T8" fmla="*/ 22 w 255"/>
                <a:gd name="T9" fmla="*/ 0 h 159"/>
                <a:gd name="T10" fmla="*/ 22 w 255"/>
                <a:gd name="T11" fmla="*/ 8 h 159"/>
                <a:gd name="T12" fmla="*/ 24 w 255"/>
                <a:gd name="T13" fmla="*/ 0 h 159"/>
                <a:gd name="T14" fmla="*/ 23 w 255"/>
                <a:gd name="T15" fmla="*/ 8 h 159"/>
                <a:gd name="T16" fmla="*/ 24 w 255"/>
                <a:gd name="T17" fmla="*/ 8 h 159"/>
                <a:gd name="T18" fmla="*/ 23 w 255"/>
                <a:gd name="T19" fmla="*/ 11 h 159"/>
                <a:gd name="T20" fmla="*/ 17 w 255"/>
                <a:gd name="T21" fmla="*/ 23 h 159"/>
                <a:gd name="T22" fmla="*/ 17 w 255"/>
                <a:gd name="T23" fmla="*/ 31 h 159"/>
                <a:gd name="T24" fmla="*/ 12 w 255"/>
                <a:gd name="T25" fmla="*/ 37 h 159"/>
                <a:gd name="T26" fmla="*/ 7 w 255"/>
                <a:gd name="T27" fmla="*/ 53 h 159"/>
                <a:gd name="T28" fmla="*/ 3 w 255"/>
                <a:gd name="T29" fmla="*/ 59 h 159"/>
                <a:gd name="T30" fmla="*/ 3 w 255"/>
                <a:gd name="T31" fmla="*/ 59 h 159"/>
                <a:gd name="T32" fmla="*/ 3 w 255"/>
                <a:gd name="T33" fmla="*/ 53 h 159"/>
                <a:gd name="T34" fmla="*/ 0 w 255"/>
                <a:gd name="T35" fmla="*/ 53 h 15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55"/>
                <a:gd name="T55" fmla="*/ 0 h 159"/>
                <a:gd name="T56" fmla="*/ 255 w 255"/>
                <a:gd name="T57" fmla="*/ 159 h 15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55" h="159">
                  <a:moveTo>
                    <a:pt x="0" y="142"/>
                  </a:moveTo>
                  <a:lnTo>
                    <a:pt x="71" y="82"/>
                  </a:lnTo>
                  <a:lnTo>
                    <a:pt x="149" y="59"/>
                  </a:lnTo>
                  <a:lnTo>
                    <a:pt x="211" y="0"/>
                  </a:lnTo>
                  <a:lnTo>
                    <a:pt x="226" y="0"/>
                  </a:lnTo>
                  <a:lnTo>
                    <a:pt x="226" y="11"/>
                  </a:lnTo>
                  <a:lnTo>
                    <a:pt x="255" y="0"/>
                  </a:lnTo>
                  <a:lnTo>
                    <a:pt x="238" y="11"/>
                  </a:lnTo>
                  <a:lnTo>
                    <a:pt x="255" y="11"/>
                  </a:lnTo>
                  <a:lnTo>
                    <a:pt x="238" y="31"/>
                  </a:lnTo>
                  <a:lnTo>
                    <a:pt x="182" y="59"/>
                  </a:lnTo>
                  <a:lnTo>
                    <a:pt x="182" y="82"/>
                  </a:lnTo>
                  <a:lnTo>
                    <a:pt x="126" y="98"/>
                  </a:lnTo>
                  <a:lnTo>
                    <a:pt x="71" y="142"/>
                  </a:lnTo>
                  <a:lnTo>
                    <a:pt x="23" y="159"/>
                  </a:lnTo>
                  <a:lnTo>
                    <a:pt x="11" y="159"/>
                  </a:lnTo>
                  <a:lnTo>
                    <a:pt x="11" y="142"/>
                  </a:lnTo>
                  <a:lnTo>
                    <a:pt x="0" y="142"/>
                  </a:lnTo>
                  <a:close/>
                </a:path>
              </a:pathLst>
            </a:custGeom>
            <a:solidFill>
              <a:srgbClr val="FF0000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15" name="Freeform 129"/>
            <p:cNvSpPr>
              <a:spLocks/>
            </p:cNvSpPr>
            <p:nvPr/>
          </p:nvSpPr>
          <p:spPr bwMode="auto">
            <a:xfrm>
              <a:off x="4911" y="2467"/>
              <a:ext cx="224" cy="292"/>
            </a:xfrm>
            <a:custGeom>
              <a:avLst/>
              <a:gdLst>
                <a:gd name="T0" fmla="*/ 0 w 255"/>
                <a:gd name="T1" fmla="*/ 0 h 311"/>
                <a:gd name="T2" fmla="*/ 4 w 255"/>
                <a:gd name="T3" fmla="*/ 8 h 311"/>
                <a:gd name="T4" fmla="*/ 15 w 255"/>
                <a:gd name="T5" fmla="*/ 34 h 311"/>
                <a:gd name="T6" fmla="*/ 16 w 255"/>
                <a:gd name="T7" fmla="*/ 34 h 311"/>
                <a:gd name="T8" fmla="*/ 20 w 255"/>
                <a:gd name="T9" fmla="*/ 43 h 311"/>
                <a:gd name="T10" fmla="*/ 20 w 255"/>
                <a:gd name="T11" fmla="*/ 48 h 311"/>
                <a:gd name="T12" fmla="*/ 22 w 255"/>
                <a:gd name="T13" fmla="*/ 54 h 311"/>
                <a:gd name="T14" fmla="*/ 20 w 255"/>
                <a:gd name="T15" fmla="*/ 58 h 311"/>
                <a:gd name="T16" fmla="*/ 22 w 255"/>
                <a:gd name="T17" fmla="*/ 62 h 311"/>
                <a:gd name="T18" fmla="*/ 24 w 255"/>
                <a:gd name="T19" fmla="*/ 62 h 311"/>
                <a:gd name="T20" fmla="*/ 25 w 255"/>
                <a:gd name="T21" fmla="*/ 73 h 311"/>
                <a:gd name="T22" fmla="*/ 27 w 255"/>
                <a:gd name="T23" fmla="*/ 73 h 311"/>
                <a:gd name="T24" fmla="*/ 28 w 255"/>
                <a:gd name="T25" fmla="*/ 81 h 311"/>
                <a:gd name="T26" fmla="*/ 27 w 255"/>
                <a:gd name="T27" fmla="*/ 107 h 311"/>
                <a:gd name="T28" fmla="*/ 25 w 255"/>
                <a:gd name="T29" fmla="*/ 101 h 311"/>
                <a:gd name="T30" fmla="*/ 24 w 255"/>
                <a:gd name="T31" fmla="*/ 107 h 311"/>
                <a:gd name="T32" fmla="*/ 24 w 255"/>
                <a:gd name="T33" fmla="*/ 101 h 311"/>
                <a:gd name="T34" fmla="*/ 16 w 255"/>
                <a:gd name="T35" fmla="*/ 81 h 311"/>
                <a:gd name="T36" fmla="*/ 15 w 255"/>
                <a:gd name="T37" fmla="*/ 73 h 311"/>
                <a:gd name="T38" fmla="*/ 12 w 255"/>
                <a:gd name="T39" fmla="*/ 58 h 311"/>
                <a:gd name="T40" fmla="*/ 9 w 255"/>
                <a:gd name="T41" fmla="*/ 48 h 311"/>
                <a:gd name="T42" fmla="*/ 9 w 255"/>
                <a:gd name="T43" fmla="*/ 34 h 311"/>
                <a:gd name="T44" fmla="*/ 6 w 255"/>
                <a:gd name="T45" fmla="*/ 28 h 311"/>
                <a:gd name="T46" fmla="*/ 4 w 255"/>
                <a:gd name="T47" fmla="*/ 21 h 311"/>
                <a:gd name="T48" fmla="*/ 0 w 255"/>
                <a:gd name="T49" fmla="*/ 8 h 311"/>
                <a:gd name="T50" fmla="*/ 0 w 255"/>
                <a:gd name="T51" fmla="*/ 0 h 31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55"/>
                <a:gd name="T79" fmla="*/ 0 h 311"/>
                <a:gd name="T80" fmla="*/ 255 w 255"/>
                <a:gd name="T81" fmla="*/ 311 h 31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55" h="311">
                  <a:moveTo>
                    <a:pt x="0" y="0"/>
                  </a:moveTo>
                  <a:lnTo>
                    <a:pt x="42" y="11"/>
                  </a:lnTo>
                  <a:lnTo>
                    <a:pt x="130" y="98"/>
                  </a:lnTo>
                  <a:lnTo>
                    <a:pt x="142" y="98"/>
                  </a:lnTo>
                  <a:lnTo>
                    <a:pt x="182" y="126"/>
                  </a:lnTo>
                  <a:lnTo>
                    <a:pt x="182" y="138"/>
                  </a:lnTo>
                  <a:lnTo>
                    <a:pt x="198" y="159"/>
                  </a:lnTo>
                  <a:lnTo>
                    <a:pt x="182" y="171"/>
                  </a:lnTo>
                  <a:lnTo>
                    <a:pt x="198" y="182"/>
                  </a:lnTo>
                  <a:lnTo>
                    <a:pt x="215" y="182"/>
                  </a:lnTo>
                  <a:lnTo>
                    <a:pt x="230" y="211"/>
                  </a:lnTo>
                  <a:lnTo>
                    <a:pt x="242" y="211"/>
                  </a:lnTo>
                  <a:lnTo>
                    <a:pt x="255" y="238"/>
                  </a:lnTo>
                  <a:lnTo>
                    <a:pt x="242" y="311"/>
                  </a:lnTo>
                  <a:lnTo>
                    <a:pt x="230" y="297"/>
                  </a:lnTo>
                  <a:lnTo>
                    <a:pt x="215" y="311"/>
                  </a:lnTo>
                  <a:lnTo>
                    <a:pt x="215" y="297"/>
                  </a:lnTo>
                  <a:lnTo>
                    <a:pt x="142" y="238"/>
                  </a:lnTo>
                  <a:lnTo>
                    <a:pt x="130" y="211"/>
                  </a:lnTo>
                  <a:lnTo>
                    <a:pt x="111" y="171"/>
                  </a:lnTo>
                  <a:lnTo>
                    <a:pt x="82" y="138"/>
                  </a:lnTo>
                  <a:lnTo>
                    <a:pt x="82" y="98"/>
                  </a:lnTo>
                  <a:lnTo>
                    <a:pt x="56" y="82"/>
                  </a:lnTo>
                  <a:lnTo>
                    <a:pt x="27" y="59"/>
                  </a:lnTo>
                  <a:lnTo>
                    <a:pt x="0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16" name="Freeform 130"/>
            <p:cNvSpPr>
              <a:spLocks/>
            </p:cNvSpPr>
            <p:nvPr/>
          </p:nvSpPr>
          <p:spPr bwMode="auto">
            <a:xfrm>
              <a:off x="5114" y="2759"/>
              <a:ext cx="185" cy="65"/>
            </a:xfrm>
            <a:custGeom>
              <a:avLst/>
              <a:gdLst>
                <a:gd name="T0" fmla="*/ 0 w 211"/>
                <a:gd name="T1" fmla="*/ 5 h 71"/>
                <a:gd name="T2" fmla="*/ 4 w 211"/>
                <a:gd name="T3" fmla="*/ 0 h 71"/>
                <a:gd name="T4" fmla="*/ 6 w 211"/>
                <a:gd name="T5" fmla="*/ 0 h 71"/>
                <a:gd name="T6" fmla="*/ 9 w 211"/>
                <a:gd name="T7" fmla="*/ 6 h 71"/>
                <a:gd name="T8" fmla="*/ 13 w 211"/>
                <a:gd name="T9" fmla="*/ 6 h 71"/>
                <a:gd name="T10" fmla="*/ 13 w 211"/>
                <a:gd name="T11" fmla="*/ 5 h 71"/>
                <a:gd name="T12" fmla="*/ 18 w 211"/>
                <a:gd name="T13" fmla="*/ 6 h 71"/>
                <a:gd name="T14" fmla="*/ 19 w 211"/>
                <a:gd name="T15" fmla="*/ 10 h 71"/>
                <a:gd name="T16" fmla="*/ 23 w 211"/>
                <a:gd name="T17" fmla="*/ 10 h 71"/>
                <a:gd name="T18" fmla="*/ 23 w 211"/>
                <a:gd name="T19" fmla="*/ 16 h 71"/>
                <a:gd name="T20" fmla="*/ 19 w 211"/>
                <a:gd name="T21" fmla="*/ 13 h 71"/>
                <a:gd name="T22" fmla="*/ 18 w 211"/>
                <a:gd name="T23" fmla="*/ 16 h 71"/>
                <a:gd name="T24" fmla="*/ 10 w 211"/>
                <a:gd name="T25" fmla="*/ 10 h 71"/>
                <a:gd name="T26" fmla="*/ 8 w 211"/>
                <a:gd name="T27" fmla="*/ 10 h 71"/>
                <a:gd name="T28" fmla="*/ 0 w 211"/>
                <a:gd name="T29" fmla="*/ 5 h 7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11"/>
                <a:gd name="T46" fmla="*/ 0 h 71"/>
                <a:gd name="T47" fmla="*/ 211 w 211"/>
                <a:gd name="T48" fmla="*/ 71 h 7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11" h="71">
                  <a:moveTo>
                    <a:pt x="0" y="11"/>
                  </a:moveTo>
                  <a:lnTo>
                    <a:pt x="23" y="0"/>
                  </a:lnTo>
                  <a:lnTo>
                    <a:pt x="50" y="0"/>
                  </a:lnTo>
                  <a:lnTo>
                    <a:pt x="83" y="31"/>
                  </a:lnTo>
                  <a:lnTo>
                    <a:pt x="123" y="31"/>
                  </a:lnTo>
                  <a:lnTo>
                    <a:pt x="123" y="11"/>
                  </a:lnTo>
                  <a:lnTo>
                    <a:pt x="171" y="31"/>
                  </a:lnTo>
                  <a:lnTo>
                    <a:pt x="183" y="42"/>
                  </a:lnTo>
                  <a:lnTo>
                    <a:pt x="211" y="42"/>
                  </a:lnTo>
                  <a:lnTo>
                    <a:pt x="211" y="71"/>
                  </a:lnTo>
                  <a:lnTo>
                    <a:pt x="183" y="57"/>
                  </a:lnTo>
                  <a:lnTo>
                    <a:pt x="171" y="71"/>
                  </a:lnTo>
                  <a:lnTo>
                    <a:pt x="94" y="42"/>
                  </a:lnTo>
                  <a:lnTo>
                    <a:pt x="71" y="42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17" name="Freeform 131"/>
            <p:cNvSpPr>
              <a:spLocks/>
            </p:cNvSpPr>
            <p:nvPr/>
          </p:nvSpPr>
          <p:spPr bwMode="auto">
            <a:xfrm>
              <a:off x="5337" y="2815"/>
              <a:ext cx="163" cy="43"/>
            </a:xfrm>
            <a:custGeom>
              <a:avLst/>
              <a:gdLst>
                <a:gd name="T0" fmla="*/ 0 w 186"/>
                <a:gd name="T1" fmla="*/ 16 h 46"/>
                <a:gd name="T2" fmla="*/ 0 w 186"/>
                <a:gd name="T3" fmla="*/ 7 h 46"/>
                <a:gd name="T4" fmla="*/ 4 w 186"/>
                <a:gd name="T5" fmla="*/ 0 h 46"/>
                <a:gd name="T6" fmla="*/ 4 w 186"/>
                <a:gd name="T7" fmla="*/ 7 h 46"/>
                <a:gd name="T8" fmla="*/ 4 w 186"/>
                <a:gd name="T9" fmla="*/ 0 h 46"/>
                <a:gd name="T10" fmla="*/ 10 w 186"/>
                <a:gd name="T11" fmla="*/ 7 h 46"/>
                <a:gd name="T12" fmla="*/ 11 w 186"/>
                <a:gd name="T13" fmla="*/ 0 h 46"/>
                <a:gd name="T14" fmla="*/ 15 w 186"/>
                <a:gd name="T15" fmla="*/ 7 h 46"/>
                <a:gd name="T16" fmla="*/ 16 w 186"/>
                <a:gd name="T17" fmla="*/ 0 h 46"/>
                <a:gd name="T18" fmla="*/ 20 w 186"/>
                <a:gd name="T19" fmla="*/ 7 h 46"/>
                <a:gd name="T20" fmla="*/ 15 w 186"/>
                <a:gd name="T21" fmla="*/ 16 h 46"/>
                <a:gd name="T22" fmla="*/ 10 w 186"/>
                <a:gd name="T23" fmla="*/ 7 h 46"/>
                <a:gd name="T24" fmla="*/ 4 w 186"/>
                <a:gd name="T25" fmla="*/ 16 h 46"/>
                <a:gd name="T26" fmla="*/ 0 w 186"/>
                <a:gd name="T27" fmla="*/ 16 h 4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86"/>
                <a:gd name="T43" fmla="*/ 0 h 46"/>
                <a:gd name="T44" fmla="*/ 186 w 186"/>
                <a:gd name="T45" fmla="*/ 46 h 4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86" h="46">
                  <a:moveTo>
                    <a:pt x="0" y="46"/>
                  </a:moveTo>
                  <a:lnTo>
                    <a:pt x="0" y="20"/>
                  </a:lnTo>
                  <a:lnTo>
                    <a:pt x="15" y="0"/>
                  </a:lnTo>
                  <a:lnTo>
                    <a:pt x="38" y="20"/>
                  </a:lnTo>
                  <a:lnTo>
                    <a:pt x="38" y="0"/>
                  </a:lnTo>
                  <a:lnTo>
                    <a:pt x="86" y="20"/>
                  </a:lnTo>
                  <a:lnTo>
                    <a:pt x="97" y="0"/>
                  </a:lnTo>
                  <a:lnTo>
                    <a:pt x="138" y="20"/>
                  </a:lnTo>
                  <a:lnTo>
                    <a:pt x="153" y="0"/>
                  </a:lnTo>
                  <a:lnTo>
                    <a:pt x="186" y="20"/>
                  </a:lnTo>
                  <a:lnTo>
                    <a:pt x="138" y="46"/>
                  </a:lnTo>
                  <a:lnTo>
                    <a:pt x="86" y="20"/>
                  </a:lnTo>
                  <a:lnTo>
                    <a:pt x="26" y="46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18" name="Freeform 132"/>
            <p:cNvSpPr>
              <a:spLocks/>
            </p:cNvSpPr>
            <p:nvPr/>
          </p:nvSpPr>
          <p:spPr bwMode="auto">
            <a:xfrm>
              <a:off x="5395" y="2852"/>
              <a:ext cx="40" cy="43"/>
            </a:xfrm>
            <a:custGeom>
              <a:avLst/>
              <a:gdLst>
                <a:gd name="T0" fmla="*/ 0 w 46"/>
                <a:gd name="T1" fmla="*/ 0 h 46"/>
                <a:gd name="T2" fmla="*/ 3 w 46"/>
                <a:gd name="T3" fmla="*/ 0 h 46"/>
                <a:gd name="T4" fmla="*/ 4 w 46"/>
                <a:gd name="T5" fmla="*/ 16 h 46"/>
                <a:gd name="T6" fmla="*/ 3 w 46"/>
                <a:gd name="T7" fmla="*/ 16 h 46"/>
                <a:gd name="T8" fmla="*/ 0 w 46"/>
                <a:gd name="T9" fmla="*/ 0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6"/>
                <a:gd name="T16" fmla="*/ 0 h 46"/>
                <a:gd name="T17" fmla="*/ 46 w 46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6" h="46">
                  <a:moveTo>
                    <a:pt x="0" y="0"/>
                  </a:moveTo>
                  <a:lnTo>
                    <a:pt x="19" y="0"/>
                  </a:lnTo>
                  <a:lnTo>
                    <a:pt x="46" y="46"/>
                  </a:lnTo>
                  <a:lnTo>
                    <a:pt x="30" y="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19" name="Freeform 133"/>
            <p:cNvSpPr>
              <a:spLocks/>
            </p:cNvSpPr>
            <p:nvPr/>
          </p:nvSpPr>
          <p:spPr bwMode="auto">
            <a:xfrm>
              <a:off x="5395" y="2572"/>
              <a:ext cx="139" cy="187"/>
            </a:xfrm>
            <a:custGeom>
              <a:avLst/>
              <a:gdLst>
                <a:gd name="T0" fmla="*/ 0 w 159"/>
                <a:gd name="T1" fmla="*/ 36 h 200"/>
                <a:gd name="T2" fmla="*/ 3 w 159"/>
                <a:gd name="T3" fmla="*/ 20 h 200"/>
                <a:gd name="T4" fmla="*/ 3 w 159"/>
                <a:gd name="T5" fmla="*/ 7 h 200"/>
                <a:gd name="T6" fmla="*/ 4 w 159"/>
                <a:gd name="T7" fmla="*/ 7 h 200"/>
                <a:gd name="T8" fmla="*/ 6 w 159"/>
                <a:gd name="T9" fmla="*/ 0 h 200"/>
                <a:gd name="T10" fmla="*/ 10 w 159"/>
                <a:gd name="T11" fmla="*/ 7 h 200"/>
                <a:gd name="T12" fmla="*/ 13 w 159"/>
                <a:gd name="T13" fmla="*/ 7 h 200"/>
                <a:gd name="T14" fmla="*/ 15 w 159"/>
                <a:gd name="T15" fmla="*/ 0 h 200"/>
                <a:gd name="T16" fmla="*/ 16 w 159"/>
                <a:gd name="T17" fmla="*/ 0 h 200"/>
                <a:gd name="T18" fmla="*/ 15 w 159"/>
                <a:gd name="T19" fmla="*/ 8 h 200"/>
                <a:gd name="T20" fmla="*/ 12 w 159"/>
                <a:gd name="T21" fmla="*/ 8 h 200"/>
                <a:gd name="T22" fmla="*/ 4 w 159"/>
                <a:gd name="T23" fmla="*/ 8 h 200"/>
                <a:gd name="T24" fmla="*/ 3 w 159"/>
                <a:gd name="T25" fmla="*/ 16 h 200"/>
                <a:gd name="T26" fmla="*/ 3 w 159"/>
                <a:gd name="T27" fmla="*/ 20 h 200"/>
                <a:gd name="T28" fmla="*/ 4 w 159"/>
                <a:gd name="T29" fmla="*/ 22 h 200"/>
                <a:gd name="T30" fmla="*/ 10 w 159"/>
                <a:gd name="T31" fmla="*/ 20 h 200"/>
                <a:gd name="T32" fmla="*/ 12 w 159"/>
                <a:gd name="T33" fmla="*/ 22 h 200"/>
                <a:gd name="T34" fmla="*/ 10 w 159"/>
                <a:gd name="T35" fmla="*/ 22 h 200"/>
                <a:gd name="T36" fmla="*/ 7 w 159"/>
                <a:gd name="T37" fmla="*/ 28 h 200"/>
                <a:gd name="T38" fmla="*/ 9 w 159"/>
                <a:gd name="T39" fmla="*/ 41 h 200"/>
                <a:gd name="T40" fmla="*/ 7 w 159"/>
                <a:gd name="T41" fmla="*/ 41 h 200"/>
                <a:gd name="T42" fmla="*/ 10 w 159"/>
                <a:gd name="T43" fmla="*/ 55 h 200"/>
                <a:gd name="T44" fmla="*/ 10 w 159"/>
                <a:gd name="T45" fmla="*/ 59 h 200"/>
                <a:gd name="T46" fmla="*/ 9 w 159"/>
                <a:gd name="T47" fmla="*/ 64 h 200"/>
                <a:gd name="T48" fmla="*/ 9 w 159"/>
                <a:gd name="T49" fmla="*/ 59 h 200"/>
                <a:gd name="T50" fmla="*/ 9 w 159"/>
                <a:gd name="T51" fmla="*/ 55 h 200"/>
                <a:gd name="T52" fmla="*/ 7 w 159"/>
                <a:gd name="T53" fmla="*/ 55 h 200"/>
                <a:gd name="T54" fmla="*/ 7 w 159"/>
                <a:gd name="T55" fmla="*/ 51 h 200"/>
                <a:gd name="T56" fmla="*/ 4 w 159"/>
                <a:gd name="T57" fmla="*/ 41 h 200"/>
                <a:gd name="T58" fmla="*/ 6 w 159"/>
                <a:gd name="T59" fmla="*/ 36 h 200"/>
                <a:gd name="T60" fmla="*/ 4 w 159"/>
                <a:gd name="T61" fmla="*/ 36 h 200"/>
                <a:gd name="T62" fmla="*/ 3 w 159"/>
                <a:gd name="T63" fmla="*/ 41 h 200"/>
                <a:gd name="T64" fmla="*/ 3 w 159"/>
                <a:gd name="T65" fmla="*/ 59 h 200"/>
                <a:gd name="T66" fmla="*/ 3 w 159"/>
                <a:gd name="T67" fmla="*/ 59 h 200"/>
                <a:gd name="T68" fmla="*/ 3 w 159"/>
                <a:gd name="T69" fmla="*/ 45 h 200"/>
                <a:gd name="T70" fmla="*/ 3 w 159"/>
                <a:gd name="T71" fmla="*/ 41 h 200"/>
                <a:gd name="T72" fmla="*/ 0 w 159"/>
                <a:gd name="T73" fmla="*/ 41 h 200"/>
                <a:gd name="T74" fmla="*/ 0 w 159"/>
                <a:gd name="T75" fmla="*/ 36 h 20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59"/>
                <a:gd name="T115" fmla="*/ 0 h 200"/>
                <a:gd name="T116" fmla="*/ 159 w 159"/>
                <a:gd name="T117" fmla="*/ 200 h 20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59" h="200">
                  <a:moveTo>
                    <a:pt x="0" y="115"/>
                  </a:moveTo>
                  <a:lnTo>
                    <a:pt x="30" y="60"/>
                  </a:lnTo>
                  <a:lnTo>
                    <a:pt x="30" y="15"/>
                  </a:lnTo>
                  <a:lnTo>
                    <a:pt x="46" y="15"/>
                  </a:lnTo>
                  <a:lnTo>
                    <a:pt x="59" y="0"/>
                  </a:lnTo>
                  <a:lnTo>
                    <a:pt x="98" y="15"/>
                  </a:lnTo>
                  <a:lnTo>
                    <a:pt x="130" y="15"/>
                  </a:lnTo>
                  <a:lnTo>
                    <a:pt x="146" y="0"/>
                  </a:lnTo>
                  <a:lnTo>
                    <a:pt x="159" y="0"/>
                  </a:lnTo>
                  <a:lnTo>
                    <a:pt x="146" y="27"/>
                  </a:lnTo>
                  <a:lnTo>
                    <a:pt x="119" y="27"/>
                  </a:lnTo>
                  <a:lnTo>
                    <a:pt x="46" y="27"/>
                  </a:lnTo>
                  <a:lnTo>
                    <a:pt x="30" y="46"/>
                  </a:lnTo>
                  <a:lnTo>
                    <a:pt x="30" y="60"/>
                  </a:lnTo>
                  <a:lnTo>
                    <a:pt x="46" y="71"/>
                  </a:lnTo>
                  <a:lnTo>
                    <a:pt x="98" y="60"/>
                  </a:lnTo>
                  <a:lnTo>
                    <a:pt x="119" y="71"/>
                  </a:lnTo>
                  <a:lnTo>
                    <a:pt x="98" y="71"/>
                  </a:lnTo>
                  <a:lnTo>
                    <a:pt x="71" y="86"/>
                  </a:lnTo>
                  <a:lnTo>
                    <a:pt x="86" y="127"/>
                  </a:lnTo>
                  <a:lnTo>
                    <a:pt x="71" y="127"/>
                  </a:lnTo>
                  <a:lnTo>
                    <a:pt x="98" y="171"/>
                  </a:lnTo>
                  <a:lnTo>
                    <a:pt x="98" y="186"/>
                  </a:lnTo>
                  <a:lnTo>
                    <a:pt x="86" y="200"/>
                  </a:lnTo>
                  <a:lnTo>
                    <a:pt x="86" y="186"/>
                  </a:lnTo>
                  <a:lnTo>
                    <a:pt x="86" y="171"/>
                  </a:lnTo>
                  <a:lnTo>
                    <a:pt x="71" y="171"/>
                  </a:lnTo>
                  <a:lnTo>
                    <a:pt x="71" y="159"/>
                  </a:lnTo>
                  <a:lnTo>
                    <a:pt x="46" y="127"/>
                  </a:lnTo>
                  <a:lnTo>
                    <a:pt x="59" y="115"/>
                  </a:lnTo>
                  <a:lnTo>
                    <a:pt x="46" y="115"/>
                  </a:lnTo>
                  <a:lnTo>
                    <a:pt x="30" y="127"/>
                  </a:lnTo>
                  <a:lnTo>
                    <a:pt x="30" y="186"/>
                  </a:lnTo>
                  <a:lnTo>
                    <a:pt x="19" y="186"/>
                  </a:lnTo>
                  <a:lnTo>
                    <a:pt x="19" y="142"/>
                  </a:lnTo>
                  <a:lnTo>
                    <a:pt x="19" y="127"/>
                  </a:lnTo>
                  <a:lnTo>
                    <a:pt x="0" y="127"/>
                  </a:lnTo>
                  <a:lnTo>
                    <a:pt x="0" y="115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20" name="Freeform 134"/>
            <p:cNvSpPr>
              <a:spLocks/>
            </p:cNvSpPr>
            <p:nvPr/>
          </p:nvSpPr>
          <p:spPr bwMode="auto">
            <a:xfrm>
              <a:off x="5573" y="2561"/>
              <a:ext cx="40" cy="78"/>
            </a:xfrm>
            <a:custGeom>
              <a:avLst/>
              <a:gdLst>
                <a:gd name="T0" fmla="*/ 0 w 46"/>
                <a:gd name="T1" fmla="*/ 10 h 82"/>
                <a:gd name="T2" fmla="*/ 3 w 46"/>
                <a:gd name="T3" fmla="*/ 0 h 82"/>
                <a:gd name="T4" fmla="*/ 3 w 46"/>
                <a:gd name="T5" fmla="*/ 10 h 82"/>
                <a:gd name="T6" fmla="*/ 4 w 46"/>
                <a:gd name="T7" fmla="*/ 10 h 82"/>
                <a:gd name="T8" fmla="*/ 4 w 46"/>
                <a:gd name="T9" fmla="*/ 10 h 82"/>
                <a:gd name="T10" fmla="*/ 3 w 46"/>
                <a:gd name="T11" fmla="*/ 10 h 82"/>
                <a:gd name="T12" fmla="*/ 3 w 46"/>
                <a:gd name="T13" fmla="*/ 17 h 82"/>
                <a:gd name="T14" fmla="*/ 3 w 46"/>
                <a:gd name="T15" fmla="*/ 17 h 82"/>
                <a:gd name="T16" fmla="*/ 3 w 46"/>
                <a:gd name="T17" fmla="*/ 25 h 82"/>
                <a:gd name="T18" fmla="*/ 3 w 46"/>
                <a:gd name="T19" fmla="*/ 35 h 82"/>
                <a:gd name="T20" fmla="*/ 3 w 46"/>
                <a:gd name="T21" fmla="*/ 25 h 82"/>
                <a:gd name="T22" fmla="*/ 0 w 46"/>
                <a:gd name="T23" fmla="*/ 10 h 8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6"/>
                <a:gd name="T37" fmla="*/ 0 h 82"/>
                <a:gd name="T38" fmla="*/ 46 w 46"/>
                <a:gd name="T39" fmla="*/ 82 h 8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6" h="82">
                  <a:moveTo>
                    <a:pt x="0" y="26"/>
                  </a:moveTo>
                  <a:lnTo>
                    <a:pt x="16" y="0"/>
                  </a:lnTo>
                  <a:lnTo>
                    <a:pt x="29" y="11"/>
                  </a:lnTo>
                  <a:lnTo>
                    <a:pt x="46" y="11"/>
                  </a:lnTo>
                  <a:lnTo>
                    <a:pt x="46" y="26"/>
                  </a:lnTo>
                  <a:lnTo>
                    <a:pt x="29" y="26"/>
                  </a:lnTo>
                  <a:lnTo>
                    <a:pt x="29" y="38"/>
                  </a:lnTo>
                  <a:lnTo>
                    <a:pt x="16" y="38"/>
                  </a:lnTo>
                  <a:lnTo>
                    <a:pt x="16" y="57"/>
                  </a:lnTo>
                  <a:lnTo>
                    <a:pt x="29" y="82"/>
                  </a:lnTo>
                  <a:lnTo>
                    <a:pt x="16" y="57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21" name="Freeform 135"/>
            <p:cNvSpPr>
              <a:spLocks/>
            </p:cNvSpPr>
            <p:nvPr/>
          </p:nvSpPr>
          <p:spPr bwMode="auto">
            <a:xfrm>
              <a:off x="5587" y="2680"/>
              <a:ext cx="60" cy="43"/>
            </a:xfrm>
            <a:custGeom>
              <a:avLst/>
              <a:gdLst>
                <a:gd name="T0" fmla="*/ 0 w 71"/>
                <a:gd name="T1" fmla="*/ 7 h 46"/>
                <a:gd name="T2" fmla="*/ 3 w 71"/>
                <a:gd name="T3" fmla="*/ 0 h 46"/>
                <a:gd name="T4" fmla="*/ 3 w 71"/>
                <a:gd name="T5" fmla="*/ 0 h 46"/>
                <a:gd name="T6" fmla="*/ 3 w 71"/>
                <a:gd name="T7" fmla="*/ 7 h 46"/>
                <a:gd name="T8" fmla="*/ 4 w 71"/>
                <a:gd name="T9" fmla="*/ 16 h 46"/>
                <a:gd name="T10" fmla="*/ 0 w 71"/>
                <a:gd name="T11" fmla="*/ 7 h 4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"/>
                <a:gd name="T19" fmla="*/ 0 h 46"/>
                <a:gd name="T20" fmla="*/ 71 w 71"/>
                <a:gd name="T21" fmla="*/ 46 h 4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" h="46">
                  <a:moveTo>
                    <a:pt x="0" y="19"/>
                  </a:moveTo>
                  <a:lnTo>
                    <a:pt x="11" y="0"/>
                  </a:lnTo>
                  <a:lnTo>
                    <a:pt x="38" y="0"/>
                  </a:lnTo>
                  <a:lnTo>
                    <a:pt x="50" y="19"/>
                  </a:lnTo>
                  <a:lnTo>
                    <a:pt x="71" y="46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22" name="Freeform 136"/>
            <p:cNvSpPr>
              <a:spLocks/>
            </p:cNvSpPr>
            <p:nvPr/>
          </p:nvSpPr>
          <p:spPr bwMode="auto">
            <a:xfrm>
              <a:off x="5395" y="2146"/>
              <a:ext cx="105" cy="134"/>
            </a:xfrm>
            <a:custGeom>
              <a:avLst/>
              <a:gdLst>
                <a:gd name="T0" fmla="*/ 0 w 119"/>
                <a:gd name="T1" fmla="*/ 22 h 142"/>
                <a:gd name="T2" fmla="*/ 4 w 119"/>
                <a:gd name="T3" fmla="*/ 22 h 142"/>
                <a:gd name="T4" fmla="*/ 0 w 119"/>
                <a:gd name="T5" fmla="*/ 0 h 142"/>
                <a:gd name="T6" fmla="*/ 5 w 119"/>
                <a:gd name="T7" fmla="*/ 0 h 142"/>
                <a:gd name="T8" fmla="*/ 5 w 119"/>
                <a:gd name="T9" fmla="*/ 11 h 142"/>
                <a:gd name="T10" fmla="*/ 7 w 119"/>
                <a:gd name="T11" fmla="*/ 17 h 142"/>
                <a:gd name="T12" fmla="*/ 5 w 119"/>
                <a:gd name="T13" fmla="*/ 32 h 142"/>
                <a:gd name="T14" fmla="*/ 7 w 119"/>
                <a:gd name="T15" fmla="*/ 42 h 142"/>
                <a:gd name="T16" fmla="*/ 7 w 119"/>
                <a:gd name="T17" fmla="*/ 49 h 142"/>
                <a:gd name="T18" fmla="*/ 9 w 119"/>
                <a:gd name="T19" fmla="*/ 42 h 142"/>
                <a:gd name="T20" fmla="*/ 11 w 119"/>
                <a:gd name="T21" fmla="*/ 49 h 142"/>
                <a:gd name="T22" fmla="*/ 14 w 119"/>
                <a:gd name="T23" fmla="*/ 53 h 142"/>
                <a:gd name="T24" fmla="*/ 10 w 119"/>
                <a:gd name="T25" fmla="*/ 53 h 142"/>
                <a:gd name="T26" fmla="*/ 9 w 119"/>
                <a:gd name="T27" fmla="*/ 49 h 142"/>
                <a:gd name="T28" fmla="*/ 9 w 119"/>
                <a:gd name="T29" fmla="*/ 53 h 142"/>
                <a:gd name="T30" fmla="*/ 5 w 119"/>
                <a:gd name="T31" fmla="*/ 49 h 142"/>
                <a:gd name="T32" fmla="*/ 4 w 119"/>
                <a:gd name="T33" fmla="*/ 49 h 142"/>
                <a:gd name="T34" fmla="*/ 4 w 119"/>
                <a:gd name="T35" fmla="*/ 37 h 142"/>
                <a:gd name="T36" fmla="*/ 0 w 119"/>
                <a:gd name="T37" fmla="*/ 37 h 142"/>
                <a:gd name="T38" fmla="*/ 0 w 119"/>
                <a:gd name="T39" fmla="*/ 22 h 14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19"/>
                <a:gd name="T61" fmla="*/ 0 h 142"/>
                <a:gd name="T62" fmla="*/ 119 w 119"/>
                <a:gd name="T63" fmla="*/ 142 h 14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19" h="142">
                  <a:moveTo>
                    <a:pt x="0" y="58"/>
                  </a:moveTo>
                  <a:lnTo>
                    <a:pt x="19" y="58"/>
                  </a:lnTo>
                  <a:lnTo>
                    <a:pt x="0" y="0"/>
                  </a:lnTo>
                  <a:lnTo>
                    <a:pt x="46" y="0"/>
                  </a:lnTo>
                  <a:lnTo>
                    <a:pt x="46" y="31"/>
                  </a:lnTo>
                  <a:lnTo>
                    <a:pt x="59" y="42"/>
                  </a:lnTo>
                  <a:lnTo>
                    <a:pt x="46" y="86"/>
                  </a:lnTo>
                  <a:lnTo>
                    <a:pt x="59" y="113"/>
                  </a:lnTo>
                  <a:lnTo>
                    <a:pt x="59" y="129"/>
                  </a:lnTo>
                  <a:lnTo>
                    <a:pt x="71" y="113"/>
                  </a:lnTo>
                  <a:lnTo>
                    <a:pt x="98" y="129"/>
                  </a:lnTo>
                  <a:lnTo>
                    <a:pt x="119" y="142"/>
                  </a:lnTo>
                  <a:lnTo>
                    <a:pt x="86" y="142"/>
                  </a:lnTo>
                  <a:lnTo>
                    <a:pt x="71" y="129"/>
                  </a:lnTo>
                  <a:lnTo>
                    <a:pt x="71" y="142"/>
                  </a:lnTo>
                  <a:lnTo>
                    <a:pt x="46" y="129"/>
                  </a:lnTo>
                  <a:lnTo>
                    <a:pt x="30" y="129"/>
                  </a:lnTo>
                  <a:lnTo>
                    <a:pt x="30" y="98"/>
                  </a:lnTo>
                  <a:lnTo>
                    <a:pt x="0" y="98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FF0000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23" name="Freeform 137"/>
            <p:cNvSpPr>
              <a:spLocks/>
            </p:cNvSpPr>
            <p:nvPr/>
          </p:nvSpPr>
          <p:spPr bwMode="auto">
            <a:xfrm>
              <a:off x="5361" y="2333"/>
              <a:ext cx="51" cy="67"/>
            </a:xfrm>
            <a:custGeom>
              <a:avLst/>
              <a:gdLst>
                <a:gd name="T0" fmla="*/ 0 w 60"/>
                <a:gd name="T1" fmla="*/ 26 h 71"/>
                <a:gd name="T2" fmla="*/ 3 w 60"/>
                <a:gd name="T3" fmla="*/ 8 h 71"/>
                <a:gd name="T4" fmla="*/ 3 w 60"/>
                <a:gd name="T5" fmla="*/ 0 h 71"/>
                <a:gd name="T6" fmla="*/ 4 w 60"/>
                <a:gd name="T7" fmla="*/ 8 h 71"/>
                <a:gd name="T8" fmla="*/ 0 w 60"/>
                <a:gd name="T9" fmla="*/ 26 h 7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"/>
                <a:gd name="T16" fmla="*/ 0 h 71"/>
                <a:gd name="T17" fmla="*/ 60 w 60"/>
                <a:gd name="T18" fmla="*/ 71 h 7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" h="71">
                  <a:moveTo>
                    <a:pt x="0" y="71"/>
                  </a:moveTo>
                  <a:lnTo>
                    <a:pt x="39" y="15"/>
                  </a:lnTo>
                  <a:lnTo>
                    <a:pt x="39" y="0"/>
                  </a:lnTo>
                  <a:lnTo>
                    <a:pt x="60" y="15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FF0000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24" name="Freeform 138"/>
            <p:cNvSpPr>
              <a:spLocks/>
            </p:cNvSpPr>
            <p:nvPr/>
          </p:nvSpPr>
          <p:spPr bwMode="auto">
            <a:xfrm>
              <a:off x="5500" y="2295"/>
              <a:ext cx="39" cy="67"/>
            </a:xfrm>
            <a:custGeom>
              <a:avLst/>
              <a:gdLst>
                <a:gd name="T0" fmla="*/ 0 w 46"/>
                <a:gd name="T1" fmla="*/ 0 h 71"/>
                <a:gd name="T2" fmla="*/ 3 w 46"/>
                <a:gd name="T3" fmla="*/ 0 h 71"/>
                <a:gd name="T4" fmla="*/ 3 w 46"/>
                <a:gd name="T5" fmla="*/ 8 h 71"/>
                <a:gd name="T6" fmla="*/ 3 w 46"/>
                <a:gd name="T7" fmla="*/ 15 h 71"/>
                <a:gd name="T8" fmla="*/ 3 w 46"/>
                <a:gd name="T9" fmla="*/ 15 h 71"/>
                <a:gd name="T10" fmla="*/ 3 w 46"/>
                <a:gd name="T11" fmla="*/ 21 h 71"/>
                <a:gd name="T12" fmla="*/ 3 w 46"/>
                <a:gd name="T13" fmla="*/ 26 h 71"/>
                <a:gd name="T14" fmla="*/ 3 w 46"/>
                <a:gd name="T15" fmla="*/ 15 h 71"/>
                <a:gd name="T16" fmla="*/ 0 w 46"/>
                <a:gd name="T17" fmla="*/ 15 h 71"/>
                <a:gd name="T18" fmla="*/ 0 w 46"/>
                <a:gd name="T19" fmla="*/ 9 h 71"/>
                <a:gd name="T20" fmla="*/ 3 w 46"/>
                <a:gd name="T21" fmla="*/ 9 h 71"/>
                <a:gd name="T22" fmla="*/ 0 w 46"/>
                <a:gd name="T23" fmla="*/ 0 h 7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6"/>
                <a:gd name="T37" fmla="*/ 0 h 71"/>
                <a:gd name="T38" fmla="*/ 46 w 46"/>
                <a:gd name="T39" fmla="*/ 71 h 7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6" h="71">
                  <a:moveTo>
                    <a:pt x="0" y="0"/>
                  </a:moveTo>
                  <a:lnTo>
                    <a:pt x="46" y="0"/>
                  </a:lnTo>
                  <a:lnTo>
                    <a:pt x="46" y="12"/>
                  </a:lnTo>
                  <a:lnTo>
                    <a:pt x="46" y="39"/>
                  </a:lnTo>
                  <a:lnTo>
                    <a:pt x="19" y="39"/>
                  </a:lnTo>
                  <a:lnTo>
                    <a:pt x="46" y="54"/>
                  </a:lnTo>
                  <a:lnTo>
                    <a:pt x="19" y="71"/>
                  </a:lnTo>
                  <a:lnTo>
                    <a:pt x="19" y="39"/>
                  </a:lnTo>
                  <a:lnTo>
                    <a:pt x="0" y="39"/>
                  </a:lnTo>
                  <a:lnTo>
                    <a:pt x="0" y="27"/>
                  </a:lnTo>
                  <a:lnTo>
                    <a:pt x="19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25" name="Freeform 139"/>
            <p:cNvSpPr>
              <a:spLocks/>
            </p:cNvSpPr>
            <p:nvPr/>
          </p:nvSpPr>
          <p:spPr bwMode="auto">
            <a:xfrm>
              <a:off x="5447" y="2306"/>
              <a:ext cx="62" cy="81"/>
            </a:xfrm>
            <a:custGeom>
              <a:avLst/>
              <a:gdLst>
                <a:gd name="T0" fmla="*/ 0 w 71"/>
                <a:gd name="T1" fmla="*/ 16 h 86"/>
                <a:gd name="T2" fmla="*/ 0 w 71"/>
                <a:gd name="T3" fmla="*/ 0 h 86"/>
                <a:gd name="T4" fmla="*/ 3 w 71"/>
                <a:gd name="T5" fmla="*/ 8 h 86"/>
                <a:gd name="T6" fmla="*/ 3 w 71"/>
                <a:gd name="T7" fmla="*/ 8 h 86"/>
                <a:gd name="T8" fmla="*/ 3 w 71"/>
                <a:gd name="T9" fmla="*/ 16 h 86"/>
                <a:gd name="T10" fmla="*/ 6 w 71"/>
                <a:gd name="T11" fmla="*/ 9 h 86"/>
                <a:gd name="T12" fmla="*/ 6 w 71"/>
                <a:gd name="T13" fmla="*/ 21 h 86"/>
                <a:gd name="T14" fmla="*/ 7 w 71"/>
                <a:gd name="T15" fmla="*/ 21 h 86"/>
                <a:gd name="T16" fmla="*/ 7 w 71"/>
                <a:gd name="T17" fmla="*/ 24 h 86"/>
                <a:gd name="T18" fmla="*/ 6 w 71"/>
                <a:gd name="T19" fmla="*/ 24 h 86"/>
                <a:gd name="T20" fmla="*/ 6 w 71"/>
                <a:gd name="T21" fmla="*/ 21 h 86"/>
                <a:gd name="T22" fmla="*/ 3 w 71"/>
                <a:gd name="T23" fmla="*/ 24 h 86"/>
                <a:gd name="T24" fmla="*/ 3 w 71"/>
                <a:gd name="T25" fmla="*/ 21 h 86"/>
                <a:gd name="T26" fmla="*/ 3 w 71"/>
                <a:gd name="T27" fmla="*/ 24 h 86"/>
                <a:gd name="T28" fmla="*/ 3 w 71"/>
                <a:gd name="T29" fmla="*/ 32 h 86"/>
                <a:gd name="T30" fmla="*/ 3 w 71"/>
                <a:gd name="T31" fmla="*/ 21 h 86"/>
                <a:gd name="T32" fmla="*/ 3 w 71"/>
                <a:gd name="T33" fmla="*/ 21 h 86"/>
                <a:gd name="T34" fmla="*/ 3 w 71"/>
                <a:gd name="T35" fmla="*/ 16 h 86"/>
                <a:gd name="T36" fmla="*/ 0 w 71"/>
                <a:gd name="T37" fmla="*/ 16 h 8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1"/>
                <a:gd name="T58" fmla="*/ 0 h 86"/>
                <a:gd name="T59" fmla="*/ 71 w 71"/>
                <a:gd name="T60" fmla="*/ 86 h 8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1" h="86">
                  <a:moveTo>
                    <a:pt x="0" y="42"/>
                  </a:moveTo>
                  <a:lnTo>
                    <a:pt x="0" y="0"/>
                  </a:lnTo>
                  <a:lnTo>
                    <a:pt x="12" y="15"/>
                  </a:lnTo>
                  <a:lnTo>
                    <a:pt x="27" y="15"/>
                  </a:lnTo>
                  <a:lnTo>
                    <a:pt x="39" y="42"/>
                  </a:lnTo>
                  <a:lnTo>
                    <a:pt x="58" y="27"/>
                  </a:lnTo>
                  <a:lnTo>
                    <a:pt x="58" y="57"/>
                  </a:lnTo>
                  <a:lnTo>
                    <a:pt x="71" y="57"/>
                  </a:lnTo>
                  <a:lnTo>
                    <a:pt x="71" y="69"/>
                  </a:lnTo>
                  <a:lnTo>
                    <a:pt x="58" y="69"/>
                  </a:lnTo>
                  <a:lnTo>
                    <a:pt x="58" y="57"/>
                  </a:lnTo>
                  <a:lnTo>
                    <a:pt x="39" y="69"/>
                  </a:lnTo>
                  <a:lnTo>
                    <a:pt x="39" y="57"/>
                  </a:lnTo>
                  <a:lnTo>
                    <a:pt x="39" y="69"/>
                  </a:lnTo>
                  <a:lnTo>
                    <a:pt x="27" y="86"/>
                  </a:lnTo>
                  <a:lnTo>
                    <a:pt x="12" y="57"/>
                  </a:lnTo>
                  <a:lnTo>
                    <a:pt x="27" y="57"/>
                  </a:lnTo>
                  <a:lnTo>
                    <a:pt x="27" y="42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F0000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26" name="Freeform 140"/>
            <p:cNvSpPr>
              <a:spLocks/>
            </p:cNvSpPr>
            <p:nvPr/>
          </p:nvSpPr>
          <p:spPr bwMode="auto">
            <a:xfrm>
              <a:off x="5458" y="2364"/>
              <a:ext cx="101" cy="103"/>
            </a:xfrm>
            <a:custGeom>
              <a:avLst/>
              <a:gdLst>
                <a:gd name="T0" fmla="*/ 0 w 115"/>
                <a:gd name="T1" fmla="*/ 16 h 112"/>
                <a:gd name="T2" fmla="*/ 0 w 115"/>
                <a:gd name="T3" fmla="*/ 14 h 112"/>
                <a:gd name="T4" fmla="*/ 4 w 115"/>
                <a:gd name="T5" fmla="*/ 10 h 112"/>
                <a:gd name="T6" fmla="*/ 5 w 115"/>
                <a:gd name="T7" fmla="*/ 10 h 112"/>
                <a:gd name="T8" fmla="*/ 5 w 115"/>
                <a:gd name="T9" fmla="*/ 14 h 112"/>
                <a:gd name="T10" fmla="*/ 7 w 115"/>
                <a:gd name="T11" fmla="*/ 10 h 112"/>
                <a:gd name="T12" fmla="*/ 7 w 115"/>
                <a:gd name="T13" fmla="*/ 6 h 112"/>
                <a:gd name="T14" fmla="*/ 9 w 115"/>
                <a:gd name="T15" fmla="*/ 6 h 112"/>
                <a:gd name="T16" fmla="*/ 10 w 115"/>
                <a:gd name="T17" fmla="*/ 6 h 112"/>
                <a:gd name="T18" fmla="*/ 9 w 115"/>
                <a:gd name="T19" fmla="*/ 0 h 112"/>
                <a:gd name="T20" fmla="*/ 11 w 115"/>
                <a:gd name="T21" fmla="*/ 6 h 112"/>
                <a:gd name="T22" fmla="*/ 13 w 115"/>
                <a:gd name="T23" fmla="*/ 16 h 112"/>
                <a:gd name="T24" fmla="*/ 11 w 115"/>
                <a:gd name="T25" fmla="*/ 24 h 112"/>
                <a:gd name="T26" fmla="*/ 10 w 115"/>
                <a:gd name="T27" fmla="*/ 16 h 112"/>
                <a:gd name="T28" fmla="*/ 10 w 115"/>
                <a:gd name="T29" fmla="*/ 20 h 112"/>
                <a:gd name="T30" fmla="*/ 10 w 115"/>
                <a:gd name="T31" fmla="*/ 24 h 112"/>
                <a:gd name="T32" fmla="*/ 10 w 115"/>
                <a:gd name="T33" fmla="*/ 27 h 112"/>
                <a:gd name="T34" fmla="*/ 5 w 115"/>
                <a:gd name="T35" fmla="*/ 24 h 112"/>
                <a:gd name="T36" fmla="*/ 7 w 115"/>
                <a:gd name="T37" fmla="*/ 16 h 112"/>
                <a:gd name="T38" fmla="*/ 5 w 115"/>
                <a:gd name="T39" fmla="*/ 14 h 112"/>
                <a:gd name="T40" fmla="*/ 4 w 115"/>
                <a:gd name="T41" fmla="*/ 16 h 112"/>
                <a:gd name="T42" fmla="*/ 4 w 115"/>
                <a:gd name="T43" fmla="*/ 14 h 112"/>
                <a:gd name="T44" fmla="*/ 0 w 115"/>
                <a:gd name="T45" fmla="*/ 20 h 112"/>
                <a:gd name="T46" fmla="*/ 0 w 115"/>
                <a:gd name="T47" fmla="*/ 16 h 11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15"/>
                <a:gd name="T73" fmla="*/ 0 h 112"/>
                <a:gd name="T74" fmla="*/ 115 w 115"/>
                <a:gd name="T75" fmla="*/ 112 h 11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15" h="112">
                  <a:moveTo>
                    <a:pt x="0" y="68"/>
                  </a:moveTo>
                  <a:lnTo>
                    <a:pt x="0" y="56"/>
                  </a:lnTo>
                  <a:lnTo>
                    <a:pt x="27" y="39"/>
                  </a:lnTo>
                  <a:lnTo>
                    <a:pt x="46" y="39"/>
                  </a:lnTo>
                  <a:lnTo>
                    <a:pt x="46" y="56"/>
                  </a:lnTo>
                  <a:lnTo>
                    <a:pt x="59" y="39"/>
                  </a:lnTo>
                  <a:lnTo>
                    <a:pt x="59" y="27"/>
                  </a:lnTo>
                  <a:lnTo>
                    <a:pt x="75" y="27"/>
                  </a:lnTo>
                  <a:lnTo>
                    <a:pt x="86" y="27"/>
                  </a:lnTo>
                  <a:lnTo>
                    <a:pt x="75" y="0"/>
                  </a:lnTo>
                  <a:lnTo>
                    <a:pt x="98" y="27"/>
                  </a:lnTo>
                  <a:lnTo>
                    <a:pt x="115" y="68"/>
                  </a:lnTo>
                  <a:lnTo>
                    <a:pt x="98" y="98"/>
                  </a:lnTo>
                  <a:lnTo>
                    <a:pt x="86" y="68"/>
                  </a:lnTo>
                  <a:lnTo>
                    <a:pt x="86" y="83"/>
                  </a:lnTo>
                  <a:lnTo>
                    <a:pt x="86" y="98"/>
                  </a:lnTo>
                  <a:lnTo>
                    <a:pt x="86" y="112"/>
                  </a:lnTo>
                  <a:lnTo>
                    <a:pt x="46" y="98"/>
                  </a:lnTo>
                  <a:lnTo>
                    <a:pt x="59" y="68"/>
                  </a:lnTo>
                  <a:lnTo>
                    <a:pt x="46" y="56"/>
                  </a:lnTo>
                  <a:lnTo>
                    <a:pt x="15" y="68"/>
                  </a:lnTo>
                  <a:lnTo>
                    <a:pt x="15" y="56"/>
                  </a:lnTo>
                  <a:lnTo>
                    <a:pt x="0" y="83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0000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27" name="Freeform 141"/>
            <p:cNvSpPr>
              <a:spLocks/>
            </p:cNvSpPr>
            <p:nvPr/>
          </p:nvSpPr>
          <p:spPr bwMode="auto">
            <a:xfrm>
              <a:off x="6008" y="2721"/>
              <a:ext cx="87" cy="49"/>
            </a:xfrm>
            <a:custGeom>
              <a:avLst/>
              <a:gdLst>
                <a:gd name="T0" fmla="*/ 0 w 99"/>
                <a:gd name="T1" fmla="*/ 9 h 52"/>
                <a:gd name="T2" fmla="*/ 7 w 99"/>
                <a:gd name="T3" fmla="*/ 9 h 52"/>
                <a:gd name="T4" fmla="*/ 8 w 99"/>
                <a:gd name="T5" fmla="*/ 8 h 52"/>
                <a:gd name="T6" fmla="*/ 10 w 99"/>
                <a:gd name="T7" fmla="*/ 8 h 52"/>
                <a:gd name="T8" fmla="*/ 10 w 99"/>
                <a:gd name="T9" fmla="*/ 0 h 52"/>
                <a:gd name="T10" fmla="*/ 11 w 99"/>
                <a:gd name="T11" fmla="*/ 0 h 52"/>
                <a:gd name="T12" fmla="*/ 11 w 99"/>
                <a:gd name="T13" fmla="*/ 8 h 52"/>
                <a:gd name="T14" fmla="*/ 10 w 99"/>
                <a:gd name="T15" fmla="*/ 9 h 52"/>
                <a:gd name="T16" fmla="*/ 7 w 99"/>
                <a:gd name="T17" fmla="*/ 20 h 52"/>
                <a:gd name="T18" fmla="*/ 4 w 99"/>
                <a:gd name="T19" fmla="*/ 20 h 52"/>
                <a:gd name="T20" fmla="*/ 0 w 99"/>
                <a:gd name="T21" fmla="*/ 9 h 5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9"/>
                <a:gd name="T34" fmla="*/ 0 h 52"/>
                <a:gd name="T35" fmla="*/ 99 w 99"/>
                <a:gd name="T36" fmla="*/ 52 h 5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9" h="52">
                  <a:moveTo>
                    <a:pt x="0" y="27"/>
                  </a:moveTo>
                  <a:lnTo>
                    <a:pt x="59" y="27"/>
                  </a:lnTo>
                  <a:lnTo>
                    <a:pt x="71" y="12"/>
                  </a:lnTo>
                  <a:lnTo>
                    <a:pt x="86" y="12"/>
                  </a:lnTo>
                  <a:lnTo>
                    <a:pt x="86" y="0"/>
                  </a:lnTo>
                  <a:lnTo>
                    <a:pt x="99" y="0"/>
                  </a:lnTo>
                  <a:lnTo>
                    <a:pt x="99" y="12"/>
                  </a:lnTo>
                  <a:lnTo>
                    <a:pt x="86" y="27"/>
                  </a:lnTo>
                  <a:lnTo>
                    <a:pt x="59" y="52"/>
                  </a:lnTo>
                  <a:lnTo>
                    <a:pt x="15" y="52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28" name="Freeform 142"/>
            <p:cNvSpPr>
              <a:spLocks/>
            </p:cNvSpPr>
            <p:nvPr/>
          </p:nvSpPr>
          <p:spPr bwMode="auto">
            <a:xfrm>
              <a:off x="6072" y="2680"/>
              <a:ext cx="39" cy="51"/>
            </a:xfrm>
            <a:custGeom>
              <a:avLst/>
              <a:gdLst>
                <a:gd name="T0" fmla="*/ 0 w 47"/>
                <a:gd name="T1" fmla="*/ 0 h 56"/>
                <a:gd name="T2" fmla="*/ 2 w 47"/>
                <a:gd name="T3" fmla="*/ 0 h 56"/>
                <a:gd name="T4" fmla="*/ 2 w 47"/>
                <a:gd name="T5" fmla="*/ 5 h 56"/>
                <a:gd name="T6" fmla="*/ 2 w 47"/>
                <a:gd name="T7" fmla="*/ 12 h 56"/>
                <a:gd name="T8" fmla="*/ 2 w 47"/>
                <a:gd name="T9" fmla="*/ 5 h 56"/>
                <a:gd name="T10" fmla="*/ 0 w 47"/>
                <a:gd name="T11" fmla="*/ 0 h 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"/>
                <a:gd name="T19" fmla="*/ 0 h 56"/>
                <a:gd name="T20" fmla="*/ 47 w 47"/>
                <a:gd name="T21" fmla="*/ 56 h 5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" h="56">
                  <a:moveTo>
                    <a:pt x="0" y="0"/>
                  </a:moveTo>
                  <a:lnTo>
                    <a:pt x="16" y="0"/>
                  </a:lnTo>
                  <a:lnTo>
                    <a:pt x="47" y="27"/>
                  </a:lnTo>
                  <a:lnTo>
                    <a:pt x="47" y="56"/>
                  </a:lnTo>
                  <a:lnTo>
                    <a:pt x="2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29" name="Freeform 143"/>
            <p:cNvSpPr>
              <a:spLocks/>
            </p:cNvSpPr>
            <p:nvPr/>
          </p:nvSpPr>
          <p:spPr bwMode="auto">
            <a:xfrm>
              <a:off x="6287" y="3117"/>
              <a:ext cx="50" cy="57"/>
            </a:xfrm>
            <a:custGeom>
              <a:avLst/>
              <a:gdLst>
                <a:gd name="T0" fmla="*/ 0 w 56"/>
                <a:gd name="T1" fmla="*/ 0 h 59"/>
                <a:gd name="T2" fmla="*/ 4 w 56"/>
                <a:gd name="T3" fmla="*/ 11 h 59"/>
                <a:gd name="T4" fmla="*/ 9 w 56"/>
                <a:gd name="T5" fmla="*/ 34 h 59"/>
                <a:gd name="T6" fmla="*/ 6 w 56"/>
                <a:gd name="T7" fmla="*/ 34 h 59"/>
                <a:gd name="T8" fmla="*/ 4 w 56"/>
                <a:gd name="T9" fmla="*/ 14 h 59"/>
                <a:gd name="T10" fmla="*/ 0 w 56"/>
                <a:gd name="T11" fmla="*/ 0 h 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6"/>
                <a:gd name="T19" fmla="*/ 0 h 59"/>
                <a:gd name="T20" fmla="*/ 56 w 56"/>
                <a:gd name="T21" fmla="*/ 59 h 5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6" h="59">
                  <a:moveTo>
                    <a:pt x="0" y="0"/>
                  </a:moveTo>
                  <a:lnTo>
                    <a:pt x="23" y="11"/>
                  </a:lnTo>
                  <a:lnTo>
                    <a:pt x="56" y="59"/>
                  </a:lnTo>
                  <a:lnTo>
                    <a:pt x="39" y="59"/>
                  </a:lnTo>
                  <a:lnTo>
                    <a:pt x="12" y="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30" name="Freeform 144"/>
            <p:cNvSpPr>
              <a:spLocks/>
            </p:cNvSpPr>
            <p:nvPr/>
          </p:nvSpPr>
          <p:spPr bwMode="auto">
            <a:xfrm>
              <a:off x="5447" y="1258"/>
              <a:ext cx="162" cy="198"/>
            </a:xfrm>
            <a:custGeom>
              <a:avLst/>
              <a:gdLst>
                <a:gd name="T0" fmla="*/ 3 w 187"/>
                <a:gd name="T1" fmla="*/ 7 h 212"/>
                <a:gd name="T2" fmla="*/ 3 w 187"/>
                <a:gd name="T3" fmla="*/ 7 h 212"/>
                <a:gd name="T4" fmla="*/ 0 w 187"/>
                <a:gd name="T5" fmla="*/ 0 h 212"/>
                <a:gd name="T6" fmla="*/ 3 w 187"/>
                <a:gd name="T7" fmla="*/ 0 h 212"/>
                <a:gd name="T8" fmla="*/ 14 w 187"/>
                <a:gd name="T9" fmla="*/ 38 h 212"/>
                <a:gd name="T10" fmla="*/ 11 w 187"/>
                <a:gd name="T11" fmla="*/ 38 h 212"/>
                <a:gd name="T12" fmla="*/ 11 w 187"/>
                <a:gd name="T13" fmla="*/ 49 h 212"/>
                <a:gd name="T14" fmla="*/ 16 w 187"/>
                <a:gd name="T15" fmla="*/ 62 h 212"/>
                <a:gd name="T16" fmla="*/ 14 w 187"/>
                <a:gd name="T17" fmla="*/ 62 h 212"/>
                <a:gd name="T18" fmla="*/ 14 w 187"/>
                <a:gd name="T19" fmla="*/ 66 h 212"/>
                <a:gd name="T20" fmla="*/ 13 w 187"/>
                <a:gd name="T21" fmla="*/ 62 h 212"/>
                <a:gd name="T22" fmla="*/ 11 w 187"/>
                <a:gd name="T23" fmla="*/ 49 h 212"/>
                <a:gd name="T24" fmla="*/ 3 w 187"/>
                <a:gd name="T25" fmla="*/ 7 h 2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7"/>
                <a:gd name="T40" fmla="*/ 0 h 212"/>
                <a:gd name="T41" fmla="*/ 187 w 187"/>
                <a:gd name="T42" fmla="*/ 212 h 2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7" h="212">
                  <a:moveTo>
                    <a:pt x="12" y="27"/>
                  </a:moveTo>
                  <a:lnTo>
                    <a:pt x="12" y="12"/>
                  </a:lnTo>
                  <a:lnTo>
                    <a:pt x="0" y="0"/>
                  </a:lnTo>
                  <a:lnTo>
                    <a:pt x="27" y="0"/>
                  </a:lnTo>
                  <a:lnTo>
                    <a:pt x="158" y="123"/>
                  </a:lnTo>
                  <a:lnTo>
                    <a:pt x="127" y="123"/>
                  </a:lnTo>
                  <a:lnTo>
                    <a:pt x="127" y="154"/>
                  </a:lnTo>
                  <a:lnTo>
                    <a:pt x="187" y="198"/>
                  </a:lnTo>
                  <a:lnTo>
                    <a:pt x="158" y="198"/>
                  </a:lnTo>
                  <a:lnTo>
                    <a:pt x="158" y="212"/>
                  </a:lnTo>
                  <a:lnTo>
                    <a:pt x="142" y="198"/>
                  </a:lnTo>
                  <a:lnTo>
                    <a:pt x="127" y="154"/>
                  </a:lnTo>
                  <a:lnTo>
                    <a:pt x="12" y="27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31" name="Freeform 145"/>
            <p:cNvSpPr>
              <a:spLocks/>
            </p:cNvSpPr>
            <p:nvPr/>
          </p:nvSpPr>
          <p:spPr bwMode="auto">
            <a:xfrm>
              <a:off x="5482" y="2824"/>
              <a:ext cx="91" cy="43"/>
            </a:xfrm>
            <a:custGeom>
              <a:avLst/>
              <a:gdLst>
                <a:gd name="T0" fmla="*/ 0 w 103"/>
                <a:gd name="T1" fmla="*/ 16 h 46"/>
                <a:gd name="T2" fmla="*/ 4 w 103"/>
                <a:gd name="T3" fmla="*/ 10 h 46"/>
                <a:gd name="T4" fmla="*/ 5 w 103"/>
                <a:gd name="T5" fmla="*/ 0 h 46"/>
                <a:gd name="T6" fmla="*/ 13 w 103"/>
                <a:gd name="T7" fmla="*/ 0 h 46"/>
                <a:gd name="T8" fmla="*/ 5 w 103"/>
                <a:gd name="T9" fmla="*/ 7 h 46"/>
                <a:gd name="T10" fmla="*/ 4 w 103"/>
                <a:gd name="T11" fmla="*/ 16 h 46"/>
                <a:gd name="T12" fmla="*/ 0 w 103"/>
                <a:gd name="T13" fmla="*/ 16 h 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3"/>
                <a:gd name="T22" fmla="*/ 0 h 46"/>
                <a:gd name="T23" fmla="*/ 103 w 103"/>
                <a:gd name="T24" fmla="*/ 46 h 4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3" h="46">
                  <a:moveTo>
                    <a:pt x="0" y="46"/>
                  </a:moveTo>
                  <a:lnTo>
                    <a:pt x="19" y="31"/>
                  </a:lnTo>
                  <a:lnTo>
                    <a:pt x="46" y="0"/>
                  </a:lnTo>
                  <a:lnTo>
                    <a:pt x="103" y="0"/>
                  </a:lnTo>
                  <a:lnTo>
                    <a:pt x="46" y="17"/>
                  </a:lnTo>
                  <a:lnTo>
                    <a:pt x="30" y="46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32" name="Freeform 146"/>
            <p:cNvSpPr>
              <a:spLocks/>
            </p:cNvSpPr>
            <p:nvPr/>
          </p:nvSpPr>
          <p:spPr bwMode="auto">
            <a:xfrm>
              <a:off x="3474" y="3332"/>
              <a:ext cx="40" cy="49"/>
            </a:xfrm>
            <a:custGeom>
              <a:avLst/>
              <a:gdLst>
                <a:gd name="T0" fmla="*/ 4 w 46"/>
                <a:gd name="T1" fmla="*/ 8 h 52"/>
                <a:gd name="T2" fmla="*/ 4 w 46"/>
                <a:gd name="T3" fmla="*/ 0 h 52"/>
                <a:gd name="T4" fmla="*/ 3 w 46"/>
                <a:gd name="T5" fmla="*/ 0 h 52"/>
                <a:gd name="T6" fmla="*/ 0 w 46"/>
                <a:gd name="T7" fmla="*/ 8 h 52"/>
                <a:gd name="T8" fmla="*/ 3 w 46"/>
                <a:gd name="T9" fmla="*/ 20 h 52"/>
                <a:gd name="T10" fmla="*/ 4 w 46"/>
                <a:gd name="T11" fmla="*/ 8 h 52"/>
                <a:gd name="T12" fmla="*/ 4 w 46"/>
                <a:gd name="T13" fmla="*/ 8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6"/>
                <a:gd name="T22" fmla="*/ 0 h 52"/>
                <a:gd name="T23" fmla="*/ 46 w 46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6" h="52">
                  <a:moveTo>
                    <a:pt x="46" y="12"/>
                  </a:moveTo>
                  <a:lnTo>
                    <a:pt x="46" y="0"/>
                  </a:lnTo>
                  <a:lnTo>
                    <a:pt x="28" y="0"/>
                  </a:lnTo>
                  <a:lnTo>
                    <a:pt x="0" y="23"/>
                  </a:lnTo>
                  <a:lnTo>
                    <a:pt x="15" y="52"/>
                  </a:lnTo>
                  <a:lnTo>
                    <a:pt x="46" y="23"/>
                  </a:lnTo>
                  <a:lnTo>
                    <a:pt x="46" y="12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33" name="Freeform 147"/>
            <p:cNvSpPr>
              <a:spLocks/>
            </p:cNvSpPr>
            <p:nvPr/>
          </p:nvSpPr>
          <p:spPr bwMode="auto">
            <a:xfrm>
              <a:off x="2763" y="1232"/>
              <a:ext cx="88" cy="93"/>
            </a:xfrm>
            <a:custGeom>
              <a:avLst/>
              <a:gdLst>
                <a:gd name="T0" fmla="*/ 8 w 99"/>
                <a:gd name="T1" fmla="*/ 8 h 99"/>
                <a:gd name="T2" fmla="*/ 9 w 99"/>
                <a:gd name="T3" fmla="*/ 0 h 99"/>
                <a:gd name="T4" fmla="*/ 8 w 99"/>
                <a:gd name="T5" fmla="*/ 0 h 99"/>
                <a:gd name="T6" fmla="*/ 5 w 99"/>
                <a:gd name="T7" fmla="*/ 8 h 99"/>
                <a:gd name="T8" fmla="*/ 8 w 99"/>
                <a:gd name="T9" fmla="*/ 8 h 99"/>
                <a:gd name="T10" fmla="*/ 5 w 99"/>
                <a:gd name="T11" fmla="*/ 8 h 99"/>
                <a:gd name="T12" fmla="*/ 4 w 99"/>
                <a:gd name="T13" fmla="*/ 8 h 99"/>
                <a:gd name="T14" fmla="*/ 4 w 99"/>
                <a:gd name="T15" fmla="*/ 8 h 99"/>
                <a:gd name="T16" fmla="*/ 4 w 99"/>
                <a:gd name="T17" fmla="*/ 14 h 99"/>
                <a:gd name="T18" fmla="*/ 4 w 99"/>
                <a:gd name="T19" fmla="*/ 14 h 99"/>
                <a:gd name="T20" fmla="*/ 5 w 99"/>
                <a:gd name="T21" fmla="*/ 20 h 99"/>
                <a:gd name="T22" fmla="*/ 4 w 99"/>
                <a:gd name="T23" fmla="*/ 30 h 99"/>
                <a:gd name="T24" fmla="*/ 0 w 99"/>
                <a:gd name="T25" fmla="*/ 30 h 99"/>
                <a:gd name="T26" fmla="*/ 4 w 99"/>
                <a:gd name="T27" fmla="*/ 35 h 99"/>
                <a:gd name="T28" fmla="*/ 11 w 99"/>
                <a:gd name="T29" fmla="*/ 30 h 99"/>
                <a:gd name="T30" fmla="*/ 13 w 99"/>
                <a:gd name="T31" fmla="*/ 20 h 99"/>
                <a:gd name="T32" fmla="*/ 13 w 99"/>
                <a:gd name="T33" fmla="*/ 8 h 99"/>
                <a:gd name="T34" fmla="*/ 9 w 99"/>
                <a:gd name="T35" fmla="*/ 8 h 99"/>
                <a:gd name="T36" fmla="*/ 8 w 99"/>
                <a:gd name="T37" fmla="*/ 8 h 9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9"/>
                <a:gd name="T58" fmla="*/ 0 h 99"/>
                <a:gd name="T59" fmla="*/ 99 w 99"/>
                <a:gd name="T60" fmla="*/ 99 h 9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9" h="99">
                  <a:moveTo>
                    <a:pt x="55" y="15"/>
                  </a:moveTo>
                  <a:lnTo>
                    <a:pt x="67" y="0"/>
                  </a:lnTo>
                  <a:lnTo>
                    <a:pt x="55" y="0"/>
                  </a:lnTo>
                  <a:lnTo>
                    <a:pt x="38" y="15"/>
                  </a:lnTo>
                  <a:lnTo>
                    <a:pt x="55" y="15"/>
                  </a:lnTo>
                  <a:lnTo>
                    <a:pt x="38" y="27"/>
                  </a:lnTo>
                  <a:lnTo>
                    <a:pt x="26" y="27"/>
                  </a:lnTo>
                  <a:lnTo>
                    <a:pt x="11" y="27"/>
                  </a:lnTo>
                  <a:lnTo>
                    <a:pt x="26" y="38"/>
                  </a:lnTo>
                  <a:lnTo>
                    <a:pt x="11" y="38"/>
                  </a:lnTo>
                  <a:lnTo>
                    <a:pt x="38" y="55"/>
                  </a:lnTo>
                  <a:lnTo>
                    <a:pt x="11" y="86"/>
                  </a:lnTo>
                  <a:lnTo>
                    <a:pt x="0" y="86"/>
                  </a:lnTo>
                  <a:lnTo>
                    <a:pt x="11" y="99"/>
                  </a:lnTo>
                  <a:lnTo>
                    <a:pt x="78" y="86"/>
                  </a:lnTo>
                  <a:lnTo>
                    <a:pt x="99" y="55"/>
                  </a:lnTo>
                  <a:lnTo>
                    <a:pt x="99" y="27"/>
                  </a:lnTo>
                  <a:lnTo>
                    <a:pt x="67" y="27"/>
                  </a:lnTo>
                  <a:lnTo>
                    <a:pt x="55" y="15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34" name="Freeform 148"/>
            <p:cNvSpPr>
              <a:spLocks/>
            </p:cNvSpPr>
            <p:nvPr/>
          </p:nvSpPr>
          <p:spPr bwMode="auto">
            <a:xfrm>
              <a:off x="3011" y="1269"/>
              <a:ext cx="77" cy="66"/>
            </a:xfrm>
            <a:custGeom>
              <a:avLst/>
              <a:gdLst>
                <a:gd name="T0" fmla="*/ 0 w 86"/>
                <a:gd name="T1" fmla="*/ 17 h 71"/>
                <a:gd name="T2" fmla="*/ 4 w 86"/>
                <a:gd name="T3" fmla="*/ 17 h 71"/>
                <a:gd name="T4" fmla="*/ 8 w 86"/>
                <a:gd name="T5" fmla="*/ 20 h 71"/>
                <a:gd name="T6" fmla="*/ 8 w 86"/>
                <a:gd name="T7" fmla="*/ 14 h 71"/>
                <a:gd name="T8" fmla="*/ 11 w 86"/>
                <a:gd name="T9" fmla="*/ 7 h 71"/>
                <a:gd name="T10" fmla="*/ 13 w 86"/>
                <a:gd name="T11" fmla="*/ 0 h 71"/>
                <a:gd name="T12" fmla="*/ 6 w 86"/>
                <a:gd name="T13" fmla="*/ 7 h 71"/>
                <a:gd name="T14" fmla="*/ 8 w 86"/>
                <a:gd name="T15" fmla="*/ 7 h 71"/>
                <a:gd name="T16" fmla="*/ 6 w 86"/>
                <a:gd name="T17" fmla="*/ 7 h 71"/>
                <a:gd name="T18" fmla="*/ 4 w 86"/>
                <a:gd name="T19" fmla="*/ 7 h 71"/>
                <a:gd name="T20" fmla="*/ 4 w 86"/>
                <a:gd name="T21" fmla="*/ 7 h 71"/>
                <a:gd name="T22" fmla="*/ 0 w 86"/>
                <a:gd name="T23" fmla="*/ 17 h 7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6"/>
                <a:gd name="T37" fmla="*/ 0 h 71"/>
                <a:gd name="T38" fmla="*/ 86 w 86"/>
                <a:gd name="T39" fmla="*/ 71 h 7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6" h="71">
                  <a:moveTo>
                    <a:pt x="0" y="58"/>
                  </a:moveTo>
                  <a:lnTo>
                    <a:pt x="27" y="58"/>
                  </a:lnTo>
                  <a:lnTo>
                    <a:pt x="53" y="71"/>
                  </a:lnTo>
                  <a:lnTo>
                    <a:pt x="53" y="46"/>
                  </a:lnTo>
                  <a:lnTo>
                    <a:pt x="73" y="27"/>
                  </a:lnTo>
                  <a:lnTo>
                    <a:pt x="86" y="0"/>
                  </a:lnTo>
                  <a:lnTo>
                    <a:pt x="42" y="15"/>
                  </a:lnTo>
                  <a:lnTo>
                    <a:pt x="53" y="27"/>
                  </a:lnTo>
                  <a:lnTo>
                    <a:pt x="42" y="27"/>
                  </a:lnTo>
                  <a:lnTo>
                    <a:pt x="27" y="27"/>
                  </a:lnTo>
                  <a:lnTo>
                    <a:pt x="27" y="15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35" name="Freeform 149"/>
            <p:cNvSpPr>
              <a:spLocks/>
            </p:cNvSpPr>
            <p:nvPr/>
          </p:nvSpPr>
          <p:spPr bwMode="auto">
            <a:xfrm>
              <a:off x="3164" y="1325"/>
              <a:ext cx="121" cy="66"/>
            </a:xfrm>
            <a:custGeom>
              <a:avLst/>
              <a:gdLst>
                <a:gd name="T0" fmla="*/ 5 w 139"/>
                <a:gd name="T1" fmla="*/ 5 h 72"/>
                <a:gd name="T2" fmla="*/ 8 w 139"/>
                <a:gd name="T3" fmla="*/ 5 h 72"/>
                <a:gd name="T4" fmla="*/ 9 w 139"/>
                <a:gd name="T5" fmla="*/ 5 h 72"/>
                <a:gd name="T6" fmla="*/ 10 w 139"/>
                <a:gd name="T7" fmla="*/ 5 h 72"/>
                <a:gd name="T8" fmla="*/ 13 w 139"/>
                <a:gd name="T9" fmla="*/ 10 h 72"/>
                <a:gd name="T10" fmla="*/ 9 w 139"/>
                <a:gd name="T11" fmla="*/ 16 h 72"/>
                <a:gd name="T12" fmla="*/ 7 w 139"/>
                <a:gd name="T13" fmla="*/ 12 h 72"/>
                <a:gd name="T14" fmla="*/ 5 w 139"/>
                <a:gd name="T15" fmla="*/ 16 h 72"/>
                <a:gd name="T16" fmla="*/ 3 w 139"/>
                <a:gd name="T17" fmla="*/ 16 h 72"/>
                <a:gd name="T18" fmla="*/ 3 w 139"/>
                <a:gd name="T19" fmla="*/ 10 h 72"/>
                <a:gd name="T20" fmla="*/ 0 w 139"/>
                <a:gd name="T21" fmla="*/ 5 h 72"/>
                <a:gd name="T22" fmla="*/ 5 w 139"/>
                <a:gd name="T23" fmla="*/ 0 h 72"/>
                <a:gd name="T24" fmla="*/ 5 w 139"/>
                <a:gd name="T25" fmla="*/ 5 h 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9"/>
                <a:gd name="T40" fmla="*/ 0 h 72"/>
                <a:gd name="T41" fmla="*/ 139 w 139"/>
                <a:gd name="T42" fmla="*/ 72 h 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9" h="72">
                  <a:moveTo>
                    <a:pt x="50" y="12"/>
                  </a:moveTo>
                  <a:lnTo>
                    <a:pt x="83" y="12"/>
                  </a:lnTo>
                  <a:lnTo>
                    <a:pt x="98" y="27"/>
                  </a:lnTo>
                  <a:lnTo>
                    <a:pt x="110" y="27"/>
                  </a:lnTo>
                  <a:lnTo>
                    <a:pt x="139" y="39"/>
                  </a:lnTo>
                  <a:lnTo>
                    <a:pt x="98" y="72"/>
                  </a:lnTo>
                  <a:lnTo>
                    <a:pt x="66" y="50"/>
                  </a:lnTo>
                  <a:lnTo>
                    <a:pt x="50" y="72"/>
                  </a:lnTo>
                  <a:lnTo>
                    <a:pt x="39" y="72"/>
                  </a:lnTo>
                  <a:lnTo>
                    <a:pt x="12" y="39"/>
                  </a:lnTo>
                  <a:lnTo>
                    <a:pt x="0" y="27"/>
                  </a:lnTo>
                  <a:lnTo>
                    <a:pt x="50" y="0"/>
                  </a:lnTo>
                  <a:lnTo>
                    <a:pt x="50" y="12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36" name="Freeform 150"/>
            <p:cNvSpPr>
              <a:spLocks/>
            </p:cNvSpPr>
            <p:nvPr/>
          </p:nvSpPr>
          <p:spPr bwMode="auto">
            <a:xfrm>
              <a:off x="1423" y="1497"/>
              <a:ext cx="91" cy="43"/>
            </a:xfrm>
            <a:custGeom>
              <a:avLst/>
              <a:gdLst>
                <a:gd name="T0" fmla="*/ 4 w 103"/>
                <a:gd name="T1" fmla="*/ 16 h 46"/>
                <a:gd name="T2" fmla="*/ 0 w 103"/>
                <a:gd name="T3" fmla="*/ 16 h 46"/>
                <a:gd name="T4" fmla="*/ 4 w 103"/>
                <a:gd name="T5" fmla="*/ 7 h 46"/>
                <a:gd name="T6" fmla="*/ 9 w 103"/>
                <a:gd name="T7" fmla="*/ 7 h 46"/>
                <a:gd name="T8" fmla="*/ 13 w 103"/>
                <a:gd name="T9" fmla="*/ 0 h 46"/>
                <a:gd name="T10" fmla="*/ 10 w 103"/>
                <a:gd name="T11" fmla="*/ 16 h 46"/>
                <a:gd name="T12" fmla="*/ 4 w 103"/>
                <a:gd name="T13" fmla="*/ 16 h 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3"/>
                <a:gd name="T22" fmla="*/ 0 h 46"/>
                <a:gd name="T23" fmla="*/ 103 w 103"/>
                <a:gd name="T24" fmla="*/ 46 h 4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3" h="46">
                  <a:moveTo>
                    <a:pt x="19" y="46"/>
                  </a:moveTo>
                  <a:lnTo>
                    <a:pt x="0" y="46"/>
                  </a:lnTo>
                  <a:lnTo>
                    <a:pt x="19" y="25"/>
                  </a:lnTo>
                  <a:lnTo>
                    <a:pt x="71" y="25"/>
                  </a:lnTo>
                  <a:lnTo>
                    <a:pt x="103" y="0"/>
                  </a:lnTo>
                  <a:lnTo>
                    <a:pt x="86" y="46"/>
                  </a:lnTo>
                  <a:lnTo>
                    <a:pt x="19" y="46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37" name="Freeform 151"/>
            <p:cNvSpPr>
              <a:spLocks/>
            </p:cNvSpPr>
            <p:nvPr/>
          </p:nvSpPr>
          <p:spPr bwMode="auto">
            <a:xfrm>
              <a:off x="1350" y="1535"/>
              <a:ext cx="101" cy="43"/>
            </a:xfrm>
            <a:custGeom>
              <a:avLst/>
              <a:gdLst>
                <a:gd name="T0" fmla="*/ 0 w 115"/>
                <a:gd name="T1" fmla="*/ 16 h 46"/>
                <a:gd name="T2" fmla="*/ 4 w 115"/>
                <a:gd name="T3" fmla="*/ 0 h 46"/>
                <a:gd name="T4" fmla="*/ 13 w 115"/>
                <a:gd name="T5" fmla="*/ 0 h 46"/>
                <a:gd name="T6" fmla="*/ 4 w 115"/>
                <a:gd name="T7" fmla="*/ 16 h 46"/>
                <a:gd name="T8" fmla="*/ 0 w 115"/>
                <a:gd name="T9" fmla="*/ 16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5"/>
                <a:gd name="T16" fmla="*/ 0 h 46"/>
                <a:gd name="T17" fmla="*/ 115 w 115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5" h="46">
                  <a:moveTo>
                    <a:pt x="0" y="46"/>
                  </a:moveTo>
                  <a:lnTo>
                    <a:pt x="42" y="0"/>
                  </a:lnTo>
                  <a:lnTo>
                    <a:pt x="115" y="0"/>
                  </a:lnTo>
                  <a:lnTo>
                    <a:pt x="27" y="46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38" name="Freeform 152"/>
            <p:cNvSpPr>
              <a:spLocks/>
            </p:cNvSpPr>
            <p:nvPr/>
          </p:nvSpPr>
          <p:spPr bwMode="auto">
            <a:xfrm>
              <a:off x="1260" y="1445"/>
              <a:ext cx="191" cy="118"/>
            </a:xfrm>
            <a:custGeom>
              <a:avLst/>
              <a:gdLst>
                <a:gd name="T0" fmla="*/ 13 w 219"/>
                <a:gd name="T1" fmla="*/ 0 h 127"/>
                <a:gd name="T2" fmla="*/ 20 w 219"/>
                <a:gd name="T3" fmla="*/ 7 h 127"/>
                <a:gd name="T4" fmla="*/ 22 w 219"/>
                <a:gd name="T5" fmla="*/ 13 h 127"/>
                <a:gd name="T6" fmla="*/ 20 w 219"/>
                <a:gd name="T7" fmla="*/ 16 h 127"/>
                <a:gd name="T8" fmla="*/ 17 w 219"/>
                <a:gd name="T9" fmla="*/ 7 h 127"/>
                <a:gd name="T10" fmla="*/ 15 w 219"/>
                <a:gd name="T11" fmla="*/ 24 h 127"/>
                <a:gd name="T12" fmla="*/ 13 w 219"/>
                <a:gd name="T13" fmla="*/ 24 h 127"/>
                <a:gd name="T14" fmla="*/ 13 w 219"/>
                <a:gd name="T15" fmla="*/ 20 h 127"/>
                <a:gd name="T16" fmla="*/ 11 w 219"/>
                <a:gd name="T17" fmla="*/ 20 h 127"/>
                <a:gd name="T18" fmla="*/ 13 w 219"/>
                <a:gd name="T19" fmla="*/ 16 h 127"/>
                <a:gd name="T20" fmla="*/ 13 w 219"/>
                <a:gd name="T21" fmla="*/ 7 h 127"/>
                <a:gd name="T22" fmla="*/ 11 w 219"/>
                <a:gd name="T23" fmla="*/ 7 h 127"/>
                <a:gd name="T24" fmla="*/ 8 w 219"/>
                <a:gd name="T25" fmla="*/ 13 h 127"/>
                <a:gd name="T26" fmla="*/ 6 w 219"/>
                <a:gd name="T27" fmla="*/ 20 h 127"/>
                <a:gd name="T28" fmla="*/ 3 w 219"/>
                <a:gd name="T29" fmla="*/ 32 h 127"/>
                <a:gd name="T30" fmla="*/ 3 w 219"/>
                <a:gd name="T31" fmla="*/ 37 h 127"/>
                <a:gd name="T32" fmla="*/ 0 w 219"/>
                <a:gd name="T33" fmla="*/ 37 h 127"/>
                <a:gd name="T34" fmla="*/ 0 w 219"/>
                <a:gd name="T35" fmla="*/ 32 h 127"/>
                <a:gd name="T36" fmla="*/ 3 w 219"/>
                <a:gd name="T37" fmla="*/ 24 h 127"/>
                <a:gd name="T38" fmla="*/ 6 w 219"/>
                <a:gd name="T39" fmla="*/ 13 h 127"/>
                <a:gd name="T40" fmla="*/ 3 w 219"/>
                <a:gd name="T41" fmla="*/ 16 h 127"/>
                <a:gd name="T42" fmla="*/ 8 w 219"/>
                <a:gd name="T43" fmla="*/ 7 h 127"/>
                <a:gd name="T44" fmla="*/ 13 w 219"/>
                <a:gd name="T45" fmla="*/ 7 h 127"/>
                <a:gd name="T46" fmla="*/ 13 w 219"/>
                <a:gd name="T47" fmla="*/ 0 h 12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19"/>
                <a:gd name="T73" fmla="*/ 0 h 127"/>
                <a:gd name="T74" fmla="*/ 219 w 219"/>
                <a:gd name="T75" fmla="*/ 127 h 12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19" h="127">
                  <a:moveTo>
                    <a:pt x="131" y="0"/>
                  </a:moveTo>
                  <a:lnTo>
                    <a:pt x="206" y="12"/>
                  </a:lnTo>
                  <a:lnTo>
                    <a:pt x="219" y="42"/>
                  </a:lnTo>
                  <a:lnTo>
                    <a:pt x="206" y="54"/>
                  </a:lnTo>
                  <a:lnTo>
                    <a:pt x="175" y="23"/>
                  </a:lnTo>
                  <a:lnTo>
                    <a:pt x="146" y="83"/>
                  </a:lnTo>
                  <a:lnTo>
                    <a:pt x="131" y="83"/>
                  </a:lnTo>
                  <a:lnTo>
                    <a:pt x="131" y="71"/>
                  </a:lnTo>
                  <a:lnTo>
                    <a:pt x="119" y="71"/>
                  </a:lnTo>
                  <a:lnTo>
                    <a:pt x="131" y="54"/>
                  </a:lnTo>
                  <a:lnTo>
                    <a:pt x="131" y="23"/>
                  </a:lnTo>
                  <a:lnTo>
                    <a:pt x="119" y="23"/>
                  </a:lnTo>
                  <a:lnTo>
                    <a:pt x="75" y="42"/>
                  </a:lnTo>
                  <a:lnTo>
                    <a:pt x="60" y="71"/>
                  </a:lnTo>
                  <a:lnTo>
                    <a:pt x="31" y="110"/>
                  </a:lnTo>
                  <a:lnTo>
                    <a:pt x="16" y="127"/>
                  </a:lnTo>
                  <a:lnTo>
                    <a:pt x="0" y="127"/>
                  </a:lnTo>
                  <a:lnTo>
                    <a:pt x="0" y="110"/>
                  </a:lnTo>
                  <a:lnTo>
                    <a:pt x="16" y="83"/>
                  </a:lnTo>
                  <a:lnTo>
                    <a:pt x="60" y="42"/>
                  </a:lnTo>
                  <a:lnTo>
                    <a:pt x="31" y="54"/>
                  </a:lnTo>
                  <a:lnTo>
                    <a:pt x="75" y="12"/>
                  </a:lnTo>
                  <a:lnTo>
                    <a:pt x="131" y="12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39" name="Freeform 153"/>
            <p:cNvSpPr>
              <a:spLocks/>
            </p:cNvSpPr>
            <p:nvPr/>
          </p:nvSpPr>
          <p:spPr bwMode="auto">
            <a:xfrm>
              <a:off x="1240" y="1374"/>
              <a:ext cx="149" cy="69"/>
            </a:xfrm>
            <a:custGeom>
              <a:avLst/>
              <a:gdLst>
                <a:gd name="T0" fmla="*/ 15 w 171"/>
                <a:gd name="T1" fmla="*/ 17 h 75"/>
                <a:gd name="T2" fmla="*/ 14 w 171"/>
                <a:gd name="T3" fmla="*/ 17 h 75"/>
                <a:gd name="T4" fmla="*/ 15 w 171"/>
                <a:gd name="T5" fmla="*/ 17 h 75"/>
                <a:gd name="T6" fmla="*/ 9 w 171"/>
                <a:gd name="T7" fmla="*/ 17 h 75"/>
                <a:gd name="T8" fmla="*/ 9 w 171"/>
                <a:gd name="T9" fmla="*/ 14 h 75"/>
                <a:gd name="T10" fmla="*/ 7 w 171"/>
                <a:gd name="T11" fmla="*/ 17 h 75"/>
                <a:gd name="T12" fmla="*/ 9 w 171"/>
                <a:gd name="T13" fmla="*/ 12 h 75"/>
                <a:gd name="T14" fmla="*/ 3 w 171"/>
                <a:gd name="T15" fmla="*/ 17 h 75"/>
                <a:gd name="T16" fmla="*/ 3 w 171"/>
                <a:gd name="T17" fmla="*/ 14 h 75"/>
                <a:gd name="T18" fmla="*/ 0 w 171"/>
                <a:gd name="T19" fmla="*/ 17 h 75"/>
                <a:gd name="T20" fmla="*/ 5 w 171"/>
                <a:gd name="T21" fmla="*/ 7 h 75"/>
                <a:gd name="T22" fmla="*/ 7 w 171"/>
                <a:gd name="T23" fmla="*/ 7 h 75"/>
                <a:gd name="T24" fmla="*/ 5 w 171"/>
                <a:gd name="T25" fmla="*/ 7 h 75"/>
                <a:gd name="T26" fmla="*/ 10 w 171"/>
                <a:gd name="T27" fmla="*/ 0 h 75"/>
                <a:gd name="T28" fmla="*/ 14 w 171"/>
                <a:gd name="T29" fmla="*/ 6 h 75"/>
                <a:gd name="T30" fmla="*/ 14 w 171"/>
                <a:gd name="T31" fmla="*/ 7 h 75"/>
                <a:gd name="T32" fmla="*/ 16 w 171"/>
                <a:gd name="T33" fmla="*/ 7 h 75"/>
                <a:gd name="T34" fmla="*/ 15 w 171"/>
                <a:gd name="T35" fmla="*/ 17 h 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71"/>
                <a:gd name="T55" fmla="*/ 0 h 75"/>
                <a:gd name="T56" fmla="*/ 171 w 171"/>
                <a:gd name="T57" fmla="*/ 75 h 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71" h="75">
                  <a:moveTo>
                    <a:pt x="154" y="75"/>
                  </a:moveTo>
                  <a:lnTo>
                    <a:pt x="142" y="75"/>
                  </a:lnTo>
                  <a:lnTo>
                    <a:pt x="154" y="75"/>
                  </a:lnTo>
                  <a:lnTo>
                    <a:pt x="98" y="75"/>
                  </a:lnTo>
                  <a:lnTo>
                    <a:pt x="98" y="58"/>
                  </a:lnTo>
                  <a:lnTo>
                    <a:pt x="71" y="75"/>
                  </a:lnTo>
                  <a:lnTo>
                    <a:pt x="98" y="46"/>
                  </a:lnTo>
                  <a:lnTo>
                    <a:pt x="23" y="75"/>
                  </a:lnTo>
                  <a:lnTo>
                    <a:pt x="23" y="58"/>
                  </a:lnTo>
                  <a:lnTo>
                    <a:pt x="0" y="75"/>
                  </a:lnTo>
                  <a:lnTo>
                    <a:pt x="54" y="31"/>
                  </a:lnTo>
                  <a:lnTo>
                    <a:pt x="71" y="31"/>
                  </a:lnTo>
                  <a:lnTo>
                    <a:pt x="54" y="31"/>
                  </a:lnTo>
                  <a:lnTo>
                    <a:pt x="110" y="0"/>
                  </a:lnTo>
                  <a:lnTo>
                    <a:pt x="142" y="20"/>
                  </a:lnTo>
                  <a:lnTo>
                    <a:pt x="142" y="31"/>
                  </a:lnTo>
                  <a:lnTo>
                    <a:pt x="171" y="31"/>
                  </a:lnTo>
                  <a:lnTo>
                    <a:pt x="154" y="75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40" name="Freeform 154"/>
            <p:cNvSpPr>
              <a:spLocks/>
            </p:cNvSpPr>
            <p:nvPr/>
          </p:nvSpPr>
          <p:spPr bwMode="auto">
            <a:xfrm>
              <a:off x="627" y="817"/>
              <a:ext cx="1335" cy="746"/>
            </a:xfrm>
            <a:custGeom>
              <a:avLst/>
              <a:gdLst>
                <a:gd name="T0" fmla="*/ 118 w 1532"/>
                <a:gd name="T1" fmla="*/ 204 h 799"/>
                <a:gd name="T2" fmla="*/ 107 w 1532"/>
                <a:gd name="T3" fmla="*/ 223 h 799"/>
                <a:gd name="T4" fmla="*/ 95 w 1532"/>
                <a:gd name="T5" fmla="*/ 230 h 799"/>
                <a:gd name="T6" fmla="*/ 91 w 1532"/>
                <a:gd name="T7" fmla="*/ 235 h 799"/>
                <a:gd name="T8" fmla="*/ 79 w 1532"/>
                <a:gd name="T9" fmla="*/ 248 h 799"/>
                <a:gd name="T10" fmla="*/ 87 w 1532"/>
                <a:gd name="T11" fmla="*/ 216 h 799"/>
                <a:gd name="T12" fmla="*/ 91 w 1532"/>
                <a:gd name="T13" fmla="*/ 214 h 799"/>
                <a:gd name="T14" fmla="*/ 81 w 1532"/>
                <a:gd name="T15" fmla="*/ 194 h 799"/>
                <a:gd name="T16" fmla="*/ 73 w 1532"/>
                <a:gd name="T17" fmla="*/ 194 h 799"/>
                <a:gd name="T18" fmla="*/ 64 w 1532"/>
                <a:gd name="T19" fmla="*/ 185 h 799"/>
                <a:gd name="T20" fmla="*/ 5 w 1532"/>
                <a:gd name="T21" fmla="*/ 177 h 799"/>
                <a:gd name="T22" fmla="*/ 3 w 1532"/>
                <a:gd name="T23" fmla="*/ 158 h 799"/>
                <a:gd name="T24" fmla="*/ 8 w 1532"/>
                <a:gd name="T25" fmla="*/ 134 h 799"/>
                <a:gd name="T26" fmla="*/ 8 w 1532"/>
                <a:gd name="T27" fmla="*/ 102 h 799"/>
                <a:gd name="T28" fmla="*/ 3 w 1532"/>
                <a:gd name="T29" fmla="*/ 96 h 799"/>
                <a:gd name="T30" fmla="*/ 32 w 1532"/>
                <a:gd name="T31" fmla="*/ 35 h 799"/>
                <a:gd name="T32" fmla="*/ 45 w 1532"/>
                <a:gd name="T33" fmla="*/ 27 h 799"/>
                <a:gd name="T34" fmla="*/ 49 w 1532"/>
                <a:gd name="T35" fmla="*/ 31 h 799"/>
                <a:gd name="T36" fmla="*/ 59 w 1532"/>
                <a:gd name="T37" fmla="*/ 27 h 799"/>
                <a:gd name="T38" fmla="*/ 68 w 1532"/>
                <a:gd name="T39" fmla="*/ 40 h 799"/>
                <a:gd name="T40" fmla="*/ 73 w 1532"/>
                <a:gd name="T41" fmla="*/ 40 h 799"/>
                <a:gd name="T42" fmla="*/ 76 w 1532"/>
                <a:gd name="T43" fmla="*/ 40 h 799"/>
                <a:gd name="T44" fmla="*/ 87 w 1532"/>
                <a:gd name="T45" fmla="*/ 43 h 799"/>
                <a:gd name="T46" fmla="*/ 91 w 1532"/>
                <a:gd name="T47" fmla="*/ 35 h 799"/>
                <a:gd name="T48" fmla="*/ 100 w 1532"/>
                <a:gd name="T49" fmla="*/ 35 h 799"/>
                <a:gd name="T50" fmla="*/ 97 w 1532"/>
                <a:gd name="T51" fmla="*/ 43 h 799"/>
                <a:gd name="T52" fmla="*/ 100 w 1532"/>
                <a:gd name="T53" fmla="*/ 27 h 799"/>
                <a:gd name="T54" fmla="*/ 111 w 1532"/>
                <a:gd name="T55" fmla="*/ 7 h 799"/>
                <a:gd name="T56" fmla="*/ 112 w 1532"/>
                <a:gd name="T57" fmla="*/ 7 h 799"/>
                <a:gd name="T58" fmla="*/ 107 w 1532"/>
                <a:gd name="T59" fmla="*/ 14 h 799"/>
                <a:gd name="T60" fmla="*/ 107 w 1532"/>
                <a:gd name="T61" fmla="*/ 31 h 799"/>
                <a:gd name="T62" fmla="*/ 111 w 1532"/>
                <a:gd name="T63" fmla="*/ 35 h 799"/>
                <a:gd name="T64" fmla="*/ 115 w 1532"/>
                <a:gd name="T65" fmla="*/ 40 h 799"/>
                <a:gd name="T66" fmla="*/ 124 w 1532"/>
                <a:gd name="T67" fmla="*/ 31 h 799"/>
                <a:gd name="T68" fmla="*/ 120 w 1532"/>
                <a:gd name="T69" fmla="*/ 49 h 799"/>
                <a:gd name="T70" fmla="*/ 111 w 1532"/>
                <a:gd name="T71" fmla="*/ 53 h 799"/>
                <a:gd name="T72" fmla="*/ 100 w 1532"/>
                <a:gd name="T73" fmla="*/ 71 h 799"/>
                <a:gd name="T74" fmla="*/ 91 w 1532"/>
                <a:gd name="T75" fmla="*/ 84 h 799"/>
                <a:gd name="T76" fmla="*/ 81 w 1532"/>
                <a:gd name="T77" fmla="*/ 112 h 799"/>
                <a:gd name="T78" fmla="*/ 85 w 1532"/>
                <a:gd name="T79" fmla="*/ 125 h 799"/>
                <a:gd name="T80" fmla="*/ 95 w 1532"/>
                <a:gd name="T81" fmla="*/ 154 h 799"/>
                <a:gd name="T82" fmla="*/ 104 w 1532"/>
                <a:gd name="T83" fmla="*/ 143 h 799"/>
                <a:gd name="T84" fmla="*/ 111 w 1532"/>
                <a:gd name="T85" fmla="*/ 112 h 799"/>
                <a:gd name="T86" fmla="*/ 118 w 1532"/>
                <a:gd name="T87" fmla="*/ 84 h 799"/>
                <a:gd name="T88" fmla="*/ 127 w 1532"/>
                <a:gd name="T89" fmla="*/ 89 h 799"/>
                <a:gd name="T90" fmla="*/ 129 w 1532"/>
                <a:gd name="T91" fmla="*/ 107 h 799"/>
                <a:gd name="T92" fmla="*/ 137 w 1532"/>
                <a:gd name="T93" fmla="*/ 102 h 799"/>
                <a:gd name="T94" fmla="*/ 139 w 1532"/>
                <a:gd name="T95" fmla="*/ 128 h 799"/>
                <a:gd name="T96" fmla="*/ 144 w 1532"/>
                <a:gd name="T97" fmla="*/ 138 h 799"/>
                <a:gd name="T98" fmla="*/ 144 w 1532"/>
                <a:gd name="T99" fmla="*/ 147 h 799"/>
                <a:gd name="T100" fmla="*/ 147 w 1532"/>
                <a:gd name="T101" fmla="*/ 151 h 799"/>
                <a:gd name="T102" fmla="*/ 137 w 1532"/>
                <a:gd name="T103" fmla="*/ 177 h 799"/>
                <a:gd name="T104" fmla="*/ 121 w 1532"/>
                <a:gd name="T105" fmla="*/ 185 h 799"/>
                <a:gd name="T106" fmla="*/ 111 w 1532"/>
                <a:gd name="T107" fmla="*/ 204 h 799"/>
                <a:gd name="T108" fmla="*/ 127 w 1532"/>
                <a:gd name="T109" fmla="*/ 190 h 799"/>
                <a:gd name="T110" fmla="*/ 124 w 1532"/>
                <a:gd name="T111" fmla="*/ 200 h 799"/>
                <a:gd name="T112" fmla="*/ 129 w 1532"/>
                <a:gd name="T113" fmla="*/ 214 h 799"/>
                <a:gd name="T114" fmla="*/ 132 w 1532"/>
                <a:gd name="T115" fmla="*/ 214 h 799"/>
                <a:gd name="T116" fmla="*/ 119 w 1532"/>
                <a:gd name="T117" fmla="*/ 235 h 799"/>
                <a:gd name="T118" fmla="*/ 121 w 1532"/>
                <a:gd name="T119" fmla="*/ 216 h 79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532"/>
                <a:gd name="T181" fmla="*/ 0 h 799"/>
                <a:gd name="T182" fmla="*/ 1532 w 1532"/>
                <a:gd name="T183" fmla="*/ 799 h 79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532" h="799">
                  <a:moveTo>
                    <a:pt x="1215" y="693"/>
                  </a:moveTo>
                  <a:lnTo>
                    <a:pt x="1204" y="693"/>
                  </a:lnTo>
                  <a:lnTo>
                    <a:pt x="1215" y="655"/>
                  </a:lnTo>
                  <a:lnTo>
                    <a:pt x="1184" y="641"/>
                  </a:lnTo>
                  <a:lnTo>
                    <a:pt x="1144" y="693"/>
                  </a:lnTo>
                  <a:lnTo>
                    <a:pt x="1115" y="714"/>
                  </a:lnTo>
                  <a:lnTo>
                    <a:pt x="1044" y="714"/>
                  </a:lnTo>
                  <a:lnTo>
                    <a:pt x="1015" y="726"/>
                  </a:lnTo>
                  <a:lnTo>
                    <a:pt x="985" y="741"/>
                  </a:lnTo>
                  <a:lnTo>
                    <a:pt x="933" y="741"/>
                  </a:lnTo>
                  <a:lnTo>
                    <a:pt x="912" y="755"/>
                  </a:lnTo>
                  <a:lnTo>
                    <a:pt x="933" y="755"/>
                  </a:lnTo>
                  <a:lnTo>
                    <a:pt x="944" y="766"/>
                  </a:lnTo>
                  <a:lnTo>
                    <a:pt x="873" y="766"/>
                  </a:lnTo>
                  <a:lnTo>
                    <a:pt x="829" y="799"/>
                  </a:lnTo>
                  <a:lnTo>
                    <a:pt x="856" y="755"/>
                  </a:lnTo>
                  <a:lnTo>
                    <a:pt x="873" y="755"/>
                  </a:lnTo>
                  <a:lnTo>
                    <a:pt x="900" y="693"/>
                  </a:lnTo>
                  <a:lnTo>
                    <a:pt x="933" y="726"/>
                  </a:lnTo>
                  <a:lnTo>
                    <a:pt x="944" y="714"/>
                  </a:lnTo>
                  <a:lnTo>
                    <a:pt x="933" y="682"/>
                  </a:lnTo>
                  <a:lnTo>
                    <a:pt x="856" y="670"/>
                  </a:lnTo>
                  <a:lnTo>
                    <a:pt x="873" y="626"/>
                  </a:lnTo>
                  <a:lnTo>
                    <a:pt x="844" y="626"/>
                  </a:lnTo>
                  <a:lnTo>
                    <a:pt x="844" y="615"/>
                  </a:lnTo>
                  <a:lnTo>
                    <a:pt x="812" y="593"/>
                  </a:lnTo>
                  <a:lnTo>
                    <a:pt x="756" y="626"/>
                  </a:lnTo>
                  <a:lnTo>
                    <a:pt x="773" y="626"/>
                  </a:lnTo>
                  <a:lnTo>
                    <a:pt x="685" y="615"/>
                  </a:lnTo>
                  <a:lnTo>
                    <a:pt x="674" y="593"/>
                  </a:lnTo>
                  <a:lnTo>
                    <a:pt x="652" y="593"/>
                  </a:lnTo>
                  <a:lnTo>
                    <a:pt x="82" y="593"/>
                  </a:lnTo>
                  <a:lnTo>
                    <a:pt x="55" y="570"/>
                  </a:lnTo>
                  <a:lnTo>
                    <a:pt x="27" y="542"/>
                  </a:lnTo>
                  <a:lnTo>
                    <a:pt x="42" y="511"/>
                  </a:lnTo>
                  <a:lnTo>
                    <a:pt x="27" y="511"/>
                  </a:lnTo>
                  <a:lnTo>
                    <a:pt x="27" y="471"/>
                  </a:lnTo>
                  <a:lnTo>
                    <a:pt x="71" y="459"/>
                  </a:lnTo>
                  <a:lnTo>
                    <a:pt x="82" y="430"/>
                  </a:lnTo>
                  <a:lnTo>
                    <a:pt x="71" y="411"/>
                  </a:lnTo>
                  <a:lnTo>
                    <a:pt x="82" y="359"/>
                  </a:lnTo>
                  <a:lnTo>
                    <a:pt x="82" y="326"/>
                  </a:lnTo>
                  <a:lnTo>
                    <a:pt x="27" y="342"/>
                  </a:lnTo>
                  <a:lnTo>
                    <a:pt x="11" y="326"/>
                  </a:lnTo>
                  <a:lnTo>
                    <a:pt x="27" y="311"/>
                  </a:lnTo>
                  <a:lnTo>
                    <a:pt x="0" y="311"/>
                  </a:lnTo>
                  <a:lnTo>
                    <a:pt x="270" y="100"/>
                  </a:lnTo>
                  <a:lnTo>
                    <a:pt x="330" y="115"/>
                  </a:lnTo>
                  <a:lnTo>
                    <a:pt x="353" y="100"/>
                  </a:lnTo>
                  <a:lnTo>
                    <a:pt x="382" y="100"/>
                  </a:lnTo>
                  <a:lnTo>
                    <a:pt x="470" y="86"/>
                  </a:lnTo>
                  <a:lnTo>
                    <a:pt x="514" y="75"/>
                  </a:lnTo>
                  <a:lnTo>
                    <a:pt x="530" y="86"/>
                  </a:lnTo>
                  <a:lnTo>
                    <a:pt x="514" y="100"/>
                  </a:lnTo>
                  <a:lnTo>
                    <a:pt x="553" y="100"/>
                  </a:lnTo>
                  <a:lnTo>
                    <a:pt x="585" y="86"/>
                  </a:lnTo>
                  <a:lnTo>
                    <a:pt x="614" y="86"/>
                  </a:lnTo>
                  <a:lnTo>
                    <a:pt x="629" y="100"/>
                  </a:lnTo>
                  <a:lnTo>
                    <a:pt x="700" y="115"/>
                  </a:lnTo>
                  <a:lnTo>
                    <a:pt x="700" y="127"/>
                  </a:lnTo>
                  <a:lnTo>
                    <a:pt x="652" y="138"/>
                  </a:lnTo>
                  <a:lnTo>
                    <a:pt x="700" y="138"/>
                  </a:lnTo>
                  <a:lnTo>
                    <a:pt x="756" y="127"/>
                  </a:lnTo>
                  <a:lnTo>
                    <a:pt x="785" y="138"/>
                  </a:lnTo>
                  <a:lnTo>
                    <a:pt x="800" y="127"/>
                  </a:lnTo>
                  <a:lnTo>
                    <a:pt x="785" y="127"/>
                  </a:lnTo>
                  <a:lnTo>
                    <a:pt x="856" y="115"/>
                  </a:lnTo>
                  <a:lnTo>
                    <a:pt x="856" y="127"/>
                  </a:lnTo>
                  <a:lnTo>
                    <a:pt x="900" y="138"/>
                  </a:lnTo>
                  <a:lnTo>
                    <a:pt x="944" y="138"/>
                  </a:lnTo>
                  <a:lnTo>
                    <a:pt x="985" y="115"/>
                  </a:lnTo>
                  <a:lnTo>
                    <a:pt x="956" y="115"/>
                  </a:lnTo>
                  <a:lnTo>
                    <a:pt x="1015" y="86"/>
                  </a:lnTo>
                  <a:lnTo>
                    <a:pt x="1029" y="100"/>
                  </a:lnTo>
                  <a:lnTo>
                    <a:pt x="1029" y="115"/>
                  </a:lnTo>
                  <a:lnTo>
                    <a:pt x="1000" y="127"/>
                  </a:lnTo>
                  <a:lnTo>
                    <a:pt x="985" y="138"/>
                  </a:lnTo>
                  <a:lnTo>
                    <a:pt x="1000" y="138"/>
                  </a:lnTo>
                  <a:lnTo>
                    <a:pt x="1044" y="115"/>
                  </a:lnTo>
                  <a:lnTo>
                    <a:pt x="1073" y="100"/>
                  </a:lnTo>
                  <a:lnTo>
                    <a:pt x="1044" y="86"/>
                  </a:lnTo>
                  <a:lnTo>
                    <a:pt x="1044" y="75"/>
                  </a:lnTo>
                  <a:lnTo>
                    <a:pt x="1100" y="42"/>
                  </a:lnTo>
                  <a:lnTo>
                    <a:pt x="1144" y="15"/>
                  </a:lnTo>
                  <a:lnTo>
                    <a:pt x="1184" y="0"/>
                  </a:lnTo>
                  <a:lnTo>
                    <a:pt x="1228" y="0"/>
                  </a:lnTo>
                  <a:lnTo>
                    <a:pt x="1171" y="27"/>
                  </a:lnTo>
                  <a:lnTo>
                    <a:pt x="1144" y="27"/>
                  </a:lnTo>
                  <a:lnTo>
                    <a:pt x="1144" y="42"/>
                  </a:lnTo>
                  <a:lnTo>
                    <a:pt x="1115" y="42"/>
                  </a:lnTo>
                  <a:lnTo>
                    <a:pt x="1129" y="86"/>
                  </a:lnTo>
                  <a:lnTo>
                    <a:pt x="1100" y="86"/>
                  </a:lnTo>
                  <a:lnTo>
                    <a:pt x="1115" y="100"/>
                  </a:lnTo>
                  <a:lnTo>
                    <a:pt x="1129" y="115"/>
                  </a:lnTo>
                  <a:lnTo>
                    <a:pt x="1156" y="100"/>
                  </a:lnTo>
                  <a:lnTo>
                    <a:pt x="1156" y="115"/>
                  </a:lnTo>
                  <a:lnTo>
                    <a:pt x="1144" y="138"/>
                  </a:lnTo>
                  <a:lnTo>
                    <a:pt x="1144" y="159"/>
                  </a:lnTo>
                  <a:lnTo>
                    <a:pt x="1204" y="127"/>
                  </a:lnTo>
                  <a:lnTo>
                    <a:pt x="1228" y="86"/>
                  </a:lnTo>
                  <a:lnTo>
                    <a:pt x="1271" y="100"/>
                  </a:lnTo>
                  <a:lnTo>
                    <a:pt x="1288" y="100"/>
                  </a:lnTo>
                  <a:lnTo>
                    <a:pt x="1244" y="138"/>
                  </a:lnTo>
                  <a:lnTo>
                    <a:pt x="1255" y="138"/>
                  </a:lnTo>
                  <a:lnTo>
                    <a:pt x="1244" y="159"/>
                  </a:lnTo>
                  <a:lnTo>
                    <a:pt x="1184" y="171"/>
                  </a:lnTo>
                  <a:lnTo>
                    <a:pt x="1156" y="171"/>
                  </a:lnTo>
                  <a:lnTo>
                    <a:pt x="1144" y="171"/>
                  </a:lnTo>
                  <a:lnTo>
                    <a:pt x="1100" y="200"/>
                  </a:lnTo>
                  <a:lnTo>
                    <a:pt x="1056" y="227"/>
                  </a:lnTo>
                  <a:lnTo>
                    <a:pt x="1029" y="227"/>
                  </a:lnTo>
                  <a:lnTo>
                    <a:pt x="1000" y="259"/>
                  </a:lnTo>
                  <a:lnTo>
                    <a:pt x="956" y="259"/>
                  </a:lnTo>
                  <a:lnTo>
                    <a:pt x="944" y="271"/>
                  </a:lnTo>
                  <a:lnTo>
                    <a:pt x="900" y="300"/>
                  </a:lnTo>
                  <a:lnTo>
                    <a:pt x="844" y="342"/>
                  </a:lnTo>
                  <a:lnTo>
                    <a:pt x="844" y="359"/>
                  </a:lnTo>
                  <a:lnTo>
                    <a:pt x="873" y="359"/>
                  </a:lnTo>
                  <a:lnTo>
                    <a:pt x="856" y="399"/>
                  </a:lnTo>
                  <a:lnTo>
                    <a:pt x="885" y="399"/>
                  </a:lnTo>
                  <a:lnTo>
                    <a:pt x="973" y="442"/>
                  </a:lnTo>
                  <a:lnTo>
                    <a:pt x="1029" y="459"/>
                  </a:lnTo>
                  <a:lnTo>
                    <a:pt x="985" y="499"/>
                  </a:lnTo>
                  <a:lnTo>
                    <a:pt x="1015" y="542"/>
                  </a:lnTo>
                  <a:lnTo>
                    <a:pt x="1056" y="530"/>
                  </a:lnTo>
                  <a:lnTo>
                    <a:pt x="1073" y="459"/>
                  </a:lnTo>
                  <a:lnTo>
                    <a:pt x="1144" y="430"/>
                  </a:lnTo>
                  <a:lnTo>
                    <a:pt x="1171" y="371"/>
                  </a:lnTo>
                  <a:lnTo>
                    <a:pt x="1156" y="359"/>
                  </a:lnTo>
                  <a:lnTo>
                    <a:pt x="1184" y="326"/>
                  </a:lnTo>
                  <a:lnTo>
                    <a:pt x="1204" y="300"/>
                  </a:lnTo>
                  <a:lnTo>
                    <a:pt x="1215" y="271"/>
                  </a:lnTo>
                  <a:lnTo>
                    <a:pt x="1244" y="259"/>
                  </a:lnTo>
                  <a:lnTo>
                    <a:pt x="1303" y="271"/>
                  </a:lnTo>
                  <a:lnTo>
                    <a:pt x="1328" y="286"/>
                  </a:lnTo>
                  <a:lnTo>
                    <a:pt x="1328" y="300"/>
                  </a:lnTo>
                  <a:lnTo>
                    <a:pt x="1355" y="300"/>
                  </a:lnTo>
                  <a:lnTo>
                    <a:pt x="1344" y="342"/>
                  </a:lnTo>
                  <a:lnTo>
                    <a:pt x="1355" y="371"/>
                  </a:lnTo>
                  <a:lnTo>
                    <a:pt x="1415" y="342"/>
                  </a:lnTo>
                  <a:lnTo>
                    <a:pt x="1415" y="326"/>
                  </a:lnTo>
                  <a:lnTo>
                    <a:pt x="1444" y="311"/>
                  </a:lnTo>
                  <a:lnTo>
                    <a:pt x="1474" y="399"/>
                  </a:lnTo>
                  <a:lnTo>
                    <a:pt x="1444" y="411"/>
                  </a:lnTo>
                  <a:lnTo>
                    <a:pt x="1474" y="430"/>
                  </a:lnTo>
                  <a:lnTo>
                    <a:pt x="1455" y="442"/>
                  </a:lnTo>
                  <a:lnTo>
                    <a:pt x="1488" y="442"/>
                  </a:lnTo>
                  <a:lnTo>
                    <a:pt x="1488" y="459"/>
                  </a:lnTo>
                  <a:lnTo>
                    <a:pt x="1515" y="459"/>
                  </a:lnTo>
                  <a:lnTo>
                    <a:pt x="1488" y="471"/>
                  </a:lnTo>
                  <a:lnTo>
                    <a:pt x="1515" y="471"/>
                  </a:lnTo>
                  <a:lnTo>
                    <a:pt x="1515" y="482"/>
                  </a:lnTo>
                  <a:lnTo>
                    <a:pt x="1532" y="482"/>
                  </a:lnTo>
                  <a:lnTo>
                    <a:pt x="1532" y="530"/>
                  </a:lnTo>
                  <a:lnTo>
                    <a:pt x="1455" y="542"/>
                  </a:lnTo>
                  <a:lnTo>
                    <a:pt x="1415" y="570"/>
                  </a:lnTo>
                  <a:lnTo>
                    <a:pt x="1328" y="570"/>
                  </a:lnTo>
                  <a:lnTo>
                    <a:pt x="1271" y="570"/>
                  </a:lnTo>
                  <a:lnTo>
                    <a:pt x="1255" y="593"/>
                  </a:lnTo>
                  <a:lnTo>
                    <a:pt x="1244" y="593"/>
                  </a:lnTo>
                  <a:lnTo>
                    <a:pt x="1204" y="615"/>
                  </a:lnTo>
                  <a:lnTo>
                    <a:pt x="1144" y="655"/>
                  </a:lnTo>
                  <a:lnTo>
                    <a:pt x="1215" y="615"/>
                  </a:lnTo>
                  <a:lnTo>
                    <a:pt x="1303" y="593"/>
                  </a:lnTo>
                  <a:lnTo>
                    <a:pt x="1315" y="615"/>
                  </a:lnTo>
                  <a:lnTo>
                    <a:pt x="1255" y="626"/>
                  </a:lnTo>
                  <a:lnTo>
                    <a:pt x="1271" y="641"/>
                  </a:lnTo>
                  <a:lnTo>
                    <a:pt x="1288" y="641"/>
                  </a:lnTo>
                  <a:lnTo>
                    <a:pt x="1271" y="670"/>
                  </a:lnTo>
                  <a:lnTo>
                    <a:pt x="1303" y="682"/>
                  </a:lnTo>
                  <a:lnTo>
                    <a:pt x="1344" y="682"/>
                  </a:lnTo>
                  <a:lnTo>
                    <a:pt x="1374" y="655"/>
                  </a:lnTo>
                  <a:lnTo>
                    <a:pt x="1374" y="670"/>
                  </a:lnTo>
                  <a:lnTo>
                    <a:pt x="1374" y="682"/>
                  </a:lnTo>
                  <a:lnTo>
                    <a:pt x="1344" y="693"/>
                  </a:lnTo>
                  <a:lnTo>
                    <a:pt x="1271" y="726"/>
                  </a:lnTo>
                  <a:lnTo>
                    <a:pt x="1228" y="755"/>
                  </a:lnTo>
                  <a:lnTo>
                    <a:pt x="1228" y="726"/>
                  </a:lnTo>
                  <a:lnTo>
                    <a:pt x="1271" y="693"/>
                  </a:lnTo>
                  <a:lnTo>
                    <a:pt x="1255" y="693"/>
                  </a:lnTo>
                  <a:lnTo>
                    <a:pt x="1271" y="693"/>
                  </a:lnTo>
                  <a:lnTo>
                    <a:pt x="1215" y="693"/>
                  </a:lnTo>
                  <a:close/>
                </a:path>
              </a:pathLst>
            </a:custGeom>
            <a:solidFill>
              <a:srgbClr val="FF0000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41" name="Freeform 155"/>
            <p:cNvSpPr>
              <a:spLocks/>
            </p:cNvSpPr>
            <p:nvPr/>
          </p:nvSpPr>
          <p:spPr bwMode="auto">
            <a:xfrm>
              <a:off x="64" y="873"/>
              <a:ext cx="800" cy="383"/>
            </a:xfrm>
            <a:custGeom>
              <a:avLst/>
              <a:gdLst>
                <a:gd name="T0" fmla="*/ 90 w 917"/>
                <a:gd name="T1" fmla="*/ 12 h 411"/>
                <a:gd name="T2" fmla="*/ 74 w 917"/>
                <a:gd name="T3" fmla="*/ 7 h 411"/>
                <a:gd name="T4" fmla="*/ 70 w 917"/>
                <a:gd name="T5" fmla="*/ 0 h 411"/>
                <a:gd name="T6" fmla="*/ 57 w 917"/>
                <a:gd name="T7" fmla="*/ 7 h 411"/>
                <a:gd name="T8" fmla="*/ 44 w 917"/>
                <a:gd name="T9" fmla="*/ 18 h 411"/>
                <a:gd name="T10" fmla="*/ 44 w 917"/>
                <a:gd name="T11" fmla="*/ 24 h 411"/>
                <a:gd name="T12" fmla="*/ 44 w 917"/>
                <a:gd name="T13" fmla="*/ 33 h 411"/>
                <a:gd name="T14" fmla="*/ 38 w 917"/>
                <a:gd name="T15" fmla="*/ 33 h 411"/>
                <a:gd name="T16" fmla="*/ 29 w 917"/>
                <a:gd name="T17" fmla="*/ 38 h 411"/>
                <a:gd name="T18" fmla="*/ 29 w 917"/>
                <a:gd name="T19" fmla="*/ 47 h 411"/>
                <a:gd name="T20" fmla="*/ 38 w 917"/>
                <a:gd name="T21" fmla="*/ 42 h 411"/>
                <a:gd name="T22" fmla="*/ 27 w 917"/>
                <a:gd name="T23" fmla="*/ 59 h 411"/>
                <a:gd name="T24" fmla="*/ 18 w 917"/>
                <a:gd name="T25" fmla="*/ 79 h 411"/>
                <a:gd name="T26" fmla="*/ 19 w 917"/>
                <a:gd name="T27" fmla="*/ 89 h 411"/>
                <a:gd name="T28" fmla="*/ 27 w 917"/>
                <a:gd name="T29" fmla="*/ 89 h 411"/>
                <a:gd name="T30" fmla="*/ 0 w 917"/>
                <a:gd name="T31" fmla="*/ 124 h 411"/>
                <a:gd name="T32" fmla="*/ 24 w 917"/>
                <a:gd name="T33" fmla="*/ 103 h 411"/>
                <a:gd name="T34" fmla="*/ 35 w 917"/>
                <a:gd name="T35" fmla="*/ 89 h 411"/>
                <a:gd name="T36" fmla="*/ 38 w 917"/>
                <a:gd name="T37" fmla="*/ 85 h 411"/>
                <a:gd name="T38" fmla="*/ 51 w 917"/>
                <a:gd name="T39" fmla="*/ 72 h 411"/>
                <a:gd name="T40" fmla="*/ 57 w 917"/>
                <a:gd name="T41" fmla="*/ 79 h 411"/>
                <a:gd name="T42" fmla="*/ 65 w 917"/>
                <a:gd name="T43" fmla="*/ 79 h 411"/>
                <a:gd name="T44" fmla="*/ 65 w 917"/>
                <a:gd name="T45" fmla="*/ 94 h 411"/>
                <a:gd name="T46" fmla="*/ 65 w 917"/>
                <a:gd name="T47" fmla="*/ 103 h 411"/>
                <a:gd name="T48" fmla="*/ 70 w 917"/>
                <a:gd name="T49" fmla="*/ 103 h 411"/>
                <a:gd name="T50" fmla="*/ 65 w 917"/>
                <a:gd name="T51" fmla="*/ 103 h 411"/>
                <a:gd name="T52" fmla="*/ 65 w 917"/>
                <a:gd name="T53" fmla="*/ 105 h 411"/>
                <a:gd name="T54" fmla="*/ 65 w 917"/>
                <a:gd name="T55" fmla="*/ 120 h 411"/>
                <a:gd name="T56" fmla="*/ 70 w 917"/>
                <a:gd name="T57" fmla="*/ 112 h 411"/>
                <a:gd name="T58" fmla="*/ 68 w 917"/>
                <a:gd name="T59" fmla="*/ 120 h 411"/>
                <a:gd name="T60" fmla="*/ 70 w 917"/>
                <a:gd name="T61" fmla="*/ 120 h 411"/>
                <a:gd name="T62" fmla="*/ 70 w 917"/>
                <a:gd name="T63" fmla="*/ 105 h 411"/>
                <a:gd name="T64" fmla="*/ 71 w 917"/>
                <a:gd name="T65" fmla="*/ 79 h 411"/>
                <a:gd name="T66" fmla="*/ 65 w 917"/>
                <a:gd name="T67" fmla="*/ 79 h 411"/>
                <a:gd name="T68" fmla="*/ 63 w 917"/>
                <a:gd name="T69" fmla="*/ 75 h 41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17"/>
                <a:gd name="T106" fmla="*/ 0 h 411"/>
                <a:gd name="T107" fmla="*/ 917 w 917"/>
                <a:gd name="T108" fmla="*/ 411 h 41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17" h="411">
                  <a:moveTo>
                    <a:pt x="645" y="249"/>
                  </a:moveTo>
                  <a:lnTo>
                    <a:pt x="917" y="38"/>
                  </a:lnTo>
                  <a:lnTo>
                    <a:pt x="889" y="26"/>
                  </a:lnTo>
                  <a:lnTo>
                    <a:pt x="756" y="15"/>
                  </a:lnTo>
                  <a:lnTo>
                    <a:pt x="718" y="15"/>
                  </a:lnTo>
                  <a:lnTo>
                    <a:pt x="718" y="0"/>
                  </a:lnTo>
                  <a:lnTo>
                    <a:pt x="700" y="0"/>
                  </a:lnTo>
                  <a:lnTo>
                    <a:pt x="574" y="26"/>
                  </a:lnTo>
                  <a:lnTo>
                    <a:pt x="497" y="55"/>
                  </a:lnTo>
                  <a:lnTo>
                    <a:pt x="445" y="55"/>
                  </a:lnTo>
                  <a:lnTo>
                    <a:pt x="430" y="67"/>
                  </a:lnTo>
                  <a:lnTo>
                    <a:pt x="445" y="78"/>
                  </a:lnTo>
                  <a:lnTo>
                    <a:pt x="430" y="97"/>
                  </a:lnTo>
                  <a:lnTo>
                    <a:pt x="445" y="111"/>
                  </a:lnTo>
                  <a:lnTo>
                    <a:pt x="386" y="111"/>
                  </a:lnTo>
                  <a:lnTo>
                    <a:pt x="397" y="111"/>
                  </a:lnTo>
                  <a:lnTo>
                    <a:pt x="386" y="111"/>
                  </a:lnTo>
                  <a:lnTo>
                    <a:pt x="297" y="126"/>
                  </a:lnTo>
                  <a:lnTo>
                    <a:pt x="314" y="138"/>
                  </a:lnTo>
                  <a:lnTo>
                    <a:pt x="297" y="155"/>
                  </a:lnTo>
                  <a:lnTo>
                    <a:pt x="359" y="155"/>
                  </a:lnTo>
                  <a:lnTo>
                    <a:pt x="397" y="138"/>
                  </a:lnTo>
                  <a:lnTo>
                    <a:pt x="359" y="182"/>
                  </a:lnTo>
                  <a:lnTo>
                    <a:pt x="270" y="197"/>
                  </a:lnTo>
                  <a:lnTo>
                    <a:pt x="197" y="226"/>
                  </a:lnTo>
                  <a:lnTo>
                    <a:pt x="186" y="266"/>
                  </a:lnTo>
                  <a:lnTo>
                    <a:pt x="226" y="266"/>
                  </a:lnTo>
                  <a:lnTo>
                    <a:pt x="197" y="297"/>
                  </a:lnTo>
                  <a:lnTo>
                    <a:pt x="245" y="297"/>
                  </a:lnTo>
                  <a:lnTo>
                    <a:pt x="270" y="297"/>
                  </a:lnTo>
                  <a:lnTo>
                    <a:pt x="245" y="322"/>
                  </a:lnTo>
                  <a:lnTo>
                    <a:pt x="0" y="411"/>
                  </a:lnTo>
                  <a:lnTo>
                    <a:pt x="174" y="370"/>
                  </a:lnTo>
                  <a:lnTo>
                    <a:pt x="245" y="338"/>
                  </a:lnTo>
                  <a:lnTo>
                    <a:pt x="345" y="297"/>
                  </a:lnTo>
                  <a:lnTo>
                    <a:pt x="359" y="297"/>
                  </a:lnTo>
                  <a:lnTo>
                    <a:pt x="359" y="282"/>
                  </a:lnTo>
                  <a:lnTo>
                    <a:pt x="397" y="282"/>
                  </a:lnTo>
                  <a:lnTo>
                    <a:pt x="470" y="266"/>
                  </a:lnTo>
                  <a:lnTo>
                    <a:pt x="518" y="238"/>
                  </a:lnTo>
                  <a:lnTo>
                    <a:pt x="545" y="238"/>
                  </a:lnTo>
                  <a:lnTo>
                    <a:pt x="574" y="266"/>
                  </a:lnTo>
                  <a:lnTo>
                    <a:pt x="629" y="266"/>
                  </a:lnTo>
                  <a:lnTo>
                    <a:pt x="656" y="266"/>
                  </a:lnTo>
                  <a:lnTo>
                    <a:pt x="645" y="282"/>
                  </a:lnTo>
                  <a:lnTo>
                    <a:pt x="674" y="311"/>
                  </a:lnTo>
                  <a:lnTo>
                    <a:pt x="689" y="311"/>
                  </a:lnTo>
                  <a:lnTo>
                    <a:pt x="674" y="338"/>
                  </a:lnTo>
                  <a:lnTo>
                    <a:pt x="700" y="322"/>
                  </a:lnTo>
                  <a:lnTo>
                    <a:pt x="700" y="338"/>
                  </a:lnTo>
                  <a:lnTo>
                    <a:pt x="689" y="338"/>
                  </a:lnTo>
                  <a:lnTo>
                    <a:pt x="674" y="338"/>
                  </a:lnTo>
                  <a:lnTo>
                    <a:pt x="656" y="349"/>
                  </a:lnTo>
                  <a:lnTo>
                    <a:pt x="674" y="349"/>
                  </a:lnTo>
                  <a:lnTo>
                    <a:pt x="656" y="382"/>
                  </a:lnTo>
                  <a:lnTo>
                    <a:pt x="674" y="397"/>
                  </a:lnTo>
                  <a:lnTo>
                    <a:pt x="689" y="349"/>
                  </a:lnTo>
                  <a:lnTo>
                    <a:pt x="700" y="370"/>
                  </a:lnTo>
                  <a:lnTo>
                    <a:pt x="689" y="370"/>
                  </a:lnTo>
                  <a:lnTo>
                    <a:pt x="689" y="397"/>
                  </a:lnTo>
                  <a:lnTo>
                    <a:pt x="700" y="397"/>
                  </a:lnTo>
                  <a:lnTo>
                    <a:pt x="718" y="397"/>
                  </a:lnTo>
                  <a:lnTo>
                    <a:pt x="729" y="370"/>
                  </a:lnTo>
                  <a:lnTo>
                    <a:pt x="718" y="349"/>
                  </a:lnTo>
                  <a:lnTo>
                    <a:pt x="729" y="297"/>
                  </a:lnTo>
                  <a:lnTo>
                    <a:pt x="729" y="266"/>
                  </a:lnTo>
                  <a:lnTo>
                    <a:pt x="674" y="282"/>
                  </a:lnTo>
                  <a:lnTo>
                    <a:pt x="656" y="266"/>
                  </a:lnTo>
                  <a:lnTo>
                    <a:pt x="674" y="249"/>
                  </a:lnTo>
                  <a:lnTo>
                    <a:pt x="645" y="249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42" name="Freeform 156"/>
            <p:cNvSpPr>
              <a:spLocks/>
            </p:cNvSpPr>
            <p:nvPr/>
          </p:nvSpPr>
          <p:spPr bwMode="auto">
            <a:xfrm>
              <a:off x="603" y="1787"/>
              <a:ext cx="549" cy="450"/>
            </a:xfrm>
            <a:custGeom>
              <a:avLst/>
              <a:gdLst>
                <a:gd name="T0" fmla="*/ 5 w 630"/>
                <a:gd name="T1" fmla="*/ 0 h 482"/>
                <a:gd name="T2" fmla="*/ 23 w 630"/>
                <a:gd name="T3" fmla="*/ 7 h 482"/>
                <a:gd name="T4" fmla="*/ 24 w 630"/>
                <a:gd name="T5" fmla="*/ 21 h 482"/>
                <a:gd name="T6" fmla="*/ 27 w 630"/>
                <a:gd name="T7" fmla="*/ 31 h 482"/>
                <a:gd name="T8" fmla="*/ 32 w 630"/>
                <a:gd name="T9" fmla="*/ 27 h 482"/>
                <a:gd name="T10" fmla="*/ 38 w 630"/>
                <a:gd name="T11" fmla="*/ 56 h 482"/>
                <a:gd name="T12" fmla="*/ 36 w 630"/>
                <a:gd name="T13" fmla="*/ 84 h 482"/>
                <a:gd name="T14" fmla="*/ 42 w 630"/>
                <a:gd name="T15" fmla="*/ 118 h 482"/>
                <a:gd name="T16" fmla="*/ 49 w 630"/>
                <a:gd name="T17" fmla="*/ 118 h 482"/>
                <a:gd name="T18" fmla="*/ 49 w 630"/>
                <a:gd name="T19" fmla="*/ 116 h 482"/>
                <a:gd name="T20" fmla="*/ 52 w 630"/>
                <a:gd name="T21" fmla="*/ 95 h 482"/>
                <a:gd name="T22" fmla="*/ 60 w 630"/>
                <a:gd name="T23" fmla="*/ 93 h 482"/>
                <a:gd name="T24" fmla="*/ 56 w 630"/>
                <a:gd name="T25" fmla="*/ 125 h 482"/>
                <a:gd name="T26" fmla="*/ 54 w 630"/>
                <a:gd name="T27" fmla="*/ 125 h 482"/>
                <a:gd name="T28" fmla="*/ 49 w 630"/>
                <a:gd name="T29" fmla="*/ 129 h 482"/>
                <a:gd name="T30" fmla="*/ 49 w 630"/>
                <a:gd name="T31" fmla="*/ 138 h 482"/>
                <a:gd name="T32" fmla="*/ 42 w 630"/>
                <a:gd name="T33" fmla="*/ 138 h 482"/>
                <a:gd name="T34" fmla="*/ 36 w 630"/>
                <a:gd name="T35" fmla="*/ 142 h 482"/>
                <a:gd name="T36" fmla="*/ 26 w 630"/>
                <a:gd name="T37" fmla="*/ 129 h 482"/>
                <a:gd name="T38" fmla="*/ 21 w 630"/>
                <a:gd name="T39" fmla="*/ 118 h 482"/>
                <a:gd name="T40" fmla="*/ 16 w 630"/>
                <a:gd name="T41" fmla="*/ 102 h 482"/>
                <a:gd name="T42" fmla="*/ 18 w 630"/>
                <a:gd name="T43" fmla="*/ 84 h 482"/>
                <a:gd name="T44" fmla="*/ 10 w 630"/>
                <a:gd name="T45" fmla="*/ 56 h 482"/>
                <a:gd name="T46" fmla="*/ 9 w 630"/>
                <a:gd name="T47" fmla="*/ 45 h 482"/>
                <a:gd name="T48" fmla="*/ 8 w 630"/>
                <a:gd name="T49" fmla="*/ 31 h 482"/>
                <a:gd name="T50" fmla="*/ 7 w 630"/>
                <a:gd name="T51" fmla="*/ 7 h 482"/>
                <a:gd name="T52" fmla="*/ 3 w 630"/>
                <a:gd name="T53" fmla="*/ 21 h 482"/>
                <a:gd name="T54" fmla="*/ 8 w 630"/>
                <a:gd name="T55" fmla="*/ 72 h 482"/>
                <a:gd name="T56" fmla="*/ 8 w 630"/>
                <a:gd name="T57" fmla="*/ 84 h 482"/>
                <a:gd name="T58" fmla="*/ 3 w 630"/>
                <a:gd name="T59" fmla="*/ 64 h 482"/>
                <a:gd name="T60" fmla="*/ 5 w 630"/>
                <a:gd name="T61" fmla="*/ 52 h 482"/>
                <a:gd name="T62" fmla="*/ 0 w 630"/>
                <a:gd name="T63" fmla="*/ 40 h 482"/>
                <a:gd name="T64" fmla="*/ 3 w 630"/>
                <a:gd name="T65" fmla="*/ 35 h 482"/>
                <a:gd name="T66" fmla="*/ 0 w 630"/>
                <a:gd name="T67" fmla="*/ 0 h 48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30"/>
                <a:gd name="T103" fmla="*/ 0 h 482"/>
                <a:gd name="T104" fmla="*/ 630 w 630"/>
                <a:gd name="T105" fmla="*/ 482 h 48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30" h="482">
                  <a:moveTo>
                    <a:pt x="0" y="0"/>
                  </a:moveTo>
                  <a:lnTo>
                    <a:pt x="56" y="0"/>
                  </a:lnTo>
                  <a:lnTo>
                    <a:pt x="127" y="46"/>
                  </a:lnTo>
                  <a:lnTo>
                    <a:pt x="242" y="27"/>
                  </a:lnTo>
                  <a:lnTo>
                    <a:pt x="257" y="59"/>
                  </a:lnTo>
                  <a:lnTo>
                    <a:pt x="257" y="71"/>
                  </a:lnTo>
                  <a:lnTo>
                    <a:pt x="271" y="98"/>
                  </a:lnTo>
                  <a:lnTo>
                    <a:pt x="282" y="98"/>
                  </a:lnTo>
                  <a:lnTo>
                    <a:pt x="297" y="71"/>
                  </a:lnTo>
                  <a:lnTo>
                    <a:pt x="330" y="86"/>
                  </a:lnTo>
                  <a:lnTo>
                    <a:pt x="357" y="171"/>
                  </a:lnTo>
                  <a:lnTo>
                    <a:pt x="397" y="182"/>
                  </a:lnTo>
                  <a:lnTo>
                    <a:pt x="382" y="230"/>
                  </a:lnTo>
                  <a:lnTo>
                    <a:pt x="370" y="271"/>
                  </a:lnTo>
                  <a:lnTo>
                    <a:pt x="397" y="353"/>
                  </a:lnTo>
                  <a:lnTo>
                    <a:pt x="430" y="382"/>
                  </a:lnTo>
                  <a:lnTo>
                    <a:pt x="482" y="382"/>
                  </a:lnTo>
                  <a:lnTo>
                    <a:pt x="497" y="382"/>
                  </a:lnTo>
                  <a:lnTo>
                    <a:pt x="513" y="382"/>
                  </a:lnTo>
                  <a:lnTo>
                    <a:pt x="497" y="369"/>
                  </a:lnTo>
                  <a:lnTo>
                    <a:pt x="530" y="353"/>
                  </a:lnTo>
                  <a:lnTo>
                    <a:pt x="541" y="309"/>
                  </a:lnTo>
                  <a:lnTo>
                    <a:pt x="601" y="298"/>
                  </a:lnTo>
                  <a:lnTo>
                    <a:pt x="630" y="298"/>
                  </a:lnTo>
                  <a:lnTo>
                    <a:pt x="582" y="382"/>
                  </a:lnTo>
                  <a:lnTo>
                    <a:pt x="582" y="397"/>
                  </a:lnTo>
                  <a:lnTo>
                    <a:pt x="568" y="382"/>
                  </a:lnTo>
                  <a:lnTo>
                    <a:pt x="557" y="397"/>
                  </a:lnTo>
                  <a:lnTo>
                    <a:pt x="513" y="397"/>
                  </a:lnTo>
                  <a:lnTo>
                    <a:pt x="497" y="413"/>
                  </a:lnTo>
                  <a:lnTo>
                    <a:pt x="513" y="442"/>
                  </a:lnTo>
                  <a:lnTo>
                    <a:pt x="497" y="442"/>
                  </a:lnTo>
                  <a:lnTo>
                    <a:pt x="468" y="482"/>
                  </a:lnTo>
                  <a:lnTo>
                    <a:pt x="430" y="442"/>
                  </a:lnTo>
                  <a:lnTo>
                    <a:pt x="397" y="442"/>
                  </a:lnTo>
                  <a:lnTo>
                    <a:pt x="370" y="453"/>
                  </a:lnTo>
                  <a:lnTo>
                    <a:pt x="342" y="442"/>
                  </a:lnTo>
                  <a:lnTo>
                    <a:pt x="271" y="413"/>
                  </a:lnTo>
                  <a:lnTo>
                    <a:pt x="257" y="397"/>
                  </a:lnTo>
                  <a:lnTo>
                    <a:pt x="211" y="382"/>
                  </a:lnTo>
                  <a:lnTo>
                    <a:pt x="182" y="342"/>
                  </a:lnTo>
                  <a:lnTo>
                    <a:pt x="171" y="330"/>
                  </a:lnTo>
                  <a:lnTo>
                    <a:pt x="198" y="298"/>
                  </a:lnTo>
                  <a:lnTo>
                    <a:pt x="182" y="271"/>
                  </a:lnTo>
                  <a:lnTo>
                    <a:pt x="138" y="198"/>
                  </a:lnTo>
                  <a:lnTo>
                    <a:pt x="111" y="182"/>
                  </a:lnTo>
                  <a:lnTo>
                    <a:pt x="127" y="171"/>
                  </a:lnTo>
                  <a:lnTo>
                    <a:pt x="98" y="142"/>
                  </a:lnTo>
                  <a:lnTo>
                    <a:pt x="98" y="127"/>
                  </a:lnTo>
                  <a:lnTo>
                    <a:pt x="82" y="98"/>
                  </a:lnTo>
                  <a:lnTo>
                    <a:pt x="71" y="46"/>
                  </a:lnTo>
                  <a:lnTo>
                    <a:pt x="71" y="27"/>
                  </a:lnTo>
                  <a:lnTo>
                    <a:pt x="38" y="27"/>
                  </a:lnTo>
                  <a:lnTo>
                    <a:pt x="27" y="71"/>
                  </a:lnTo>
                  <a:lnTo>
                    <a:pt x="71" y="171"/>
                  </a:lnTo>
                  <a:lnTo>
                    <a:pt x="82" y="230"/>
                  </a:lnTo>
                  <a:lnTo>
                    <a:pt x="98" y="257"/>
                  </a:lnTo>
                  <a:lnTo>
                    <a:pt x="82" y="271"/>
                  </a:lnTo>
                  <a:lnTo>
                    <a:pt x="82" y="242"/>
                  </a:lnTo>
                  <a:lnTo>
                    <a:pt x="38" y="209"/>
                  </a:lnTo>
                  <a:lnTo>
                    <a:pt x="56" y="182"/>
                  </a:lnTo>
                  <a:lnTo>
                    <a:pt x="56" y="171"/>
                  </a:lnTo>
                  <a:lnTo>
                    <a:pt x="11" y="142"/>
                  </a:lnTo>
                  <a:lnTo>
                    <a:pt x="0" y="127"/>
                  </a:lnTo>
                  <a:lnTo>
                    <a:pt x="11" y="127"/>
                  </a:lnTo>
                  <a:lnTo>
                    <a:pt x="27" y="111"/>
                  </a:lnTo>
                  <a:lnTo>
                    <a:pt x="0" y="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43" name="Freeform 157"/>
            <p:cNvSpPr>
              <a:spLocks/>
            </p:cNvSpPr>
            <p:nvPr/>
          </p:nvSpPr>
          <p:spPr bwMode="auto">
            <a:xfrm>
              <a:off x="540" y="1374"/>
              <a:ext cx="1148" cy="598"/>
            </a:xfrm>
            <a:custGeom>
              <a:avLst/>
              <a:gdLst>
                <a:gd name="T0" fmla="*/ 45 w 1317"/>
                <a:gd name="T1" fmla="*/ 185 h 642"/>
                <a:gd name="T2" fmla="*/ 38 w 1317"/>
                <a:gd name="T3" fmla="*/ 158 h 642"/>
                <a:gd name="T4" fmla="*/ 33 w 1317"/>
                <a:gd name="T5" fmla="*/ 161 h 642"/>
                <a:gd name="T6" fmla="*/ 32 w 1317"/>
                <a:gd name="T7" fmla="*/ 154 h 642"/>
                <a:gd name="T8" fmla="*/ 31 w 1317"/>
                <a:gd name="T9" fmla="*/ 139 h 642"/>
                <a:gd name="T10" fmla="*/ 13 w 1317"/>
                <a:gd name="T11" fmla="*/ 133 h 642"/>
                <a:gd name="T12" fmla="*/ 7 w 1317"/>
                <a:gd name="T13" fmla="*/ 128 h 642"/>
                <a:gd name="T14" fmla="*/ 5 w 1317"/>
                <a:gd name="T15" fmla="*/ 119 h 642"/>
                <a:gd name="T16" fmla="*/ 3 w 1317"/>
                <a:gd name="T17" fmla="*/ 111 h 642"/>
                <a:gd name="T18" fmla="*/ 3 w 1317"/>
                <a:gd name="T19" fmla="*/ 95 h 642"/>
                <a:gd name="T20" fmla="*/ 3 w 1317"/>
                <a:gd name="T21" fmla="*/ 85 h 642"/>
                <a:gd name="T22" fmla="*/ 3 w 1317"/>
                <a:gd name="T23" fmla="*/ 77 h 642"/>
                <a:gd name="T24" fmla="*/ 3 w 1317"/>
                <a:gd name="T25" fmla="*/ 61 h 642"/>
                <a:gd name="T26" fmla="*/ 11 w 1317"/>
                <a:gd name="T27" fmla="*/ 26 h 642"/>
                <a:gd name="T28" fmla="*/ 14 w 1317"/>
                <a:gd name="T29" fmla="*/ 7 h 642"/>
                <a:gd name="T30" fmla="*/ 15 w 1317"/>
                <a:gd name="T31" fmla="*/ 14 h 642"/>
                <a:gd name="T32" fmla="*/ 18 w 1317"/>
                <a:gd name="T33" fmla="*/ 7 h 642"/>
                <a:gd name="T34" fmla="*/ 73 w 1317"/>
                <a:gd name="T35" fmla="*/ 0 h 642"/>
                <a:gd name="T36" fmla="*/ 76 w 1317"/>
                <a:gd name="T37" fmla="*/ 7 h 642"/>
                <a:gd name="T38" fmla="*/ 84 w 1317"/>
                <a:gd name="T39" fmla="*/ 9 h 642"/>
                <a:gd name="T40" fmla="*/ 80 w 1317"/>
                <a:gd name="T41" fmla="*/ 18 h 642"/>
                <a:gd name="T42" fmla="*/ 87 w 1317"/>
                <a:gd name="T43" fmla="*/ 14 h 642"/>
                <a:gd name="T44" fmla="*/ 87 w 1317"/>
                <a:gd name="T45" fmla="*/ 18 h 642"/>
                <a:gd name="T46" fmla="*/ 92 w 1317"/>
                <a:gd name="T47" fmla="*/ 22 h 642"/>
                <a:gd name="T48" fmla="*/ 92 w 1317"/>
                <a:gd name="T49" fmla="*/ 22 h 642"/>
                <a:gd name="T50" fmla="*/ 87 w 1317"/>
                <a:gd name="T51" fmla="*/ 26 h 642"/>
                <a:gd name="T52" fmla="*/ 85 w 1317"/>
                <a:gd name="T53" fmla="*/ 35 h 642"/>
                <a:gd name="T54" fmla="*/ 80 w 1317"/>
                <a:gd name="T55" fmla="*/ 57 h 642"/>
                <a:gd name="T56" fmla="*/ 82 w 1317"/>
                <a:gd name="T57" fmla="*/ 61 h 642"/>
                <a:gd name="T58" fmla="*/ 85 w 1317"/>
                <a:gd name="T59" fmla="*/ 43 h 642"/>
                <a:gd name="T60" fmla="*/ 92 w 1317"/>
                <a:gd name="T61" fmla="*/ 30 h 642"/>
                <a:gd name="T62" fmla="*/ 92 w 1317"/>
                <a:gd name="T63" fmla="*/ 40 h 642"/>
                <a:gd name="T64" fmla="*/ 92 w 1317"/>
                <a:gd name="T65" fmla="*/ 43 h 642"/>
                <a:gd name="T66" fmla="*/ 90 w 1317"/>
                <a:gd name="T67" fmla="*/ 61 h 642"/>
                <a:gd name="T68" fmla="*/ 100 w 1317"/>
                <a:gd name="T69" fmla="*/ 51 h 642"/>
                <a:gd name="T70" fmla="*/ 106 w 1317"/>
                <a:gd name="T71" fmla="*/ 47 h 642"/>
                <a:gd name="T72" fmla="*/ 111 w 1317"/>
                <a:gd name="T73" fmla="*/ 35 h 642"/>
                <a:gd name="T74" fmla="*/ 121 w 1317"/>
                <a:gd name="T75" fmla="*/ 30 h 642"/>
                <a:gd name="T76" fmla="*/ 127 w 1317"/>
                <a:gd name="T77" fmla="*/ 18 h 642"/>
                <a:gd name="T78" fmla="*/ 127 w 1317"/>
                <a:gd name="T79" fmla="*/ 30 h 642"/>
                <a:gd name="T80" fmla="*/ 124 w 1317"/>
                <a:gd name="T81" fmla="*/ 40 h 642"/>
                <a:gd name="T82" fmla="*/ 116 w 1317"/>
                <a:gd name="T83" fmla="*/ 57 h 642"/>
                <a:gd name="T84" fmla="*/ 118 w 1317"/>
                <a:gd name="T85" fmla="*/ 57 h 642"/>
                <a:gd name="T86" fmla="*/ 115 w 1317"/>
                <a:gd name="T87" fmla="*/ 61 h 642"/>
                <a:gd name="T88" fmla="*/ 108 w 1317"/>
                <a:gd name="T89" fmla="*/ 69 h 642"/>
                <a:gd name="T90" fmla="*/ 105 w 1317"/>
                <a:gd name="T91" fmla="*/ 82 h 642"/>
                <a:gd name="T92" fmla="*/ 104 w 1317"/>
                <a:gd name="T93" fmla="*/ 85 h 642"/>
                <a:gd name="T94" fmla="*/ 103 w 1317"/>
                <a:gd name="T95" fmla="*/ 85 h 642"/>
                <a:gd name="T96" fmla="*/ 100 w 1317"/>
                <a:gd name="T97" fmla="*/ 89 h 642"/>
                <a:gd name="T98" fmla="*/ 100 w 1317"/>
                <a:gd name="T99" fmla="*/ 108 h 642"/>
                <a:gd name="T100" fmla="*/ 87 w 1317"/>
                <a:gd name="T101" fmla="*/ 133 h 642"/>
                <a:gd name="T102" fmla="*/ 85 w 1317"/>
                <a:gd name="T103" fmla="*/ 181 h 642"/>
                <a:gd name="T104" fmla="*/ 84 w 1317"/>
                <a:gd name="T105" fmla="*/ 192 h 642"/>
                <a:gd name="T106" fmla="*/ 80 w 1317"/>
                <a:gd name="T107" fmla="*/ 181 h 642"/>
                <a:gd name="T108" fmla="*/ 79 w 1317"/>
                <a:gd name="T109" fmla="*/ 154 h 642"/>
                <a:gd name="T110" fmla="*/ 74 w 1317"/>
                <a:gd name="T111" fmla="*/ 154 h 642"/>
                <a:gd name="T112" fmla="*/ 69 w 1317"/>
                <a:gd name="T113" fmla="*/ 149 h 642"/>
                <a:gd name="T114" fmla="*/ 65 w 1317"/>
                <a:gd name="T115" fmla="*/ 158 h 642"/>
                <a:gd name="T116" fmla="*/ 64 w 1317"/>
                <a:gd name="T117" fmla="*/ 161 h 642"/>
                <a:gd name="T118" fmla="*/ 61 w 1317"/>
                <a:gd name="T119" fmla="*/ 154 h 642"/>
                <a:gd name="T120" fmla="*/ 56 w 1317"/>
                <a:gd name="T121" fmla="*/ 158 h 642"/>
                <a:gd name="T122" fmla="*/ 46 w 1317"/>
                <a:gd name="T123" fmla="*/ 170 h 64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317"/>
                <a:gd name="T187" fmla="*/ 0 h 642"/>
                <a:gd name="T188" fmla="*/ 1317 w 1317"/>
                <a:gd name="T189" fmla="*/ 642 h 64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317" h="642">
                  <a:moveTo>
                    <a:pt x="482" y="569"/>
                  </a:moveTo>
                  <a:lnTo>
                    <a:pt x="470" y="624"/>
                  </a:lnTo>
                  <a:lnTo>
                    <a:pt x="430" y="613"/>
                  </a:lnTo>
                  <a:lnTo>
                    <a:pt x="401" y="528"/>
                  </a:lnTo>
                  <a:lnTo>
                    <a:pt x="370" y="513"/>
                  </a:lnTo>
                  <a:lnTo>
                    <a:pt x="355" y="542"/>
                  </a:lnTo>
                  <a:lnTo>
                    <a:pt x="342" y="542"/>
                  </a:lnTo>
                  <a:lnTo>
                    <a:pt x="330" y="513"/>
                  </a:lnTo>
                  <a:lnTo>
                    <a:pt x="330" y="502"/>
                  </a:lnTo>
                  <a:lnTo>
                    <a:pt x="315" y="469"/>
                  </a:lnTo>
                  <a:lnTo>
                    <a:pt x="198" y="490"/>
                  </a:lnTo>
                  <a:lnTo>
                    <a:pt x="127" y="442"/>
                  </a:lnTo>
                  <a:lnTo>
                    <a:pt x="71" y="442"/>
                  </a:lnTo>
                  <a:lnTo>
                    <a:pt x="71" y="430"/>
                  </a:lnTo>
                  <a:lnTo>
                    <a:pt x="55" y="413"/>
                  </a:lnTo>
                  <a:lnTo>
                    <a:pt x="55" y="402"/>
                  </a:lnTo>
                  <a:lnTo>
                    <a:pt x="11" y="390"/>
                  </a:lnTo>
                  <a:lnTo>
                    <a:pt x="27" y="369"/>
                  </a:lnTo>
                  <a:lnTo>
                    <a:pt x="11" y="342"/>
                  </a:lnTo>
                  <a:lnTo>
                    <a:pt x="11" y="317"/>
                  </a:lnTo>
                  <a:lnTo>
                    <a:pt x="0" y="302"/>
                  </a:lnTo>
                  <a:lnTo>
                    <a:pt x="11" y="286"/>
                  </a:lnTo>
                  <a:lnTo>
                    <a:pt x="0" y="271"/>
                  </a:lnTo>
                  <a:lnTo>
                    <a:pt x="11" y="258"/>
                  </a:lnTo>
                  <a:lnTo>
                    <a:pt x="11" y="246"/>
                  </a:lnTo>
                  <a:lnTo>
                    <a:pt x="27" y="202"/>
                  </a:lnTo>
                  <a:lnTo>
                    <a:pt x="38" y="171"/>
                  </a:lnTo>
                  <a:lnTo>
                    <a:pt x="111" y="87"/>
                  </a:lnTo>
                  <a:lnTo>
                    <a:pt x="127" y="31"/>
                  </a:lnTo>
                  <a:lnTo>
                    <a:pt x="142" y="20"/>
                  </a:lnTo>
                  <a:lnTo>
                    <a:pt x="171" y="31"/>
                  </a:lnTo>
                  <a:lnTo>
                    <a:pt x="155" y="46"/>
                  </a:lnTo>
                  <a:lnTo>
                    <a:pt x="171" y="46"/>
                  </a:lnTo>
                  <a:lnTo>
                    <a:pt x="182" y="20"/>
                  </a:lnTo>
                  <a:lnTo>
                    <a:pt x="182" y="0"/>
                  </a:lnTo>
                  <a:lnTo>
                    <a:pt x="752" y="0"/>
                  </a:lnTo>
                  <a:lnTo>
                    <a:pt x="774" y="0"/>
                  </a:lnTo>
                  <a:lnTo>
                    <a:pt x="785" y="20"/>
                  </a:lnTo>
                  <a:lnTo>
                    <a:pt x="873" y="31"/>
                  </a:lnTo>
                  <a:lnTo>
                    <a:pt x="856" y="31"/>
                  </a:lnTo>
                  <a:lnTo>
                    <a:pt x="800" y="75"/>
                  </a:lnTo>
                  <a:lnTo>
                    <a:pt x="825" y="60"/>
                  </a:lnTo>
                  <a:lnTo>
                    <a:pt x="825" y="75"/>
                  </a:lnTo>
                  <a:lnTo>
                    <a:pt x="900" y="46"/>
                  </a:lnTo>
                  <a:lnTo>
                    <a:pt x="873" y="75"/>
                  </a:lnTo>
                  <a:lnTo>
                    <a:pt x="900" y="60"/>
                  </a:lnTo>
                  <a:lnTo>
                    <a:pt x="900" y="75"/>
                  </a:lnTo>
                  <a:lnTo>
                    <a:pt x="956" y="75"/>
                  </a:lnTo>
                  <a:lnTo>
                    <a:pt x="944" y="75"/>
                  </a:lnTo>
                  <a:lnTo>
                    <a:pt x="956" y="75"/>
                  </a:lnTo>
                  <a:lnTo>
                    <a:pt x="956" y="87"/>
                  </a:lnTo>
                  <a:lnTo>
                    <a:pt x="900" y="87"/>
                  </a:lnTo>
                  <a:lnTo>
                    <a:pt x="856" y="131"/>
                  </a:lnTo>
                  <a:lnTo>
                    <a:pt x="885" y="119"/>
                  </a:lnTo>
                  <a:lnTo>
                    <a:pt x="841" y="158"/>
                  </a:lnTo>
                  <a:lnTo>
                    <a:pt x="825" y="187"/>
                  </a:lnTo>
                  <a:lnTo>
                    <a:pt x="825" y="202"/>
                  </a:lnTo>
                  <a:lnTo>
                    <a:pt x="841" y="202"/>
                  </a:lnTo>
                  <a:lnTo>
                    <a:pt x="856" y="187"/>
                  </a:lnTo>
                  <a:lnTo>
                    <a:pt x="885" y="146"/>
                  </a:lnTo>
                  <a:lnTo>
                    <a:pt x="900" y="119"/>
                  </a:lnTo>
                  <a:lnTo>
                    <a:pt x="944" y="98"/>
                  </a:lnTo>
                  <a:lnTo>
                    <a:pt x="956" y="98"/>
                  </a:lnTo>
                  <a:lnTo>
                    <a:pt x="956" y="131"/>
                  </a:lnTo>
                  <a:lnTo>
                    <a:pt x="944" y="146"/>
                  </a:lnTo>
                  <a:lnTo>
                    <a:pt x="956" y="146"/>
                  </a:lnTo>
                  <a:lnTo>
                    <a:pt x="956" y="158"/>
                  </a:lnTo>
                  <a:lnTo>
                    <a:pt x="929" y="202"/>
                  </a:lnTo>
                  <a:lnTo>
                    <a:pt x="956" y="202"/>
                  </a:lnTo>
                  <a:lnTo>
                    <a:pt x="1044" y="171"/>
                  </a:lnTo>
                  <a:lnTo>
                    <a:pt x="1033" y="158"/>
                  </a:lnTo>
                  <a:lnTo>
                    <a:pt x="1100" y="158"/>
                  </a:lnTo>
                  <a:lnTo>
                    <a:pt x="1117" y="131"/>
                  </a:lnTo>
                  <a:lnTo>
                    <a:pt x="1144" y="119"/>
                  </a:lnTo>
                  <a:lnTo>
                    <a:pt x="1217" y="119"/>
                  </a:lnTo>
                  <a:lnTo>
                    <a:pt x="1244" y="98"/>
                  </a:lnTo>
                  <a:lnTo>
                    <a:pt x="1284" y="46"/>
                  </a:lnTo>
                  <a:lnTo>
                    <a:pt x="1317" y="60"/>
                  </a:lnTo>
                  <a:lnTo>
                    <a:pt x="1304" y="98"/>
                  </a:lnTo>
                  <a:lnTo>
                    <a:pt x="1317" y="98"/>
                  </a:lnTo>
                  <a:lnTo>
                    <a:pt x="1304" y="131"/>
                  </a:lnTo>
                  <a:lnTo>
                    <a:pt x="1273" y="131"/>
                  </a:lnTo>
                  <a:lnTo>
                    <a:pt x="1229" y="146"/>
                  </a:lnTo>
                  <a:lnTo>
                    <a:pt x="1200" y="187"/>
                  </a:lnTo>
                  <a:lnTo>
                    <a:pt x="1200" y="202"/>
                  </a:lnTo>
                  <a:lnTo>
                    <a:pt x="1217" y="187"/>
                  </a:lnTo>
                  <a:lnTo>
                    <a:pt x="1217" y="202"/>
                  </a:lnTo>
                  <a:lnTo>
                    <a:pt x="1184" y="202"/>
                  </a:lnTo>
                  <a:lnTo>
                    <a:pt x="1184" y="219"/>
                  </a:lnTo>
                  <a:lnTo>
                    <a:pt x="1117" y="231"/>
                  </a:lnTo>
                  <a:lnTo>
                    <a:pt x="1100" y="258"/>
                  </a:lnTo>
                  <a:lnTo>
                    <a:pt x="1085" y="271"/>
                  </a:lnTo>
                  <a:lnTo>
                    <a:pt x="1073" y="258"/>
                  </a:lnTo>
                  <a:lnTo>
                    <a:pt x="1073" y="286"/>
                  </a:lnTo>
                  <a:lnTo>
                    <a:pt x="1056" y="302"/>
                  </a:lnTo>
                  <a:lnTo>
                    <a:pt x="1056" y="286"/>
                  </a:lnTo>
                  <a:lnTo>
                    <a:pt x="1044" y="286"/>
                  </a:lnTo>
                  <a:lnTo>
                    <a:pt x="1044" y="302"/>
                  </a:lnTo>
                  <a:lnTo>
                    <a:pt x="1033" y="331"/>
                  </a:lnTo>
                  <a:lnTo>
                    <a:pt x="1044" y="357"/>
                  </a:lnTo>
                  <a:lnTo>
                    <a:pt x="1033" y="369"/>
                  </a:lnTo>
                  <a:lnTo>
                    <a:pt x="900" y="442"/>
                  </a:lnTo>
                  <a:lnTo>
                    <a:pt x="873" y="490"/>
                  </a:lnTo>
                  <a:lnTo>
                    <a:pt x="873" y="601"/>
                  </a:lnTo>
                  <a:lnTo>
                    <a:pt x="873" y="624"/>
                  </a:lnTo>
                  <a:lnTo>
                    <a:pt x="856" y="642"/>
                  </a:lnTo>
                  <a:lnTo>
                    <a:pt x="841" y="642"/>
                  </a:lnTo>
                  <a:lnTo>
                    <a:pt x="825" y="601"/>
                  </a:lnTo>
                  <a:lnTo>
                    <a:pt x="825" y="542"/>
                  </a:lnTo>
                  <a:lnTo>
                    <a:pt x="814" y="513"/>
                  </a:lnTo>
                  <a:lnTo>
                    <a:pt x="774" y="528"/>
                  </a:lnTo>
                  <a:lnTo>
                    <a:pt x="774" y="513"/>
                  </a:lnTo>
                  <a:lnTo>
                    <a:pt x="752" y="502"/>
                  </a:lnTo>
                  <a:lnTo>
                    <a:pt x="714" y="502"/>
                  </a:lnTo>
                  <a:lnTo>
                    <a:pt x="685" y="513"/>
                  </a:lnTo>
                  <a:lnTo>
                    <a:pt x="674" y="528"/>
                  </a:lnTo>
                  <a:lnTo>
                    <a:pt x="685" y="542"/>
                  </a:lnTo>
                  <a:lnTo>
                    <a:pt x="653" y="542"/>
                  </a:lnTo>
                  <a:lnTo>
                    <a:pt x="630" y="542"/>
                  </a:lnTo>
                  <a:lnTo>
                    <a:pt x="630" y="513"/>
                  </a:lnTo>
                  <a:lnTo>
                    <a:pt x="614" y="528"/>
                  </a:lnTo>
                  <a:lnTo>
                    <a:pt x="570" y="528"/>
                  </a:lnTo>
                  <a:lnTo>
                    <a:pt x="553" y="528"/>
                  </a:lnTo>
                  <a:lnTo>
                    <a:pt x="482" y="569"/>
                  </a:lnTo>
                  <a:close/>
                </a:path>
              </a:pathLst>
            </a:custGeom>
            <a:solidFill>
              <a:srgbClr val="FF0000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44" name="Freeform 158"/>
            <p:cNvSpPr>
              <a:spLocks/>
            </p:cNvSpPr>
            <p:nvPr/>
          </p:nvSpPr>
          <p:spPr bwMode="auto">
            <a:xfrm>
              <a:off x="1014" y="2161"/>
              <a:ext cx="87" cy="108"/>
            </a:xfrm>
            <a:custGeom>
              <a:avLst/>
              <a:gdLst>
                <a:gd name="T0" fmla="*/ 6 w 100"/>
                <a:gd name="T1" fmla="*/ 25 h 116"/>
                <a:gd name="T2" fmla="*/ 10 w 100"/>
                <a:gd name="T3" fmla="*/ 17 h 116"/>
                <a:gd name="T4" fmla="*/ 9 w 100"/>
                <a:gd name="T5" fmla="*/ 17 h 116"/>
                <a:gd name="T6" fmla="*/ 7 w 100"/>
                <a:gd name="T7" fmla="*/ 13 h 116"/>
                <a:gd name="T8" fmla="*/ 9 w 100"/>
                <a:gd name="T9" fmla="*/ 0 h 116"/>
                <a:gd name="T10" fmla="*/ 3 w 100"/>
                <a:gd name="T11" fmla="*/ 0 h 116"/>
                <a:gd name="T12" fmla="*/ 3 w 100"/>
                <a:gd name="T13" fmla="*/ 7 h 116"/>
                <a:gd name="T14" fmla="*/ 3 w 100"/>
                <a:gd name="T15" fmla="*/ 13 h 116"/>
                <a:gd name="T16" fmla="*/ 3 w 100"/>
                <a:gd name="T17" fmla="*/ 13 h 116"/>
                <a:gd name="T18" fmla="*/ 0 w 100"/>
                <a:gd name="T19" fmla="*/ 25 h 116"/>
                <a:gd name="T20" fmla="*/ 0 w 100"/>
                <a:gd name="T21" fmla="*/ 30 h 116"/>
                <a:gd name="T22" fmla="*/ 3 w 100"/>
                <a:gd name="T23" fmla="*/ 34 h 116"/>
                <a:gd name="T24" fmla="*/ 6 w 100"/>
                <a:gd name="T25" fmla="*/ 25 h 1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0"/>
                <a:gd name="T40" fmla="*/ 0 h 116"/>
                <a:gd name="T41" fmla="*/ 100 w 100"/>
                <a:gd name="T42" fmla="*/ 116 h 1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0" h="116">
                  <a:moveTo>
                    <a:pt x="60" y="83"/>
                  </a:moveTo>
                  <a:lnTo>
                    <a:pt x="100" y="54"/>
                  </a:lnTo>
                  <a:lnTo>
                    <a:pt x="87" y="54"/>
                  </a:lnTo>
                  <a:lnTo>
                    <a:pt x="71" y="43"/>
                  </a:lnTo>
                  <a:lnTo>
                    <a:pt x="87" y="0"/>
                  </a:lnTo>
                  <a:lnTo>
                    <a:pt x="42" y="0"/>
                  </a:lnTo>
                  <a:lnTo>
                    <a:pt x="27" y="16"/>
                  </a:lnTo>
                  <a:lnTo>
                    <a:pt x="42" y="43"/>
                  </a:lnTo>
                  <a:lnTo>
                    <a:pt x="27" y="43"/>
                  </a:lnTo>
                  <a:lnTo>
                    <a:pt x="0" y="83"/>
                  </a:lnTo>
                  <a:lnTo>
                    <a:pt x="0" y="98"/>
                  </a:lnTo>
                  <a:lnTo>
                    <a:pt x="42" y="116"/>
                  </a:lnTo>
                  <a:lnTo>
                    <a:pt x="60" y="83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45" name="Freeform 159"/>
            <p:cNvSpPr>
              <a:spLocks/>
            </p:cNvSpPr>
            <p:nvPr/>
          </p:nvSpPr>
          <p:spPr bwMode="auto">
            <a:xfrm>
              <a:off x="1050" y="2239"/>
              <a:ext cx="49" cy="43"/>
            </a:xfrm>
            <a:custGeom>
              <a:avLst/>
              <a:gdLst>
                <a:gd name="T0" fmla="*/ 6 w 56"/>
                <a:gd name="T1" fmla="*/ 10 h 46"/>
                <a:gd name="T2" fmla="*/ 6 w 56"/>
                <a:gd name="T3" fmla="*/ 16 h 46"/>
                <a:gd name="T4" fmla="*/ 4 w 56"/>
                <a:gd name="T5" fmla="*/ 10 h 46"/>
                <a:gd name="T6" fmla="*/ 0 w 56"/>
                <a:gd name="T7" fmla="*/ 10 h 46"/>
                <a:gd name="T8" fmla="*/ 4 w 56"/>
                <a:gd name="T9" fmla="*/ 0 h 46"/>
                <a:gd name="T10" fmla="*/ 6 w 56"/>
                <a:gd name="T11" fmla="*/ 10 h 4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6"/>
                <a:gd name="T19" fmla="*/ 0 h 46"/>
                <a:gd name="T20" fmla="*/ 56 w 56"/>
                <a:gd name="T21" fmla="*/ 46 h 4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6" h="46">
                  <a:moveTo>
                    <a:pt x="56" y="32"/>
                  </a:moveTo>
                  <a:lnTo>
                    <a:pt x="56" y="46"/>
                  </a:lnTo>
                  <a:lnTo>
                    <a:pt x="16" y="32"/>
                  </a:lnTo>
                  <a:lnTo>
                    <a:pt x="0" y="32"/>
                  </a:lnTo>
                  <a:lnTo>
                    <a:pt x="16" y="0"/>
                  </a:lnTo>
                  <a:lnTo>
                    <a:pt x="56" y="32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46" name="Freeform 160"/>
            <p:cNvSpPr>
              <a:spLocks/>
            </p:cNvSpPr>
            <p:nvPr/>
          </p:nvSpPr>
          <p:spPr bwMode="auto">
            <a:xfrm>
              <a:off x="1260" y="2374"/>
              <a:ext cx="52" cy="52"/>
            </a:xfrm>
            <a:custGeom>
              <a:avLst/>
              <a:gdLst>
                <a:gd name="T0" fmla="*/ 5 w 60"/>
                <a:gd name="T1" fmla="*/ 7 h 56"/>
                <a:gd name="T2" fmla="*/ 5 w 60"/>
                <a:gd name="T3" fmla="*/ 13 h 56"/>
                <a:gd name="T4" fmla="*/ 4 w 60"/>
                <a:gd name="T5" fmla="*/ 17 h 56"/>
                <a:gd name="T6" fmla="*/ 3 w 60"/>
                <a:gd name="T7" fmla="*/ 13 h 56"/>
                <a:gd name="T8" fmla="*/ 3 w 60"/>
                <a:gd name="T9" fmla="*/ 7 h 56"/>
                <a:gd name="T10" fmla="*/ 0 w 60"/>
                <a:gd name="T11" fmla="*/ 7 h 56"/>
                <a:gd name="T12" fmla="*/ 0 w 60"/>
                <a:gd name="T13" fmla="*/ 0 h 56"/>
                <a:gd name="T14" fmla="*/ 3 w 60"/>
                <a:gd name="T15" fmla="*/ 0 h 56"/>
                <a:gd name="T16" fmla="*/ 3 w 60"/>
                <a:gd name="T17" fmla="*/ 0 h 56"/>
                <a:gd name="T18" fmla="*/ 5 w 60"/>
                <a:gd name="T19" fmla="*/ 7 h 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56"/>
                <a:gd name="T32" fmla="*/ 60 w 60"/>
                <a:gd name="T33" fmla="*/ 56 h 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56">
                  <a:moveTo>
                    <a:pt x="60" y="27"/>
                  </a:moveTo>
                  <a:lnTo>
                    <a:pt x="60" y="42"/>
                  </a:lnTo>
                  <a:lnTo>
                    <a:pt x="47" y="56"/>
                  </a:lnTo>
                  <a:lnTo>
                    <a:pt x="31" y="42"/>
                  </a:lnTo>
                  <a:lnTo>
                    <a:pt x="31" y="27"/>
                  </a:lnTo>
                  <a:lnTo>
                    <a:pt x="0" y="15"/>
                  </a:lnTo>
                  <a:lnTo>
                    <a:pt x="0" y="0"/>
                  </a:lnTo>
                  <a:lnTo>
                    <a:pt x="16" y="0"/>
                  </a:lnTo>
                  <a:lnTo>
                    <a:pt x="31" y="0"/>
                  </a:lnTo>
                  <a:lnTo>
                    <a:pt x="60" y="27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47" name="Freeform 161"/>
            <p:cNvSpPr>
              <a:spLocks/>
            </p:cNvSpPr>
            <p:nvPr/>
          </p:nvSpPr>
          <p:spPr bwMode="auto">
            <a:xfrm>
              <a:off x="1188" y="2374"/>
              <a:ext cx="72" cy="52"/>
            </a:xfrm>
            <a:custGeom>
              <a:avLst/>
              <a:gdLst>
                <a:gd name="T0" fmla="*/ 4 w 82"/>
                <a:gd name="T1" fmla="*/ 0 h 56"/>
                <a:gd name="T2" fmla="*/ 0 w 82"/>
                <a:gd name="T3" fmla="*/ 7 h 56"/>
                <a:gd name="T4" fmla="*/ 4 w 82"/>
                <a:gd name="T5" fmla="*/ 13 h 56"/>
                <a:gd name="T6" fmla="*/ 7 w 82"/>
                <a:gd name="T7" fmla="*/ 17 h 56"/>
                <a:gd name="T8" fmla="*/ 8 w 82"/>
                <a:gd name="T9" fmla="*/ 17 h 56"/>
                <a:gd name="T10" fmla="*/ 7 w 82"/>
                <a:gd name="T11" fmla="*/ 7 h 56"/>
                <a:gd name="T12" fmla="*/ 9 w 82"/>
                <a:gd name="T13" fmla="*/ 7 h 56"/>
                <a:gd name="T14" fmla="*/ 8 w 82"/>
                <a:gd name="T15" fmla="*/ 0 h 56"/>
                <a:gd name="T16" fmla="*/ 4 w 82"/>
                <a:gd name="T17" fmla="*/ 7 h 56"/>
                <a:gd name="T18" fmla="*/ 4 w 82"/>
                <a:gd name="T19" fmla="*/ 7 h 56"/>
                <a:gd name="T20" fmla="*/ 4 w 82"/>
                <a:gd name="T21" fmla="*/ 0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2"/>
                <a:gd name="T34" fmla="*/ 0 h 56"/>
                <a:gd name="T35" fmla="*/ 82 w 82"/>
                <a:gd name="T36" fmla="*/ 56 h 5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2" h="56">
                  <a:moveTo>
                    <a:pt x="11" y="0"/>
                  </a:moveTo>
                  <a:lnTo>
                    <a:pt x="0" y="27"/>
                  </a:lnTo>
                  <a:lnTo>
                    <a:pt x="42" y="42"/>
                  </a:lnTo>
                  <a:lnTo>
                    <a:pt x="57" y="56"/>
                  </a:lnTo>
                  <a:lnTo>
                    <a:pt x="69" y="56"/>
                  </a:lnTo>
                  <a:lnTo>
                    <a:pt x="57" y="27"/>
                  </a:lnTo>
                  <a:lnTo>
                    <a:pt x="82" y="15"/>
                  </a:lnTo>
                  <a:lnTo>
                    <a:pt x="69" y="0"/>
                  </a:lnTo>
                  <a:lnTo>
                    <a:pt x="42" y="15"/>
                  </a:lnTo>
                  <a:lnTo>
                    <a:pt x="31" y="1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48" name="Freeform 162"/>
            <p:cNvSpPr>
              <a:spLocks/>
            </p:cNvSpPr>
            <p:nvPr/>
          </p:nvSpPr>
          <p:spPr bwMode="auto">
            <a:xfrm>
              <a:off x="1138" y="2333"/>
              <a:ext cx="59" cy="67"/>
            </a:xfrm>
            <a:custGeom>
              <a:avLst/>
              <a:gdLst>
                <a:gd name="T0" fmla="*/ 8 w 67"/>
                <a:gd name="T1" fmla="*/ 17 h 71"/>
                <a:gd name="T2" fmla="*/ 7 w 67"/>
                <a:gd name="T3" fmla="*/ 26 h 71"/>
                <a:gd name="T4" fmla="*/ 5 w 67"/>
                <a:gd name="T5" fmla="*/ 26 h 71"/>
                <a:gd name="T6" fmla="*/ 5 w 67"/>
                <a:gd name="T7" fmla="*/ 22 h 71"/>
                <a:gd name="T8" fmla="*/ 4 w 67"/>
                <a:gd name="T9" fmla="*/ 11 h 71"/>
                <a:gd name="T10" fmla="*/ 4 w 67"/>
                <a:gd name="T11" fmla="*/ 17 h 71"/>
                <a:gd name="T12" fmla="*/ 0 w 67"/>
                <a:gd name="T13" fmla="*/ 11 h 71"/>
                <a:gd name="T14" fmla="*/ 0 w 67"/>
                <a:gd name="T15" fmla="*/ 0 h 71"/>
                <a:gd name="T16" fmla="*/ 5 w 67"/>
                <a:gd name="T17" fmla="*/ 0 h 71"/>
                <a:gd name="T18" fmla="*/ 7 w 67"/>
                <a:gd name="T19" fmla="*/ 11 h 71"/>
                <a:gd name="T20" fmla="*/ 8 w 67"/>
                <a:gd name="T21" fmla="*/ 17 h 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7"/>
                <a:gd name="T34" fmla="*/ 0 h 71"/>
                <a:gd name="T35" fmla="*/ 67 w 67"/>
                <a:gd name="T36" fmla="*/ 71 h 7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7" h="71">
                  <a:moveTo>
                    <a:pt x="67" y="42"/>
                  </a:moveTo>
                  <a:lnTo>
                    <a:pt x="54" y="71"/>
                  </a:lnTo>
                  <a:lnTo>
                    <a:pt x="43" y="71"/>
                  </a:lnTo>
                  <a:lnTo>
                    <a:pt x="43" y="57"/>
                  </a:lnTo>
                  <a:lnTo>
                    <a:pt x="16" y="30"/>
                  </a:lnTo>
                  <a:lnTo>
                    <a:pt x="16" y="42"/>
                  </a:lnTo>
                  <a:lnTo>
                    <a:pt x="0" y="30"/>
                  </a:lnTo>
                  <a:lnTo>
                    <a:pt x="0" y="0"/>
                  </a:lnTo>
                  <a:lnTo>
                    <a:pt x="43" y="0"/>
                  </a:lnTo>
                  <a:lnTo>
                    <a:pt x="54" y="30"/>
                  </a:lnTo>
                  <a:lnTo>
                    <a:pt x="67" y="42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49" name="Freeform 163"/>
            <p:cNvSpPr>
              <a:spLocks/>
            </p:cNvSpPr>
            <p:nvPr/>
          </p:nvSpPr>
          <p:spPr bwMode="auto">
            <a:xfrm>
              <a:off x="1111" y="2230"/>
              <a:ext cx="88" cy="103"/>
            </a:xfrm>
            <a:custGeom>
              <a:avLst/>
              <a:gdLst>
                <a:gd name="T0" fmla="*/ 10 w 99"/>
                <a:gd name="T1" fmla="*/ 27 h 112"/>
                <a:gd name="T2" fmla="*/ 4 w 99"/>
                <a:gd name="T3" fmla="*/ 27 h 112"/>
                <a:gd name="T4" fmla="*/ 0 w 99"/>
                <a:gd name="T5" fmla="*/ 17 h 112"/>
                <a:gd name="T6" fmla="*/ 0 w 99"/>
                <a:gd name="T7" fmla="*/ 14 h 112"/>
                <a:gd name="T8" fmla="*/ 8 w 99"/>
                <a:gd name="T9" fmla="*/ 6 h 112"/>
                <a:gd name="T10" fmla="*/ 13 w 99"/>
                <a:gd name="T11" fmla="*/ 0 h 112"/>
                <a:gd name="T12" fmla="*/ 13 w 99"/>
                <a:gd name="T13" fmla="*/ 6 h 112"/>
                <a:gd name="T14" fmla="*/ 10 w 99"/>
                <a:gd name="T15" fmla="*/ 27 h 1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"/>
                <a:gd name="T25" fmla="*/ 0 h 112"/>
                <a:gd name="T26" fmla="*/ 99 w 99"/>
                <a:gd name="T27" fmla="*/ 112 h 1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" h="112">
                  <a:moveTo>
                    <a:pt x="74" y="112"/>
                  </a:moveTo>
                  <a:lnTo>
                    <a:pt x="30" y="112"/>
                  </a:lnTo>
                  <a:lnTo>
                    <a:pt x="0" y="71"/>
                  </a:lnTo>
                  <a:lnTo>
                    <a:pt x="0" y="56"/>
                  </a:lnTo>
                  <a:lnTo>
                    <a:pt x="59" y="12"/>
                  </a:lnTo>
                  <a:lnTo>
                    <a:pt x="99" y="0"/>
                  </a:lnTo>
                  <a:lnTo>
                    <a:pt x="99" y="27"/>
                  </a:lnTo>
                  <a:lnTo>
                    <a:pt x="74" y="112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50" name="Freeform 164"/>
            <p:cNvSpPr>
              <a:spLocks/>
            </p:cNvSpPr>
            <p:nvPr/>
          </p:nvSpPr>
          <p:spPr bwMode="auto">
            <a:xfrm>
              <a:off x="1066" y="2213"/>
              <a:ext cx="133" cy="67"/>
            </a:xfrm>
            <a:custGeom>
              <a:avLst/>
              <a:gdLst>
                <a:gd name="T0" fmla="*/ 4 w 151"/>
                <a:gd name="T1" fmla="*/ 0 h 71"/>
                <a:gd name="T2" fmla="*/ 0 w 151"/>
                <a:gd name="T3" fmla="*/ 9 h 71"/>
                <a:gd name="T4" fmla="*/ 4 w 151"/>
                <a:gd name="T5" fmla="*/ 22 h 71"/>
                <a:gd name="T6" fmla="*/ 6 w 151"/>
                <a:gd name="T7" fmla="*/ 26 h 71"/>
                <a:gd name="T8" fmla="*/ 13 w 151"/>
                <a:gd name="T9" fmla="*/ 9 h 71"/>
                <a:gd name="T10" fmla="*/ 18 w 151"/>
                <a:gd name="T11" fmla="*/ 8 h 71"/>
                <a:gd name="T12" fmla="*/ 13 w 151"/>
                <a:gd name="T13" fmla="*/ 0 h 71"/>
                <a:gd name="T14" fmla="*/ 4 w 151"/>
                <a:gd name="T15" fmla="*/ 0 h 7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51"/>
                <a:gd name="T25" fmla="*/ 0 h 71"/>
                <a:gd name="T26" fmla="*/ 151 w 151"/>
                <a:gd name="T27" fmla="*/ 71 h 7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51" h="71">
                  <a:moveTo>
                    <a:pt x="38" y="0"/>
                  </a:moveTo>
                  <a:lnTo>
                    <a:pt x="0" y="27"/>
                  </a:lnTo>
                  <a:lnTo>
                    <a:pt x="38" y="58"/>
                  </a:lnTo>
                  <a:lnTo>
                    <a:pt x="52" y="71"/>
                  </a:lnTo>
                  <a:lnTo>
                    <a:pt x="111" y="27"/>
                  </a:lnTo>
                  <a:lnTo>
                    <a:pt x="151" y="15"/>
                  </a:lnTo>
                  <a:lnTo>
                    <a:pt x="111" y="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51" name="Freeform 165"/>
            <p:cNvSpPr>
              <a:spLocks/>
            </p:cNvSpPr>
            <p:nvPr/>
          </p:nvSpPr>
          <p:spPr bwMode="auto">
            <a:xfrm>
              <a:off x="1441" y="2108"/>
              <a:ext cx="71" cy="68"/>
            </a:xfrm>
            <a:custGeom>
              <a:avLst/>
              <a:gdLst>
                <a:gd name="T0" fmla="*/ 3 w 82"/>
                <a:gd name="T1" fmla="*/ 0 h 71"/>
                <a:gd name="T2" fmla="*/ 0 w 82"/>
                <a:gd name="T3" fmla="*/ 27 h 71"/>
                <a:gd name="T4" fmla="*/ 3 w 82"/>
                <a:gd name="T5" fmla="*/ 34 h 71"/>
                <a:gd name="T6" fmla="*/ 3 w 82"/>
                <a:gd name="T7" fmla="*/ 19 h 71"/>
                <a:gd name="T8" fmla="*/ 3 w 82"/>
                <a:gd name="T9" fmla="*/ 19 h 71"/>
                <a:gd name="T10" fmla="*/ 3 w 82"/>
                <a:gd name="T11" fmla="*/ 19 h 71"/>
                <a:gd name="T12" fmla="*/ 6 w 82"/>
                <a:gd name="T13" fmla="*/ 19 h 71"/>
                <a:gd name="T14" fmla="*/ 8 w 82"/>
                <a:gd name="T15" fmla="*/ 27 h 71"/>
                <a:gd name="T16" fmla="*/ 8 w 82"/>
                <a:gd name="T17" fmla="*/ 19 h 71"/>
                <a:gd name="T18" fmla="*/ 8 w 82"/>
                <a:gd name="T19" fmla="*/ 11 h 71"/>
                <a:gd name="T20" fmla="*/ 4 w 82"/>
                <a:gd name="T21" fmla="*/ 11 h 71"/>
                <a:gd name="T22" fmla="*/ 6 w 82"/>
                <a:gd name="T23" fmla="*/ 11 h 71"/>
                <a:gd name="T24" fmla="*/ 4 w 82"/>
                <a:gd name="T25" fmla="*/ 11 h 71"/>
                <a:gd name="T26" fmla="*/ 3 w 82"/>
                <a:gd name="T27" fmla="*/ 0 h 7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2"/>
                <a:gd name="T43" fmla="*/ 0 h 71"/>
                <a:gd name="T44" fmla="*/ 82 w 82"/>
                <a:gd name="T45" fmla="*/ 71 h 7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2" h="71">
                  <a:moveTo>
                    <a:pt x="11" y="0"/>
                  </a:moveTo>
                  <a:lnTo>
                    <a:pt x="0" y="53"/>
                  </a:lnTo>
                  <a:lnTo>
                    <a:pt x="11" y="71"/>
                  </a:lnTo>
                  <a:lnTo>
                    <a:pt x="23" y="38"/>
                  </a:lnTo>
                  <a:lnTo>
                    <a:pt x="38" y="38"/>
                  </a:lnTo>
                  <a:lnTo>
                    <a:pt x="23" y="38"/>
                  </a:lnTo>
                  <a:lnTo>
                    <a:pt x="65" y="38"/>
                  </a:lnTo>
                  <a:lnTo>
                    <a:pt x="82" y="53"/>
                  </a:lnTo>
                  <a:lnTo>
                    <a:pt x="82" y="38"/>
                  </a:lnTo>
                  <a:lnTo>
                    <a:pt x="82" y="27"/>
                  </a:lnTo>
                  <a:lnTo>
                    <a:pt x="50" y="27"/>
                  </a:lnTo>
                  <a:lnTo>
                    <a:pt x="65" y="11"/>
                  </a:lnTo>
                  <a:lnTo>
                    <a:pt x="50" y="11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52" name="Freeform 166"/>
            <p:cNvSpPr>
              <a:spLocks/>
            </p:cNvSpPr>
            <p:nvPr/>
          </p:nvSpPr>
          <p:spPr bwMode="auto">
            <a:xfrm>
              <a:off x="1389" y="2108"/>
              <a:ext cx="62" cy="53"/>
            </a:xfrm>
            <a:custGeom>
              <a:avLst/>
              <a:gdLst>
                <a:gd name="T0" fmla="*/ 7 w 71"/>
                <a:gd name="T1" fmla="*/ 0 h 55"/>
                <a:gd name="T2" fmla="*/ 6 w 71"/>
                <a:gd name="T3" fmla="*/ 31 h 55"/>
                <a:gd name="T4" fmla="*/ 3 w 71"/>
                <a:gd name="T5" fmla="*/ 31 h 55"/>
                <a:gd name="T6" fmla="*/ 0 w 71"/>
                <a:gd name="T7" fmla="*/ 21 h 55"/>
                <a:gd name="T8" fmla="*/ 3 w 71"/>
                <a:gd name="T9" fmla="*/ 21 h 55"/>
                <a:gd name="T10" fmla="*/ 3 w 71"/>
                <a:gd name="T11" fmla="*/ 21 h 55"/>
                <a:gd name="T12" fmla="*/ 6 w 71"/>
                <a:gd name="T13" fmla="*/ 21 h 55"/>
                <a:gd name="T14" fmla="*/ 3 w 71"/>
                <a:gd name="T15" fmla="*/ 11 h 55"/>
                <a:gd name="T16" fmla="*/ 3 w 71"/>
                <a:gd name="T17" fmla="*/ 11 h 55"/>
                <a:gd name="T18" fmla="*/ 3 w 71"/>
                <a:gd name="T19" fmla="*/ 0 h 55"/>
                <a:gd name="T20" fmla="*/ 7 w 71"/>
                <a:gd name="T21" fmla="*/ 0 h 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1"/>
                <a:gd name="T34" fmla="*/ 0 h 55"/>
                <a:gd name="T35" fmla="*/ 71 w 71"/>
                <a:gd name="T36" fmla="*/ 55 h 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1" h="55">
                  <a:moveTo>
                    <a:pt x="71" y="0"/>
                  </a:moveTo>
                  <a:lnTo>
                    <a:pt x="58" y="55"/>
                  </a:lnTo>
                  <a:lnTo>
                    <a:pt x="12" y="55"/>
                  </a:lnTo>
                  <a:lnTo>
                    <a:pt x="0" y="38"/>
                  </a:lnTo>
                  <a:lnTo>
                    <a:pt x="12" y="38"/>
                  </a:lnTo>
                  <a:lnTo>
                    <a:pt x="27" y="38"/>
                  </a:lnTo>
                  <a:lnTo>
                    <a:pt x="58" y="38"/>
                  </a:lnTo>
                  <a:lnTo>
                    <a:pt x="39" y="11"/>
                  </a:lnTo>
                  <a:lnTo>
                    <a:pt x="27" y="11"/>
                  </a:lnTo>
                  <a:lnTo>
                    <a:pt x="39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53" name="Freeform 167"/>
            <p:cNvSpPr>
              <a:spLocks/>
            </p:cNvSpPr>
            <p:nvPr/>
          </p:nvSpPr>
          <p:spPr bwMode="auto">
            <a:xfrm>
              <a:off x="1775" y="3370"/>
              <a:ext cx="98" cy="119"/>
            </a:xfrm>
            <a:custGeom>
              <a:avLst/>
              <a:gdLst>
                <a:gd name="T0" fmla="*/ 0 w 111"/>
                <a:gd name="T1" fmla="*/ 38 h 126"/>
                <a:gd name="T2" fmla="*/ 7 w 111"/>
                <a:gd name="T3" fmla="*/ 48 h 126"/>
                <a:gd name="T4" fmla="*/ 11 w 111"/>
                <a:gd name="T5" fmla="*/ 41 h 126"/>
                <a:gd name="T6" fmla="*/ 13 w 111"/>
                <a:gd name="T7" fmla="*/ 38 h 126"/>
                <a:gd name="T8" fmla="*/ 13 w 111"/>
                <a:gd name="T9" fmla="*/ 27 h 126"/>
                <a:gd name="T10" fmla="*/ 11 w 111"/>
                <a:gd name="T11" fmla="*/ 17 h 126"/>
                <a:gd name="T12" fmla="*/ 4 w 111"/>
                <a:gd name="T13" fmla="*/ 9 h 126"/>
                <a:gd name="T14" fmla="*/ 4 w 111"/>
                <a:gd name="T15" fmla="*/ 11 h 126"/>
                <a:gd name="T16" fmla="*/ 4 w 111"/>
                <a:gd name="T17" fmla="*/ 0 h 126"/>
                <a:gd name="T18" fmla="*/ 0 w 111"/>
                <a:gd name="T19" fmla="*/ 0 h 126"/>
                <a:gd name="T20" fmla="*/ 0 w 111"/>
                <a:gd name="T21" fmla="*/ 38 h 12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1"/>
                <a:gd name="T34" fmla="*/ 0 h 126"/>
                <a:gd name="T35" fmla="*/ 111 w 111"/>
                <a:gd name="T36" fmla="*/ 126 h 12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1" h="126">
                  <a:moveTo>
                    <a:pt x="0" y="98"/>
                  </a:moveTo>
                  <a:lnTo>
                    <a:pt x="59" y="126"/>
                  </a:lnTo>
                  <a:lnTo>
                    <a:pt x="98" y="109"/>
                  </a:lnTo>
                  <a:lnTo>
                    <a:pt x="111" y="98"/>
                  </a:lnTo>
                  <a:lnTo>
                    <a:pt x="111" y="71"/>
                  </a:lnTo>
                  <a:lnTo>
                    <a:pt x="98" y="42"/>
                  </a:lnTo>
                  <a:lnTo>
                    <a:pt x="38" y="11"/>
                  </a:lnTo>
                  <a:lnTo>
                    <a:pt x="38" y="30"/>
                  </a:lnTo>
                  <a:lnTo>
                    <a:pt x="11" y="0"/>
                  </a:lnTo>
                  <a:lnTo>
                    <a:pt x="0" y="0"/>
                  </a:lnTo>
                  <a:lnTo>
                    <a:pt x="0" y="98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54" name="Freeform 168"/>
            <p:cNvSpPr>
              <a:spLocks/>
            </p:cNvSpPr>
            <p:nvPr/>
          </p:nvSpPr>
          <p:spPr bwMode="auto">
            <a:xfrm>
              <a:off x="1389" y="2478"/>
              <a:ext cx="796" cy="985"/>
            </a:xfrm>
            <a:custGeom>
              <a:avLst/>
              <a:gdLst>
                <a:gd name="T0" fmla="*/ 51 w 914"/>
                <a:gd name="T1" fmla="*/ 15 h 1054"/>
                <a:gd name="T2" fmla="*/ 52 w 914"/>
                <a:gd name="T3" fmla="*/ 32 h 1054"/>
                <a:gd name="T4" fmla="*/ 51 w 914"/>
                <a:gd name="T5" fmla="*/ 46 h 1054"/>
                <a:gd name="T6" fmla="*/ 51 w 914"/>
                <a:gd name="T7" fmla="*/ 59 h 1054"/>
                <a:gd name="T8" fmla="*/ 56 w 914"/>
                <a:gd name="T9" fmla="*/ 46 h 1054"/>
                <a:gd name="T10" fmla="*/ 56 w 914"/>
                <a:gd name="T11" fmla="*/ 59 h 1054"/>
                <a:gd name="T12" fmla="*/ 59 w 914"/>
                <a:gd name="T13" fmla="*/ 50 h 1054"/>
                <a:gd name="T14" fmla="*/ 64 w 914"/>
                <a:gd name="T15" fmla="*/ 59 h 1054"/>
                <a:gd name="T16" fmla="*/ 65 w 914"/>
                <a:gd name="T17" fmla="*/ 62 h 1054"/>
                <a:gd name="T18" fmla="*/ 69 w 914"/>
                <a:gd name="T19" fmla="*/ 62 h 1054"/>
                <a:gd name="T20" fmla="*/ 77 w 914"/>
                <a:gd name="T21" fmla="*/ 68 h 1054"/>
                <a:gd name="T22" fmla="*/ 86 w 914"/>
                <a:gd name="T23" fmla="*/ 91 h 1054"/>
                <a:gd name="T24" fmla="*/ 87 w 914"/>
                <a:gd name="T25" fmla="*/ 113 h 1054"/>
                <a:gd name="T26" fmla="*/ 79 w 914"/>
                <a:gd name="T27" fmla="*/ 157 h 1054"/>
                <a:gd name="T28" fmla="*/ 79 w 914"/>
                <a:gd name="T29" fmla="*/ 198 h 1054"/>
                <a:gd name="T30" fmla="*/ 77 w 914"/>
                <a:gd name="T31" fmla="*/ 227 h 1054"/>
                <a:gd name="T32" fmla="*/ 73 w 914"/>
                <a:gd name="T33" fmla="*/ 234 h 1054"/>
                <a:gd name="T34" fmla="*/ 69 w 914"/>
                <a:gd name="T35" fmla="*/ 239 h 1054"/>
                <a:gd name="T36" fmla="*/ 67 w 914"/>
                <a:gd name="T37" fmla="*/ 245 h 1054"/>
                <a:gd name="T38" fmla="*/ 65 w 914"/>
                <a:gd name="T39" fmla="*/ 247 h 1054"/>
                <a:gd name="T40" fmla="*/ 60 w 914"/>
                <a:gd name="T41" fmla="*/ 267 h 1054"/>
                <a:gd name="T42" fmla="*/ 59 w 914"/>
                <a:gd name="T43" fmla="*/ 297 h 1054"/>
                <a:gd name="T44" fmla="*/ 55 w 914"/>
                <a:gd name="T45" fmla="*/ 321 h 1054"/>
                <a:gd name="T46" fmla="*/ 52 w 914"/>
                <a:gd name="T47" fmla="*/ 324 h 1054"/>
                <a:gd name="T48" fmla="*/ 45 w 914"/>
                <a:gd name="T49" fmla="*/ 307 h 1054"/>
                <a:gd name="T50" fmla="*/ 44 w 914"/>
                <a:gd name="T51" fmla="*/ 300 h 1054"/>
                <a:gd name="T52" fmla="*/ 49 w 914"/>
                <a:gd name="T53" fmla="*/ 280 h 1054"/>
                <a:gd name="T54" fmla="*/ 49 w 914"/>
                <a:gd name="T55" fmla="*/ 262 h 1054"/>
                <a:gd name="T56" fmla="*/ 45 w 914"/>
                <a:gd name="T57" fmla="*/ 247 h 1054"/>
                <a:gd name="T58" fmla="*/ 44 w 914"/>
                <a:gd name="T59" fmla="*/ 234 h 1054"/>
                <a:gd name="T60" fmla="*/ 38 w 914"/>
                <a:gd name="T61" fmla="*/ 229 h 1054"/>
                <a:gd name="T62" fmla="*/ 38 w 914"/>
                <a:gd name="T63" fmla="*/ 198 h 1054"/>
                <a:gd name="T64" fmla="*/ 36 w 914"/>
                <a:gd name="T65" fmla="*/ 184 h 1054"/>
                <a:gd name="T66" fmla="*/ 32 w 914"/>
                <a:gd name="T67" fmla="*/ 178 h 1054"/>
                <a:gd name="T68" fmla="*/ 29 w 914"/>
                <a:gd name="T69" fmla="*/ 164 h 1054"/>
                <a:gd name="T70" fmla="*/ 19 w 914"/>
                <a:gd name="T71" fmla="*/ 139 h 1054"/>
                <a:gd name="T72" fmla="*/ 15 w 914"/>
                <a:gd name="T73" fmla="*/ 127 h 1054"/>
                <a:gd name="T74" fmla="*/ 9 w 914"/>
                <a:gd name="T75" fmla="*/ 136 h 1054"/>
                <a:gd name="T76" fmla="*/ 7 w 914"/>
                <a:gd name="T77" fmla="*/ 127 h 1054"/>
                <a:gd name="T78" fmla="*/ 3 w 914"/>
                <a:gd name="T79" fmla="*/ 121 h 1054"/>
                <a:gd name="T80" fmla="*/ 3 w 914"/>
                <a:gd name="T81" fmla="*/ 93 h 1054"/>
                <a:gd name="T82" fmla="*/ 8 w 914"/>
                <a:gd name="T83" fmla="*/ 81 h 1054"/>
                <a:gd name="T84" fmla="*/ 7 w 914"/>
                <a:gd name="T85" fmla="*/ 40 h 1054"/>
                <a:gd name="T86" fmla="*/ 8 w 914"/>
                <a:gd name="T87" fmla="*/ 36 h 1054"/>
                <a:gd name="T88" fmla="*/ 14 w 914"/>
                <a:gd name="T89" fmla="*/ 28 h 1054"/>
                <a:gd name="T90" fmla="*/ 15 w 914"/>
                <a:gd name="T91" fmla="*/ 36 h 1054"/>
                <a:gd name="T92" fmla="*/ 22 w 914"/>
                <a:gd name="T93" fmla="*/ 28 h 1054"/>
                <a:gd name="T94" fmla="*/ 20 w 914"/>
                <a:gd name="T95" fmla="*/ 15 h 1054"/>
                <a:gd name="T96" fmla="*/ 23 w 914"/>
                <a:gd name="T97" fmla="*/ 15 h 1054"/>
                <a:gd name="T98" fmla="*/ 29 w 914"/>
                <a:gd name="T99" fmla="*/ 0 h 1054"/>
                <a:gd name="T100" fmla="*/ 32 w 914"/>
                <a:gd name="T101" fmla="*/ 7 h 1054"/>
                <a:gd name="T102" fmla="*/ 32 w 914"/>
                <a:gd name="T103" fmla="*/ 32 h 1054"/>
                <a:gd name="T104" fmla="*/ 37 w 914"/>
                <a:gd name="T105" fmla="*/ 28 h 1054"/>
                <a:gd name="T106" fmla="*/ 39 w 914"/>
                <a:gd name="T107" fmla="*/ 28 h 1054"/>
                <a:gd name="T108" fmla="*/ 44 w 914"/>
                <a:gd name="T109" fmla="*/ 28 h 1054"/>
                <a:gd name="T110" fmla="*/ 50 w 914"/>
                <a:gd name="T111" fmla="*/ 7 h 105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914"/>
                <a:gd name="T169" fmla="*/ 0 h 1054"/>
                <a:gd name="T170" fmla="*/ 914 w 914"/>
                <a:gd name="T171" fmla="*/ 1054 h 105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914" h="1054">
                  <a:moveTo>
                    <a:pt x="515" y="27"/>
                  </a:moveTo>
                  <a:lnTo>
                    <a:pt x="530" y="46"/>
                  </a:lnTo>
                  <a:lnTo>
                    <a:pt x="542" y="87"/>
                  </a:lnTo>
                  <a:lnTo>
                    <a:pt x="553" y="98"/>
                  </a:lnTo>
                  <a:lnTo>
                    <a:pt x="553" y="115"/>
                  </a:lnTo>
                  <a:lnTo>
                    <a:pt x="530" y="146"/>
                  </a:lnTo>
                  <a:lnTo>
                    <a:pt x="530" y="171"/>
                  </a:lnTo>
                  <a:lnTo>
                    <a:pt x="542" y="186"/>
                  </a:lnTo>
                  <a:lnTo>
                    <a:pt x="542" y="160"/>
                  </a:lnTo>
                  <a:lnTo>
                    <a:pt x="582" y="146"/>
                  </a:lnTo>
                  <a:lnTo>
                    <a:pt x="601" y="146"/>
                  </a:lnTo>
                  <a:lnTo>
                    <a:pt x="582" y="186"/>
                  </a:lnTo>
                  <a:lnTo>
                    <a:pt x="601" y="160"/>
                  </a:lnTo>
                  <a:lnTo>
                    <a:pt x="615" y="160"/>
                  </a:lnTo>
                  <a:lnTo>
                    <a:pt x="657" y="171"/>
                  </a:lnTo>
                  <a:lnTo>
                    <a:pt x="670" y="186"/>
                  </a:lnTo>
                  <a:lnTo>
                    <a:pt x="686" y="186"/>
                  </a:lnTo>
                  <a:lnTo>
                    <a:pt x="686" y="198"/>
                  </a:lnTo>
                  <a:lnTo>
                    <a:pt x="686" y="215"/>
                  </a:lnTo>
                  <a:lnTo>
                    <a:pt x="715" y="198"/>
                  </a:lnTo>
                  <a:lnTo>
                    <a:pt x="757" y="227"/>
                  </a:lnTo>
                  <a:lnTo>
                    <a:pt x="801" y="215"/>
                  </a:lnTo>
                  <a:lnTo>
                    <a:pt x="874" y="271"/>
                  </a:lnTo>
                  <a:lnTo>
                    <a:pt x="901" y="286"/>
                  </a:lnTo>
                  <a:lnTo>
                    <a:pt x="914" y="331"/>
                  </a:lnTo>
                  <a:lnTo>
                    <a:pt x="914" y="359"/>
                  </a:lnTo>
                  <a:lnTo>
                    <a:pt x="901" y="398"/>
                  </a:lnTo>
                  <a:lnTo>
                    <a:pt x="830" y="498"/>
                  </a:lnTo>
                  <a:lnTo>
                    <a:pt x="830" y="615"/>
                  </a:lnTo>
                  <a:lnTo>
                    <a:pt x="830" y="626"/>
                  </a:lnTo>
                  <a:lnTo>
                    <a:pt x="830" y="670"/>
                  </a:lnTo>
                  <a:lnTo>
                    <a:pt x="801" y="715"/>
                  </a:lnTo>
                  <a:lnTo>
                    <a:pt x="801" y="726"/>
                  </a:lnTo>
                  <a:lnTo>
                    <a:pt x="774" y="741"/>
                  </a:lnTo>
                  <a:lnTo>
                    <a:pt x="774" y="755"/>
                  </a:lnTo>
                  <a:lnTo>
                    <a:pt x="715" y="755"/>
                  </a:lnTo>
                  <a:lnTo>
                    <a:pt x="715" y="770"/>
                  </a:lnTo>
                  <a:lnTo>
                    <a:pt x="701" y="770"/>
                  </a:lnTo>
                  <a:lnTo>
                    <a:pt x="701" y="782"/>
                  </a:lnTo>
                  <a:lnTo>
                    <a:pt x="686" y="782"/>
                  </a:lnTo>
                  <a:lnTo>
                    <a:pt x="670" y="797"/>
                  </a:lnTo>
                  <a:lnTo>
                    <a:pt x="630" y="841"/>
                  </a:lnTo>
                  <a:lnTo>
                    <a:pt x="642" y="914"/>
                  </a:lnTo>
                  <a:lnTo>
                    <a:pt x="615" y="937"/>
                  </a:lnTo>
                  <a:lnTo>
                    <a:pt x="601" y="985"/>
                  </a:lnTo>
                  <a:lnTo>
                    <a:pt x="571" y="1014"/>
                  </a:lnTo>
                  <a:lnTo>
                    <a:pt x="553" y="1054"/>
                  </a:lnTo>
                  <a:lnTo>
                    <a:pt x="553" y="1026"/>
                  </a:lnTo>
                  <a:lnTo>
                    <a:pt x="542" y="997"/>
                  </a:lnTo>
                  <a:lnTo>
                    <a:pt x="482" y="966"/>
                  </a:lnTo>
                  <a:lnTo>
                    <a:pt x="482" y="985"/>
                  </a:lnTo>
                  <a:lnTo>
                    <a:pt x="453" y="955"/>
                  </a:lnTo>
                  <a:lnTo>
                    <a:pt x="442" y="955"/>
                  </a:lnTo>
                  <a:lnTo>
                    <a:pt x="501" y="885"/>
                  </a:lnTo>
                  <a:lnTo>
                    <a:pt x="515" y="866"/>
                  </a:lnTo>
                  <a:lnTo>
                    <a:pt x="501" y="826"/>
                  </a:lnTo>
                  <a:lnTo>
                    <a:pt x="482" y="826"/>
                  </a:lnTo>
                  <a:lnTo>
                    <a:pt x="482" y="782"/>
                  </a:lnTo>
                  <a:lnTo>
                    <a:pt x="453" y="782"/>
                  </a:lnTo>
                  <a:lnTo>
                    <a:pt x="453" y="741"/>
                  </a:lnTo>
                  <a:lnTo>
                    <a:pt x="442" y="741"/>
                  </a:lnTo>
                  <a:lnTo>
                    <a:pt x="398" y="726"/>
                  </a:lnTo>
                  <a:lnTo>
                    <a:pt x="382" y="682"/>
                  </a:lnTo>
                  <a:lnTo>
                    <a:pt x="398" y="626"/>
                  </a:lnTo>
                  <a:lnTo>
                    <a:pt x="371" y="597"/>
                  </a:lnTo>
                  <a:lnTo>
                    <a:pt x="371" y="582"/>
                  </a:lnTo>
                  <a:lnTo>
                    <a:pt x="331" y="571"/>
                  </a:lnTo>
                  <a:lnTo>
                    <a:pt x="331" y="559"/>
                  </a:lnTo>
                  <a:lnTo>
                    <a:pt x="331" y="542"/>
                  </a:lnTo>
                  <a:lnTo>
                    <a:pt x="311" y="515"/>
                  </a:lnTo>
                  <a:lnTo>
                    <a:pt x="211" y="471"/>
                  </a:lnTo>
                  <a:lnTo>
                    <a:pt x="198" y="442"/>
                  </a:lnTo>
                  <a:lnTo>
                    <a:pt x="198" y="398"/>
                  </a:lnTo>
                  <a:lnTo>
                    <a:pt x="156" y="398"/>
                  </a:lnTo>
                  <a:lnTo>
                    <a:pt x="127" y="442"/>
                  </a:lnTo>
                  <a:lnTo>
                    <a:pt x="98" y="430"/>
                  </a:lnTo>
                  <a:lnTo>
                    <a:pt x="71" y="430"/>
                  </a:lnTo>
                  <a:lnTo>
                    <a:pt x="71" y="398"/>
                  </a:lnTo>
                  <a:lnTo>
                    <a:pt x="39" y="411"/>
                  </a:lnTo>
                  <a:lnTo>
                    <a:pt x="12" y="386"/>
                  </a:lnTo>
                  <a:lnTo>
                    <a:pt x="0" y="342"/>
                  </a:lnTo>
                  <a:lnTo>
                    <a:pt x="12" y="298"/>
                  </a:lnTo>
                  <a:lnTo>
                    <a:pt x="27" y="271"/>
                  </a:lnTo>
                  <a:lnTo>
                    <a:pt x="83" y="259"/>
                  </a:lnTo>
                  <a:lnTo>
                    <a:pt x="83" y="171"/>
                  </a:lnTo>
                  <a:lnTo>
                    <a:pt x="71" y="127"/>
                  </a:lnTo>
                  <a:lnTo>
                    <a:pt x="98" y="127"/>
                  </a:lnTo>
                  <a:lnTo>
                    <a:pt x="83" y="115"/>
                  </a:lnTo>
                  <a:lnTo>
                    <a:pt x="83" y="98"/>
                  </a:lnTo>
                  <a:lnTo>
                    <a:pt x="142" y="87"/>
                  </a:lnTo>
                  <a:lnTo>
                    <a:pt x="156" y="98"/>
                  </a:lnTo>
                  <a:lnTo>
                    <a:pt x="156" y="115"/>
                  </a:lnTo>
                  <a:lnTo>
                    <a:pt x="183" y="115"/>
                  </a:lnTo>
                  <a:lnTo>
                    <a:pt x="227" y="87"/>
                  </a:lnTo>
                  <a:lnTo>
                    <a:pt x="211" y="71"/>
                  </a:lnTo>
                  <a:lnTo>
                    <a:pt x="211" y="46"/>
                  </a:lnTo>
                  <a:lnTo>
                    <a:pt x="198" y="27"/>
                  </a:lnTo>
                  <a:lnTo>
                    <a:pt x="242" y="46"/>
                  </a:lnTo>
                  <a:lnTo>
                    <a:pt x="298" y="16"/>
                  </a:lnTo>
                  <a:lnTo>
                    <a:pt x="298" y="0"/>
                  </a:lnTo>
                  <a:lnTo>
                    <a:pt x="311" y="0"/>
                  </a:lnTo>
                  <a:lnTo>
                    <a:pt x="331" y="27"/>
                  </a:lnTo>
                  <a:lnTo>
                    <a:pt x="311" y="71"/>
                  </a:lnTo>
                  <a:lnTo>
                    <a:pt x="331" y="98"/>
                  </a:lnTo>
                  <a:lnTo>
                    <a:pt x="342" y="98"/>
                  </a:lnTo>
                  <a:lnTo>
                    <a:pt x="382" y="87"/>
                  </a:lnTo>
                  <a:lnTo>
                    <a:pt x="398" y="87"/>
                  </a:lnTo>
                  <a:lnTo>
                    <a:pt x="415" y="87"/>
                  </a:lnTo>
                  <a:lnTo>
                    <a:pt x="415" y="71"/>
                  </a:lnTo>
                  <a:lnTo>
                    <a:pt x="453" y="87"/>
                  </a:lnTo>
                  <a:lnTo>
                    <a:pt x="482" y="87"/>
                  </a:lnTo>
                  <a:lnTo>
                    <a:pt x="515" y="27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55" name="Freeform 169"/>
            <p:cNvSpPr>
              <a:spLocks/>
            </p:cNvSpPr>
            <p:nvPr/>
          </p:nvSpPr>
          <p:spPr bwMode="auto">
            <a:xfrm>
              <a:off x="1723" y="3930"/>
              <a:ext cx="87" cy="62"/>
            </a:xfrm>
            <a:custGeom>
              <a:avLst/>
              <a:gdLst>
                <a:gd name="T0" fmla="*/ 0 w 100"/>
                <a:gd name="T1" fmla="*/ 0 h 67"/>
                <a:gd name="T2" fmla="*/ 4 w 100"/>
                <a:gd name="T3" fmla="*/ 18 h 67"/>
                <a:gd name="T4" fmla="*/ 6 w 100"/>
                <a:gd name="T5" fmla="*/ 18 h 67"/>
                <a:gd name="T6" fmla="*/ 10 w 100"/>
                <a:gd name="T7" fmla="*/ 15 h 67"/>
                <a:gd name="T8" fmla="*/ 3 w 100"/>
                <a:gd name="T9" fmla="*/ 6 h 67"/>
                <a:gd name="T10" fmla="*/ 0 w 100"/>
                <a:gd name="T11" fmla="*/ 0 h 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0"/>
                <a:gd name="T19" fmla="*/ 0 h 67"/>
                <a:gd name="T20" fmla="*/ 100 w 100"/>
                <a:gd name="T21" fmla="*/ 67 h 6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0" h="67">
                  <a:moveTo>
                    <a:pt x="0" y="0"/>
                  </a:moveTo>
                  <a:lnTo>
                    <a:pt x="46" y="67"/>
                  </a:lnTo>
                  <a:lnTo>
                    <a:pt x="60" y="67"/>
                  </a:lnTo>
                  <a:lnTo>
                    <a:pt x="100" y="53"/>
                  </a:lnTo>
                  <a:lnTo>
                    <a:pt x="31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56" name="Freeform 170"/>
            <p:cNvSpPr>
              <a:spLocks/>
            </p:cNvSpPr>
            <p:nvPr/>
          </p:nvSpPr>
          <p:spPr bwMode="auto">
            <a:xfrm>
              <a:off x="1650" y="3930"/>
              <a:ext cx="113" cy="62"/>
            </a:xfrm>
            <a:custGeom>
              <a:avLst/>
              <a:gdLst>
                <a:gd name="T0" fmla="*/ 8 w 130"/>
                <a:gd name="T1" fmla="*/ 0 h 67"/>
                <a:gd name="T2" fmla="*/ 12 w 130"/>
                <a:gd name="T3" fmla="*/ 18 h 67"/>
                <a:gd name="T4" fmla="*/ 9 w 130"/>
                <a:gd name="T5" fmla="*/ 18 h 67"/>
                <a:gd name="T6" fmla="*/ 9 w 130"/>
                <a:gd name="T7" fmla="*/ 15 h 67"/>
                <a:gd name="T8" fmla="*/ 7 w 130"/>
                <a:gd name="T9" fmla="*/ 15 h 67"/>
                <a:gd name="T10" fmla="*/ 3 w 130"/>
                <a:gd name="T11" fmla="*/ 11 h 67"/>
                <a:gd name="T12" fmla="*/ 3 w 130"/>
                <a:gd name="T13" fmla="*/ 11 h 67"/>
                <a:gd name="T14" fmla="*/ 0 w 130"/>
                <a:gd name="T15" fmla="*/ 6 h 67"/>
                <a:gd name="T16" fmla="*/ 0 w 130"/>
                <a:gd name="T17" fmla="*/ 6 h 67"/>
                <a:gd name="T18" fmla="*/ 7 w 130"/>
                <a:gd name="T19" fmla="*/ 11 h 67"/>
                <a:gd name="T20" fmla="*/ 7 w 130"/>
                <a:gd name="T21" fmla="*/ 6 h 67"/>
                <a:gd name="T22" fmla="*/ 8 w 130"/>
                <a:gd name="T23" fmla="*/ 6 h 67"/>
                <a:gd name="T24" fmla="*/ 7 w 130"/>
                <a:gd name="T25" fmla="*/ 6 h 67"/>
                <a:gd name="T26" fmla="*/ 5 w 130"/>
                <a:gd name="T27" fmla="*/ 0 h 67"/>
                <a:gd name="T28" fmla="*/ 8 w 130"/>
                <a:gd name="T29" fmla="*/ 0 h 6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30"/>
                <a:gd name="T46" fmla="*/ 0 h 67"/>
                <a:gd name="T47" fmla="*/ 130 w 130"/>
                <a:gd name="T48" fmla="*/ 67 h 6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30" h="67">
                  <a:moveTo>
                    <a:pt x="82" y="0"/>
                  </a:moveTo>
                  <a:lnTo>
                    <a:pt x="130" y="67"/>
                  </a:lnTo>
                  <a:lnTo>
                    <a:pt x="98" y="67"/>
                  </a:lnTo>
                  <a:lnTo>
                    <a:pt x="98" y="53"/>
                  </a:lnTo>
                  <a:lnTo>
                    <a:pt x="71" y="53"/>
                  </a:lnTo>
                  <a:lnTo>
                    <a:pt x="31" y="38"/>
                  </a:lnTo>
                  <a:lnTo>
                    <a:pt x="11" y="38"/>
                  </a:lnTo>
                  <a:lnTo>
                    <a:pt x="0" y="27"/>
                  </a:lnTo>
                  <a:lnTo>
                    <a:pt x="0" y="11"/>
                  </a:lnTo>
                  <a:lnTo>
                    <a:pt x="71" y="38"/>
                  </a:lnTo>
                  <a:lnTo>
                    <a:pt x="71" y="27"/>
                  </a:lnTo>
                  <a:lnTo>
                    <a:pt x="82" y="11"/>
                  </a:lnTo>
                  <a:lnTo>
                    <a:pt x="71" y="11"/>
                  </a:lnTo>
                  <a:lnTo>
                    <a:pt x="54" y="0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57" name="Freeform 171"/>
            <p:cNvSpPr>
              <a:spLocks/>
            </p:cNvSpPr>
            <p:nvPr/>
          </p:nvSpPr>
          <p:spPr bwMode="auto">
            <a:xfrm>
              <a:off x="1225" y="2617"/>
              <a:ext cx="273" cy="446"/>
            </a:xfrm>
            <a:custGeom>
              <a:avLst/>
              <a:gdLst>
                <a:gd name="T0" fmla="*/ 3 w 315"/>
                <a:gd name="T1" fmla="*/ 25 h 478"/>
                <a:gd name="T2" fmla="*/ 3 w 315"/>
                <a:gd name="T3" fmla="*/ 35 h 478"/>
                <a:gd name="T4" fmla="*/ 3 w 315"/>
                <a:gd name="T5" fmla="*/ 38 h 478"/>
                <a:gd name="T6" fmla="*/ 7 w 315"/>
                <a:gd name="T7" fmla="*/ 25 h 478"/>
                <a:gd name="T8" fmla="*/ 10 w 315"/>
                <a:gd name="T9" fmla="*/ 21 h 478"/>
                <a:gd name="T10" fmla="*/ 11 w 315"/>
                <a:gd name="T11" fmla="*/ 12 h 478"/>
                <a:gd name="T12" fmla="*/ 13 w 315"/>
                <a:gd name="T13" fmla="*/ 7 h 478"/>
                <a:gd name="T14" fmla="*/ 11 w 315"/>
                <a:gd name="T15" fmla="*/ 0 h 478"/>
                <a:gd name="T16" fmla="*/ 13 w 315"/>
                <a:gd name="T17" fmla="*/ 0 h 478"/>
                <a:gd name="T18" fmla="*/ 15 w 315"/>
                <a:gd name="T19" fmla="*/ 7 h 478"/>
                <a:gd name="T20" fmla="*/ 16 w 315"/>
                <a:gd name="T21" fmla="*/ 21 h 478"/>
                <a:gd name="T22" fmla="*/ 22 w 315"/>
                <a:gd name="T23" fmla="*/ 16 h 478"/>
                <a:gd name="T24" fmla="*/ 23 w 315"/>
                <a:gd name="T25" fmla="*/ 21 h 478"/>
                <a:gd name="T26" fmla="*/ 23 w 315"/>
                <a:gd name="T27" fmla="*/ 30 h 478"/>
                <a:gd name="T28" fmla="*/ 23 w 315"/>
                <a:gd name="T29" fmla="*/ 35 h 478"/>
                <a:gd name="T30" fmla="*/ 19 w 315"/>
                <a:gd name="T31" fmla="*/ 38 h 478"/>
                <a:gd name="T32" fmla="*/ 17 w 315"/>
                <a:gd name="T33" fmla="*/ 46 h 478"/>
                <a:gd name="T34" fmla="*/ 16 w 315"/>
                <a:gd name="T35" fmla="*/ 60 h 478"/>
                <a:gd name="T36" fmla="*/ 17 w 315"/>
                <a:gd name="T37" fmla="*/ 73 h 478"/>
                <a:gd name="T38" fmla="*/ 20 w 315"/>
                <a:gd name="T39" fmla="*/ 81 h 478"/>
                <a:gd name="T40" fmla="*/ 23 w 315"/>
                <a:gd name="T41" fmla="*/ 76 h 478"/>
                <a:gd name="T42" fmla="*/ 23 w 315"/>
                <a:gd name="T43" fmla="*/ 87 h 478"/>
                <a:gd name="T44" fmla="*/ 25 w 315"/>
                <a:gd name="T45" fmla="*/ 87 h 478"/>
                <a:gd name="T46" fmla="*/ 27 w 315"/>
                <a:gd name="T47" fmla="*/ 100 h 478"/>
                <a:gd name="T48" fmla="*/ 27 w 315"/>
                <a:gd name="T49" fmla="*/ 130 h 478"/>
                <a:gd name="T50" fmla="*/ 27 w 315"/>
                <a:gd name="T51" fmla="*/ 132 h 478"/>
                <a:gd name="T52" fmla="*/ 27 w 315"/>
                <a:gd name="T53" fmla="*/ 142 h 478"/>
                <a:gd name="T54" fmla="*/ 23 w 315"/>
                <a:gd name="T55" fmla="*/ 147 h 478"/>
                <a:gd name="T56" fmla="*/ 13 w 315"/>
                <a:gd name="T57" fmla="*/ 122 h 478"/>
                <a:gd name="T58" fmla="*/ 5 w 315"/>
                <a:gd name="T59" fmla="*/ 69 h 478"/>
                <a:gd name="T60" fmla="*/ 3 w 315"/>
                <a:gd name="T61" fmla="*/ 56 h 478"/>
                <a:gd name="T62" fmla="*/ 0 w 315"/>
                <a:gd name="T63" fmla="*/ 46 h 478"/>
                <a:gd name="T64" fmla="*/ 3 w 315"/>
                <a:gd name="T65" fmla="*/ 46 h 478"/>
                <a:gd name="T66" fmla="*/ 0 w 315"/>
                <a:gd name="T67" fmla="*/ 35 h 478"/>
                <a:gd name="T68" fmla="*/ 3 w 315"/>
                <a:gd name="T69" fmla="*/ 25 h 47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15"/>
                <a:gd name="T106" fmla="*/ 0 h 478"/>
                <a:gd name="T107" fmla="*/ 315 w 315"/>
                <a:gd name="T108" fmla="*/ 478 h 47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15" h="478">
                  <a:moveTo>
                    <a:pt x="15" y="79"/>
                  </a:moveTo>
                  <a:lnTo>
                    <a:pt x="15" y="111"/>
                  </a:lnTo>
                  <a:lnTo>
                    <a:pt x="39" y="123"/>
                  </a:lnTo>
                  <a:lnTo>
                    <a:pt x="71" y="79"/>
                  </a:lnTo>
                  <a:lnTo>
                    <a:pt x="115" y="67"/>
                  </a:lnTo>
                  <a:lnTo>
                    <a:pt x="127" y="38"/>
                  </a:lnTo>
                  <a:lnTo>
                    <a:pt x="142" y="23"/>
                  </a:lnTo>
                  <a:lnTo>
                    <a:pt x="127" y="0"/>
                  </a:lnTo>
                  <a:lnTo>
                    <a:pt x="142" y="0"/>
                  </a:lnTo>
                  <a:lnTo>
                    <a:pt x="171" y="23"/>
                  </a:lnTo>
                  <a:lnTo>
                    <a:pt x="186" y="67"/>
                  </a:lnTo>
                  <a:lnTo>
                    <a:pt x="246" y="50"/>
                  </a:lnTo>
                  <a:lnTo>
                    <a:pt x="257" y="67"/>
                  </a:lnTo>
                  <a:lnTo>
                    <a:pt x="257" y="94"/>
                  </a:lnTo>
                  <a:lnTo>
                    <a:pt x="271" y="111"/>
                  </a:lnTo>
                  <a:lnTo>
                    <a:pt x="215" y="123"/>
                  </a:lnTo>
                  <a:lnTo>
                    <a:pt x="198" y="150"/>
                  </a:lnTo>
                  <a:lnTo>
                    <a:pt x="186" y="194"/>
                  </a:lnTo>
                  <a:lnTo>
                    <a:pt x="198" y="238"/>
                  </a:lnTo>
                  <a:lnTo>
                    <a:pt x="227" y="261"/>
                  </a:lnTo>
                  <a:lnTo>
                    <a:pt x="257" y="250"/>
                  </a:lnTo>
                  <a:lnTo>
                    <a:pt x="257" y="282"/>
                  </a:lnTo>
                  <a:lnTo>
                    <a:pt x="286" y="282"/>
                  </a:lnTo>
                  <a:lnTo>
                    <a:pt x="298" y="323"/>
                  </a:lnTo>
                  <a:lnTo>
                    <a:pt x="298" y="421"/>
                  </a:lnTo>
                  <a:lnTo>
                    <a:pt x="315" y="434"/>
                  </a:lnTo>
                  <a:lnTo>
                    <a:pt x="298" y="465"/>
                  </a:lnTo>
                  <a:lnTo>
                    <a:pt x="271" y="478"/>
                  </a:lnTo>
                  <a:lnTo>
                    <a:pt x="142" y="394"/>
                  </a:lnTo>
                  <a:lnTo>
                    <a:pt x="56" y="223"/>
                  </a:lnTo>
                  <a:lnTo>
                    <a:pt x="27" y="183"/>
                  </a:lnTo>
                  <a:lnTo>
                    <a:pt x="0" y="150"/>
                  </a:lnTo>
                  <a:lnTo>
                    <a:pt x="15" y="150"/>
                  </a:lnTo>
                  <a:lnTo>
                    <a:pt x="0" y="111"/>
                  </a:lnTo>
                  <a:lnTo>
                    <a:pt x="15" y="79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58" name="Freeform 172"/>
            <p:cNvSpPr>
              <a:spLocks/>
            </p:cNvSpPr>
            <p:nvPr/>
          </p:nvSpPr>
          <p:spPr bwMode="auto">
            <a:xfrm>
              <a:off x="1225" y="2572"/>
              <a:ext cx="123" cy="159"/>
            </a:xfrm>
            <a:custGeom>
              <a:avLst/>
              <a:gdLst>
                <a:gd name="T0" fmla="*/ 3 w 142"/>
                <a:gd name="T1" fmla="*/ 37 h 171"/>
                <a:gd name="T2" fmla="*/ 3 w 142"/>
                <a:gd name="T3" fmla="*/ 37 h 171"/>
                <a:gd name="T4" fmla="*/ 0 w 142"/>
                <a:gd name="T5" fmla="*/ 29 h 171"/>
                <a:gd name="T6" fmla="*/ 0 w 142"/>
                <a:gd name="T7" fmla="*/ 20 h 171"/>
                <a:gd name="T8" fmla="*/ 3 w 142"/>
                <a:gd name="T9" fmla="*/ 18 h 171"/>
                <a:gd name="T10" fmla="*/ 3 w 142"/>
                <a:gd name="T11" fmla="*/ 14 h 171"/>
                <a:gd name="T12" fmla="*/ 3 w 142"/>
                <a:gd name="T13" fmla="*/ 14 h 171"/>
                <a:gd name="T14" fmla="*/ 3 w 142"/>
                <a:gd name="T15" fmla="*/ 7 h 171"/>
                <a:gd name="T16" fmla="*/ 5 w 142"/>
                <a:gd name="T17" fmla="*/ 0 h 171"/>
                <a:gd name="T18" fmla="*/ 8 w 142"/>
                <a:gd name="T19" fmla="*/ 14 h 171"/>
                <a:gd name="T20" fmla="*/ 11 w 142"/>
                <a:gd name="T21" fmla="*/ 7 h 171"/>
                <a:gd name="T22" fmla="*/ 13 w 142"/>
                <a:gd name="T23" fmla="*/ 14 h 171"/>
                <a:gd name="T24" fmla="*/ 11 w 142"/>
                <a:gd name="T25" fmla="*/ 14 h 171"/>
                <a:gd name="T26" fmla="*/ 13 w 142"/>
                <a:gd name="T27" fmla="*/ 20 h 171"/>
                <a:gd name="T28" fmla="*/ 11 w 142"/>
                <a:gd name="T29" fmla="*/ 25 h 171"/>
                <a:gd name="T30" fmla="*/ 10 w 142"/>
                <a:gd name="T31" fmla="*/ 33 h 171"/>
                <a:gd name="T32" fmla="*/ 7 w 142"/>
                <a:gd name="T33" fmla="*/ 37 h 171"/>
                <a:gd name="T34" fmla="*/ 3 w 142"/>
                <a:gd name="T35" fmla="*/ 50 h 171"/>
                <a:gd name="T36" fmla="*/ 3 w 142"/>
                <a:gd name="T37" fmla="*/ 46 h 171"/>
                <a:gd name="T38" fmla="*/ 3 w 142"/>
                <a:gd name="T39" fmla="*/ 37 h 17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42"/>
                <a:gd name="T61" fmla="*/ 0 h 171"/>
                <a:gd name="T62" fmla="*/ 142 w 142"/>
                <a:gd name="T63" fmla="*/ 171 h 17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42" h="171">
                  <a:moveTo>
                    <a:pt x="15" y="127"/>
                  </a:moveTo>
                  <a:lnTo>
                    <a:pt x="27" y="127"/>
                  </a:lnTo>
                  <a:lnTo>
                    <a:pt x="0" y="98"/>
                  </a:lnTo>
                  <a:lnTo>
                    <a:pt x="0" y="71"/>
                  </a:lnTo>
                  <a:lnTo>
                    <a:pt x="15" y="60"/>
                  </a:lnTo>
                  <a:lnTo>
                    <a:pt x="15" y="46"/>
                  </a:lnTo>
                  <a:lnTo>
                    <a:pt x="27" y="46"/>
                  </a:lnTo>
                  <a:lnTo>
                    <a:pt x="27" y="27"/>
                  </a:lnTo>
                  <a:lnTo>
                    <a:pt x="54" y="0"/>
                  </a:lnTo>
                  <a:lnTo>
                    <a:pt x="87" y="46"/>
                  </a:lnTo>
                  <a:lnTo>
                    <a:pt x="125" y="27"/>
                  </a:lnTo>
                  <a:lnTo>
                    <a:pt x="142" y="46"/>
                  </a:lnTo>
                  <a:lnTo>
                    <a:pt x="125" y="46"/>
                  </a:lnTo>
                  <a:lnTo>
                    <a:pt x="142" y="71"/>
                  </a:lnTo>
                  <a:lnTo>
                    <a:pt x="125" y="86"/>
                  </a:lnTo>
                  <a:lnTo>
                    <a:pt x="113" y="115"/>
                  </a:lnTo>
                  <a:lnTo>
                    <a:pt x="71" y="127"/>
                  </a:lnTo>
                  <a:lnTo>
                    <a:pt x="39" y="171"/>
                  </a:lnTo>
                  <a:lnTo>
                    <a:pt x="15" y="158"/>
                  </a:lnTo>
                  <a:lnTo>
                    <a:pt x="15" y="127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59" name="Freeform 173"/>
            <p:cNvSpPr>
              <a:spLocks/>
            </p:cNvSpPr>
            <p:nvPr/>
          </p:nvSpPr>
          <p:spPr bwMode="auto">
            <a:xfrm>
              <a:off x="1275" y="2295"/>
              <a:ext cx="249" cy="426"/>
            </a:xfrm>
            <a:custGeom>
              <a:avLst/>
              <a:gdLst>
                <a:gd name="T0" fmla="*/ 0 w 286"/>
                <a:gd name="T1" fmla="*/ 96 h 455"/>
                <a:gd name="T2" fmla="*/ 3 w 286"/>
                <a:gd name="T3" fmla="*/ 110 h 455"/>
                <a:gd name="T4" fmla="*/ 7 w 286"/>
                <a:gd name="T5" fmla="*/ 105 h 455"/>
                <a:gd name="T6" fmla="*/ 9 w 286"/>
                <a:gd name="T7" fmla="*/ 110 h 455"/>
                <a:gd name="T8" fmla="*/ 11 w 286"/>
                <a:gd name="T9" fmla="*/ 119 h 455"/>
                <a:gd name="T10" fmla="*/ 12 w 286"/>
                <a:gd name="T11" fmla="*/ 134 h 455"/>
                <a:gd name="T12" fmla="*/ 18 w 286"/>
                <a:gd name="T13" fmla="*/ 128 h 455"/>
                <a:gd name="T14" fmla="*/ 19 w 286"/>
                <a:gd name="T15" fmla="*/ 134 h 455"/>
                <a:gd name="T16" fmla="*/ 19 w 286"/>
                <a:gd name="T17" fmla="*/ 143 h 455"/>
                <a:gd name="T18" fmla="*/ 20 w 286"/>
                <a:gd name="T19" fmla="*/ 149 h 455"/>
                <a:gd name="T20" fmla="*/ 20 w 286"/>
                <a:gd name="T21" fmla="*/ 119 h 455"/>
                <a:gd name="T22" fmla="*/ 19 w 286"/>
                <a:gd name="T23" fmla="*/ 105 h 455"/>
                <a:gd name="T24" fmla="*/ 22 w 286"/>
                <a:gd name="T25" fmla="*/ 105 h 455"/>
                <a:gd name="T26" fmla="*/ 20 w 286"/>
                <a:gd name="T27" fmla="*/ 102 h 455"/>
                <a:gd name="T28" fmla="*/ 20 w 286"/>
                <a:gd name="T29" fmla="*/ 96 h 455"/>
                <a:gd name="T30" fmla="*/ 25 w 286"/>
                <a:gd name="T31" fmla="*/ 92 h 455"/>
                <a:gd name="T32" fmla="*/ 28 w 286"/>
                <a:gd name="T33" fmla="*/ 96 h 455"/>
                <a:gd name="T34" fmla="*/ 24 w 286"/>
                <a:gd name="T35" fmla="*/ 84 h 455"/>
                <a:gd name="T36" fmla="*/ 25 w 286"/>
                <a:gd name="T37" fmla="*/ 84 h 455"/>
                <a:gd name="T38" fmla="*/ 24 w 286"/>
                <a:gd name="T39" fmla="*/ 69 h 455"/>
                <a:gd name="T40" fmla="*/ 25 w 286"/>
                <a:gd name="T41" fmla="*/ 56 h 455"/>
                <a:gd name="T42" fmla="*/ 22 w 286"/>
                <a:gd name="T43" fmla="*/ 56 h 455"/>
                <a:gd name="T44" fmla="*/ 20 w 286"/>
                <a:gd name="T45" fmla="*/ 51 h 455"/>
                <a:gd name="T46" fmla="*/ 16 w 286"/>
                <a:gd name="T47" fmla="*/ 45 h 455"/>
                <a:gd name="T48" fmla="*/ 15 w 286"/>
                <a:gd name="T49" fmla="*/ 45 h 455"/>
                <a:gd name="T50" fmla="*/ 15 w 286"/>
                <a:gd name="T51" fmla="*/ 42 h 455"/>
                <a:gd name="T52" fmla="*/ 14 w 286"/>
                <a:gd name="T53" fmla="*/ 27 h 455"/>
                <a:gd name="T54" fmla="*/ 15 w 286"/>
                <a:gd name="T55" fmla="*/ 14 h 455"/>
                <a:gd name="T56" fmla="*/ 16 w 286"/>
                <a:gd name="T57" fmla="*/ 8 h 455"/>
                <a:gd name="T58" fmla="*/ 18 w 286"/>
                <a:gd name="T59" fmla="*/ 7 h 455"/>
                <a:gd name="T60" fmla="*/ 18 w 286"/>
                <a:gd name="T61" fmla="*/ 0 h 455"/>
                <a:gd name="T62" fmla="*/ 12 w 286"/>
                <a:gd name="T63" fmla="*/ 14 h 455"/>
                <a:gd name="T64" fmla="*/ 11 w 286"/>
                <a:gd name="T65" fmla="*/ 14 h 455"/>
                <a:gd name="T66" fmla="*/ 9 w 286"/>
                <a:gd name="T67" fmla="*/ 14 h 455"/>
                <a:gd name="T68" fmla="*/ 9 w 286"/>
                <a:gd name="T69" fmla="*/ 27 h 455"/>
                <a:gd name="T70" fmla="*/ 6 w 286"/>
                <a:gd name="T71" fmla="*/ 37 h 455"/>
                <a:gd name="T72" fmla="*/ 6 w 286"/>
                <a:gd name="T73" fmla="*/ 42 h 455"/>
                <a:gd name="T74" fmla="*/ 3 w 286"/>
                <a:gd name="T75" fmla="*/ 37 h 455"/>
                <a:gd name="T76" fmla="*/ 3 w 286"/>
                <a:gd name="T77" fmla="*/ 42 h 455"/>
                <a:gd name="T78" fmla="*/ 3 w 286"/>
                <a:gd name="T79" fmla="*/ 45 h 455"/>
                <a:gd name="T80" fmla="*/ 3 w 286"/>
                <a:gd name="T81" fmla="*/ 51 h 455"/>
                <a:gd name="T82" fmla="*/ 3 w 286"/>
                <a:gd name="T83" fmla="*/ 73 h 455"/>
                <a:gd name="T84" fmla="*/ 3 w 286"/>
                <a:gd name="T85" fmla="*/ 79 h 455"/>
                <a:gd name="T86" fmla="*/ 3 w 286"/>
                <a:gd name="T87" fmla="*/ 88 h 455"/>
                <a:gd name="T88" fmla="*/ 3 w 286"/>
                <a:gd name="T89" fmla="*/ 88 h 455"/>
                <a:gd name="T90" fmla="*/ 0 w 286"/>
                <a:gd name="T91" fmla="*/ 96 h 45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86"/>
                <a:gd name="T139" fmla="*/ 0 h 455"/>
                <a:gd name="T140" fmla="*/ 286 w 286"/>
                <a:gd name="T141" fmla="*/ 455 h 45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86" h="455">
                  <a:moveTo>
                    <a:pt x="0" y="294"/>
                  </a:moveTo>
                  <a:lnTo>
                    <a:pt x="30" y="342"/>
                  </a:lnTo>
                  <a:lnTo>
                    <a:pt x="71" y="323"/>
                  </a:lnTo>
                  <a:lnTo>
                    <a:pt x="86" y="342"/>
                  </a:lnTo>
                  <a:lnTo>
                    <a:pt x="115" y="367"/>
                  </a:lnTo>
                  <a:lnTo>
                    <a:pt x="130" y="411"/>
                  </a:lnTo>
                  <a:lnTo>
                    <a:pt x="190" y="394"/>
                  </a:lnTo>
                  <a:lnTo>
                    <a:pt x="201" y="411"/>
                  </a:lnTo>
                  <a:lnTo>
                    <a:pt x="201" y="438"/>
                  </a:lnTo>
                  <a:lnTo>
                    <a:pt x="213" y="455"/>
                  </a:lnTo>
                  <a:lnTo>
                    <a:pt x="213" y="367"/>
                  </a:lnTo>
                  <a:lnTo>
                    <a:pt x="201" y="323"/>
                  </a:lnTo>
                  <a:lnTo>
                    <a:pt x="230" y="323"/>
                  </a:lnTo>
                  <a:lnTo>
                    <a:pt x="213" y="311"/>
                  </a:lnTo>
                  <a:lnTo>
                    <a:pt x="213" y="294"/>
                  </a:lnTo>
                  <a:lnTo>
                    <a:pt x="272" y="283"/>
                  </a:lnTo>
                  <a:lnTo>
                    <a:pt x="286" y="294"/>
                  </a:lnTo>
                  <a:lnTo>
                    <a:pt x="257" y="256"/>
                  </a:lnTo>
                  <a:lnTo>
                    <a:pt x="272" y="256"/>
                  </a:lnTo>
                  <a:lnTo>
                    <a:pt x="257" y="212"/>
                  </a:lnTo>
                  <a:lnTo>
                    <a:pt x="272" y="171"/>
                  </a:lnTo>
                  <a:lnTo>
                    <a:pt x="230" y="171"/>
                  </a:lnTo>
                  <a:lnTo>
                    <a:pt x="213" y="156"/>
                  </a:lnTo>
                  <a:lnTo>
                    <a:pt x="169" y="139"/>
                  </a:lnTo>
                  <a:lnTo>
                    <a:pt x="157" y="139"/>
                  </a:lnTo>
                  <a:lnTo>
                    <a:pt x="157" y="127"/>
                  </a:lnTo>
                  <a:lnTo>
                    <a:pt x="142" y="83"/>
                  </a:lnTo>
                  <a:lnTo>
                    <a:pt x="157" y="39"/>
                  </a:lnTo>
                  <a:lnTo>
                    <a:pt x="169" y="27"/>
                  </a:lnTo>
                  <a:lnTo>
                    <a:pt x="190" y="12"/>
                  </a:lnTo>
                  <a:lnTo>
                    <a:pt x="190" y="0"/>
                  </a:lnTo>
                  <a:lnTo>
                    <a:pt x="130" y="39"/>
                  </a:lnTo>
                  <a:lnTo>
                    <a:pt x="115" y="39"/>
                  </a:lnTo>
                  <a:lnTo>
                    <a:pt x="86" y="39"/>
                  </a:lnTo>
                  <a:lnTo>
                    <a:pt x="86" y="83"/>
                  </a:lnTo>
                  <a:lnTo>
                    <a:pt x="59" y="112"/>
                  </a:lnTo>
                  <a:lnTo>
                    <a:pt x="59" y="127"/>
                  </a:lnTo>
                  <a:lnTo>
                    <a:pt x="42" y="112"/>
                  </a:lnTo>
                  <a:lnTo>
                    <a:pt x="42" y="127"/>
                  </a:lnTo>
                  <a:lnTo>
                    <a:pt x="30" y="139"/>
                  </a:lnTo>
                  <a:lnTo>
                    <a:pt x="30" y="156"/>
                  </a:lnTo>
                  <a:lnTo>
                    <a:pt x="30" y="223"/>
                  </a:lnTo>
                  <a:lnTo>
                    <a:pt x="42" y="242"/>
                  </a:lnTo>
                  <a:lnTo>
                    <a:pt x="30" y="267"/>
                  </a:lnTo>
                  <a:lnTo>
                    <a:pt x="15" y="267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60" name="Freeform 174"/>
            <p:cNvSpPr>
              <a:spLocks/>
            </p:cNvSpPr>
            <p:nvPr/>
          </p:nvSpPr>
          <p:spPr bwMode="auto">
            <a:xfrm>
              <a:off x="1399" y="2306"/>
              <a:ext cx="277" cy="281"/>
            </a:xfrm>
            <a:custGeom>
              <a:avLst/>
              <a:gdLst>
                <a:gd name="T0" fmla="*/ 28 w 319"/>
                <a:gd name="T1" fmla="*/ 35 h 299"/>
                <a:gd name="T2" fmla="*/ 27 w 319"/>
                <a:gd name="T3" fmla="*/ 35 h 299"/>
                <a:gd name="T4" fmla="*/ 26 w 319"/>
                <a:gd name="T5" fmla="*/ 35 h 299"/>
                <a:gd name="T6" fmla="*/ 26 w 319"/>
                <a:gd name="T7" fmla="*/ 24 h 299"/>
                <a:gd name="T8" fmla="*/ 23 w 319"/>
                <a:gd name="T9" fmla="*/ 21 h 299"/>
                <a:gd name="T10" fmla="*/ 21 w 319"/>
                <a:gd name="T11" fmla="*/ 15 h 299"/>
                <a:gd name="T12" fmla="*/ 23 w 319"/>
                <a:gd name="T13" fmla="*/ 15 h 299"/>
                <a:gd name="T14" fmla="*/ 20 w 319"/>
                <a:gd name="T15" fmla="*/ 15 h 299"/>
                <a:gd name="T16" fmla="*/ 17 w 319"/>
                <a:gd name="T17" fmla="*/ 21 h 299"/>
                <a:gd name="T18" fmla="*/ 14 w 319"/>
                <a:gd name="T19" fmla="*/ 15 h 299"/>
                <a:gd name="T20" fmla="*/ 10 w 319"/>
                <a:gd name="T21" fmla="*/ 15 h 299"/>
                <a:gd name="T22" fmla="*/ 10 w 319"/>
                <a:gd name="T23" fmla="*/ 8 h 299"/>
                <a:gd name="T24" fmla="*/ 8 w 319"/>
                <a:gd name="T25" fmla="*/ 8 h 299"/>
                <a:gd name="T26" fmla="*/ 7 w 319"/>
                <a:gd name="T27" fmla="*/ 0 h 299"/>
                <a:gd name="T28" fmla="*/ 7 w 319"/>
                <a:gd name="T29" fmla="*/ 8 h 299"/>
                <a:gd name="T30" fmla="*/ 4 w 319"/>
                <a:gd name="T31" fmla="*/ 8 h 299"/>
                <a:gd name="T32" fmla="*/ 4 w 319"/>
                <a:gd name="T33" fmla="*/ 24 h 299"/>
                <a:gd name="T34" fmla="*/ 3 w 319"/>
                <a:gd name="T35" fmla="*/ 30 h 299"/>
                <a:gd name="T36" fmla="*/ 3 w 319"/>
                <a:gd name="T37" fmla="*/ 21 h 299"/>
                <a:gd name="T38" fmla="*/ 4 w 319"/>
                <a:gd name="T39" fmla="*/ 15 h 299"/>
                <a:gd name="T40" fmla="*/ 3 w 319"/>
                <a:gd name="T41" fmla="*/ 8 h 299"/>
                <a:gd name="T42" fmla="*/ 3 w 319"/>
                <a:gd name="T43" fmla="*/ 8 h 299"/>
                <a:gd name="T44" fmla="*/ 0 w 319"/>
                <a:gd name="T45" fmla="*/ 24 h 299"/>
                <a:gd name="T46" fmla="*/ 3 w 319"/>
                <a:gd name="T47" fmla="*/ 40 h 299"/>
                <a:gd name="T48" fmla="*/ 3 w 319"/>
                <a:gd name="T49" fmla="*/ 44 h 299"/>
                <a:gd name="T50" fmla="*/ 3 w 319"/>
                <a:gd name="T51" fmla="*/ 44 h 299"/>
                <a:gd name="T52" fmla="*/ 7 w 319"/>
                <a:gd name="T53" fmla="*/ 49 h 299"/>
                <a:gd name="T54" fmla="*/ 8 w 319"/>
                <a:gd name="T55" fmla="*/ 55 h 299"/>
                <a:gd name="T56" fmla="*/ 12 w 319"/>
                <a:gd name="T57" fmla="*/ 55 h 299"/>
                <a:gd name="T58" fmla="*/ 10 w 319"/>
                <a:gd name="T59" fmla="*/ 70 h 299"/>
                <a:gd name="T60" fmla="*/ 12 w 319"/>
                <a:gd name="T61" fmla="*/ 84 h 299"/>
                <a:gd name="T62" fmla="*/ 10 w 319"/>
                <a:gd name="T63" fmla="*/ 84 h 299"/>
                <a:gd name="T64" fmla="*/ 13 w 319"/>
                <a:gd name="T65" fmla="*/ 98 h 299"/>
                <a:gd name="T66" fmla="*/ 13 w 319"/>
                <a:gd name="T67" fmla="*/ 103 h 299"/>
                <a:gd name="T68" fmla="*/ 15 w 319"/>
                <a:gd name="T69" fmla="*/ 103 h 299"/>
                <a:gd name="T70" fmla="*/ 20 w 319"/>
                <a:gd name="T71" fmla="*/ 95 h 299"/>
                <a:gd name="T72" fmla="*/ 17 w 319"/>
                <a:gd name="T73" fmla="*/ 89 h 299"/>
                <a:gd name="T74" fmla="*/ 17 w 319"/>
                <a:gd name="T75" fmla="*/ 81 h 299"/>
                <a:gd name="T76" fmla="*/ 17 w 319"/>
                <a:gd name="T77" fmla="*/ 73 h 299"/>
                <a:gd name="T78" fmla="*/ 21 w 319"/>
                <a:gd name="T79" fmla="*/ 81 h 299"/>
                <a:gd name="T80" fmla="*/ 26 w 319"/>
                <a:gd name="T81" fmla="*/ 70 h 299"/>
                <a:gd name="T82" fmla="*/ 26 w 319"/>
                <a:gd name="T83" fmla="*/ 63 h 299"/>
                <a:gd name="T84" fmla="*/ 24 w 319"/>
                <a:gd name="T85" fmla="*/ 59 h 299"/>
                <a:gd name="T86" fmla="*/ 26 w 319"/>
                <a:gd name="T87" fmla="*/ 49 h 299"/>
                <a:gd name="T88" fmla="*/ 27 w 319"/>
                <a:gd name="T89" fmla="*/ 49 h 299"/>
                <a:gd name="T90" fmla="*/ 26 w 319"/>
                <a:gd name="T91" fmla="*/ 44 h 299"/>
                <a:gd name="T92" fmla="*/ 26 w 319"/>
                <a:gd name="T93" fmla="*/ 40 h 299"/>
                <a:gd name="T94" fmla="*/ 28 w 319"/>
                <a:gd name="T95" fmla="*/ 35 h 29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19"/>
                <a:gd name="T145" fmla="*/ 0 h 299"/>
                <a:gd name="T146" fmla="*/ 319 w 319"/>
                <a:gd name="T147" fmla="*/ 299 h 299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19" h="299">
                  <a:moveTo>
                    <a:pt x="319" y="100"/>
                  </a:moveTo>
                  <a:lnTo>
                    <a:pt x="297" y="100"/>
                  </a:lnTo>
                  <a:lnTo>
                    <a:pt x="286" y="100"/>
                  </a:lnTo>
                  <a:lnTo>
                    <a:pt x="286" y="71"/>
                  </a:lnTo>
                  <a:lnTo>
                    <a:pt x="257" y="59"/>
                  </a:lnTo>
                  <a:lnTo>
                    <a:pt x="242" y="42"/>
                  </a:lnTo>
                  <a:lnTo>
                    <a:pt x="257" y="42"/>
                  </a:lnTo>
                  <a:lnTo>
                    <a:pt x="215" y="42"/>
                  </a:lnTo>
                  <a:lnTo>
                    <a:pt x="186" y="59"/>
                  </a:lnTo>
                  <a:lnTo>
                    <a:pt x="159" y="42"/>
                  </a:lnTo>
                  <a:lnTo>
                    <a:pt x="115" y="42"/>
                  </a:lnTo>
                  <a:lnTo>
                    <a:pt x="115" y="27"/>
                  </a:lnTo>
                  <a:lnTo>
                    <a:pt x="86" y="15"/>
                  </a:lnTo>
                  <a:lnTo>
                    <a:pt x="71" y="0"/>
                  </a:lnTo>
                  <a:lnTo>
                    <a:pt x="71" y="15"/>
                  </a:lnTo>
                  <a:lnTo>
                    <a:pt x="46" y="27"/>
                  </a:lnTo>
                  <a:lnTo>
                    <a:pt x="46" y="71"/>
                  </a:lnTo>
                  <a:lnTo>
                    <a:pt x="27" y="86"/>
                  </a:lnTo>
                  <a:lnTo>
                    <a:pt x="27" y="59"/>
                  </a:lnTo>
                  <a:lnTo>
                    <a:pt x="46" y="42"/>
                  </a:lnTo>
                  <a:lnTo>
                    <a:pt x="27" y="15"/>
                  </a:lnTo>
                  <a:lnTo>
                    <a:pt x="15" y="27"/>
                  </a:lnTo>
                  <a:lnTo>
                    <a:pt x="0" y="71"/>
                  </a:lnTo>
                  <a:lnTo>
                    <a:pt x="15" y="115"/>
                  </a:lnTo>
                  <a:lnTo>
                    <a:pt x="15" y="127"/>
                  </a:lnTo>
                  <a:lnTo>
                    <a:pt x="27" y="127"/>
                  </a:lnTo>
                  <a:lnTo>
                    <a:pt x="71" y="142"/>
                  </a:lnTo>
                  <a:lnTo>
                    <a:pt x="86" y="159"/>
                  </a:lnTo>
                  <a:lnTo>
                    <a:pt x="130" y="159"/>
                  </a:lnTo>
                  <a:lnTo>
                    <a:pt x="115" y="200"/>
                  </a:lnTo>
                  <a:lnTo>
                    <a:pt x="130" y="242"/>
                  </a:lnTo>
                  <a:lnTo>
                    <a:pt x="115" y="242"/>
                  </a:lnTo>
                  <a:lnTo>
                    <a:pt x="142" y="282"/>
                  </a:lnTo>
                  <a:lnTo>
                    <a:pt x="142" y="299"/>
                  </a:lnTo>
                  <a:lnTo>
                    <a:pt x="171" y="299"/>
                  </a:lnTo>
                  <a:lnTo>
                    <a:pt x="215" y="271"/>
                  </a:lnTo>
                  <a:lnTo>
                    <a:pt x="198" y="255"/>
                  </a:lnTo>
                  <a:lnTo>
                    <a:pt x="198" y="230"/>
                  </a:lnTo>
                  <a:lnTo>
                    <a:pt x="186" y="211"/>
                  </a:lnTo>
                  <a:lnTo>
                    <a:pt x="230" y="230"/>
                  </a:lnTo>
                  <a:lnTo>
                    <a:pt x="286" y="200"/>
                  </a:lnTo>
                  <a:lnTo>
                    <a:pt x="286" y="182"/>
                  </a:lnTo>
                  <a:lnTo>
                    <a:pt x="271" y="171"/>
                  </a:lnTo>
                  <a:lnTo>
                    <a:pt x="286" y="142"/>
                  </a:lnTo>
                  <a:lnTo>
                    <a:pt x="297" y="142"/>
                  </a:lnTo>
                  <a:lnTo>
                    <a:pt x="286" y="127"/>
                  </a:lnTo>
                  <a:lnTo>
                    <a:pt x="286" y="115"/>
                  </a:lnTo>
                  <a:lnTo>
                    <a:pt x="319" y="10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61" name="Freeform 175"/>
            <p:cNvSpPr>
              <a:spLocks/>
            </p:cNvSpPr>
            <p:nvPr/>
          </p:nvSpPr>
          <p:spPr bwMode="auto">
            <a:xfrm>
              <a:off x="1786" y="2467"/>
              <a:ext cx="50" cy="94"/>
            </a:xfrm>
            <a:custGeom>
              <a:avLst/>
              <a:gdLst>
                <a:gd name="T0" fmla="*/ 3 w 60"/>
                <a:gd name="T1" fmla="*/ 14 h 100"/>
                <a:gd name="T2" fmla="*/ 0 w 60"/>
                <a:gd name="T3" fmla="*/ 0 h 100"/>
                <a:gd name="T4" fmla="*/ 0 w 60"/>
                <a:gd name="T5" fmla="*/ 9 h 100"/>
                <a:gd name="T6" fmla="*/ 0 w 60"/>
                <a:gd name="T7" fmla="*/ 21 h 100"/>
                <a:gd name="T8" fmla="*/ 0 w 60"/>
                <a:gd name="T9" fmla="*/ 35 h 100"/>
                <a:gd name="T10" fmla="*/ 3 w 60"/>
                <a:gd name="T11" fmla="*/ 35 h 100"/>
                <a:gd name="T12" fmla="*/ 3 w 60"/>
                <a:gd name="T13" fmla="*/ 14 h 1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0"/>
                <a:gd name="T22" fmla="*/ 0 h 100"/>
                <a:gd name="T23" fmla="*/ 60 w 60"/>
                <a:gd name="T24" fmla="*/ 100 h 1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0" h="100">
                  <a:moveTo>
                    <a:pt x="60" y="38"/>
                  </a:moveTo>
                  <a:lnTo>
                    <a:pt x="0" y="0"/>
                  </a:lnTo>
                  <a:lnTo>
                    <a:pt x="0" y="27"/>
                  </a:lnTo>
                  <a:lnTo>
                    <a:pt x="0" y="59"/>
                  </a:lnTo>
                  <a:lnTo>
                    <a:pt x="0" y="100"/>
                  </a:lnTo>
                  <a:lnTo>
                    <a:pt x="27" y="100"/>
                  </a:lnTo>
                  <a:lnTo>
                    <a:pt x="60" y="38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62" name="Freeform 176"/>
            <p:cNvSpPr>
              <a:spLocks/>
            </p:cNvSpPr>
            <p:nvPr/>
          </p:nvSpPr>
          <p:spPr bwMode="auto">
            <a:xfrm>
              <a:off x="1713" y="2467"/>
              <a:ext cx="73" cy="94"/>
            </a:xfrm>
            <a:custGeom>
              <a:avLst/>
              <a:gdLst>
                <a:gd name="T0" fmla="*/ 11 w 82"/>
                <a:gd name="T1" fmla="*/ 0 h 100"/>
                <a:gd name="T2" fmla="*/ 11 w 82"/>
                <a:gd name="T3" fmla="*/ 9 h 100"/>
                <a:gd name="T4" fmla="*/ 11 w 82"/>
                <a:gd name="T5" fmla="*/ 21 h 100"/>
                <a:gd name="T6" fmla="*/ 11 w 82"/>
                <a:gd name="T7" fmla="*/ 35 h 100"/>
                <a:gd name="T8" fmla="*/ 5 w 82"/>
                <a:gd name="T9" fmla="*/ 29 h 100"/>
                <a:gd name="T10" fmla="*/ 5 w 82"/>
                <a:gd name="T11" fmla="*/ 35 h 100"/>
                <a:gd name="T12" fmla="*/ 4 w 82"/>
                <a:gd name="T13" fmla="*/ 35 h 100"/>
                <a:gd name="T14" fmla="*/ 0 w 82"/>
                <a:gd name="T15" fmla="*/ 14 h 100"/>
                <a:gd name="T16" fmla="*/ 4 w 82"/>
                <a:gd name="T17" fmla="*/ 0 h 100"/>
                <a:gd name="T18" fmla="*/ 10 w 82"/>
                <a:gd name="T19" fmla="*/ 0 h 100"/>
                <a:gd name="T20" fmla="*/ 11 w 82"/>
                <a:gd name="T21" fmla="*/ 0 h 1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2"/>
                <a:gd name="T34" fmla="*/ 0 h 100"/>
                <a:gd name="T35" fmla="*/ 82 w 82"/>
                <a:gd name="T36" fmla="*/ 100 h 1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2" h="100">
                  <a:moveTo>
                    <a:pt x="82" y="0"/>
                  </a:moveTo>
                  <a:lnTo>
                    <a:pt x="82" y="27"/>
                  </a:lnTo>
                  <a:lnTo>
                    <a:pt x="82" y="59"/>
                  </a:lnTo>
                  <a:lnTo>
                    <a:pt x="82" y="100"/>
                  </a:lnTo>
                  <a:lnTo>
                    <a:pt x="42" y="82"/>
                  </a:lnTo>
                  <a:lnTo>
                    <a:pt x="42" y="100"/>
                  </a:lnTo>
                  <a:lnTo>
                    <a:pt x="27" y="100"/>
                  </a:lnTo>
                  <a:lnTo>
                    <a:pt x="0" y="38"/>
                  </a:lnTo>
                  <a:lnTo>
                    <a:pt x="11" y="0"/>
                  </a:lnTo>
                  <a:lnTo>
                    <a:pt x="69" y="0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63" name="Freeform 177"/>
            <p:cNvSpPr>
              <a:spLocks/>
            </p:cNvSpPr>
            <p:nvPr/>
          </p:nvSpPr>
          <p:spPr bwMode="auto">
            <a:xfrm>
              <a:off x="1462" y="3052"/>
              <a:ext cx="249" cy="901"/>
            </a:xfrm>
            <a:custGeom>
              <a:avLst/>
              <a:gdLst>
                <a:gd name="T0" fmla="*/ 3 w 286"/>
                <a:gd name="T1" fmla="*/ 35 h 964"/>
                <a:gd name="T2" fmla="*/ 3 w 286"/>
                <a:gd name="T3" fmla="*/ 75 h 964"/>
                <a:gd name="T4" fmla="*/ 3 w 286"/>
                <a:gd name="T5" fmla="*/ 107 h 964"/>
                <a:gd name="T6" fmla="*/ 6 w 286"/>
                <a:gd name="T7" fmla="*/ 127 h 964"/>
                <a:gd name="T8" fmla="*/ 6 w 286"/>
                <a:gd name="T9" fmla="*/ 166 h 964"/>
                <a:gd name="T10" fmla="*/ 3 w 286"/>
                <a:gd name="T11" fmla="*/ 168 h 964"/>
                <a:gd name="T12" fmla="*/ 7 w 286"/>
                <a:gd name="T13" fmla="*/ 197 h 964"/>
                <a:gd name="T14" fmla="*/ 9 w 286"/>
                <a:gd name="T15" fmla="*/ 201 h 964"/>
                <a:gd name="T16" fmla="*/ 11 w 286"/>
                <a:gd name="T17" fmla="*/ 222 h 964"/>
                <a:gd name="T18" fmla="*/ 9 w 286"/>
                <a:gd name="T19" fmla="*/ 237 h 964"/>
                <a:gd name="T20" fmla="*/ 9 w 286"/>
                <a:gd name="T21" fmla="*/ 247 h 964"/>
                <a:gd name="T22" fmla="*/ 12 w 286"/>
                <a:gd name="T23" fmla="*/ 261 h 964"/>
                <a:gd name="T24" fmla="*/ 11 w 286"/>
                <a:gd name="T25" fmla="*/ 261 h 964"/>
                <a:gd name="T26" fmla="*/ 14 w 286"/>
                <a:gd name="T27" fmla="*/ 274 h 964"/>
                <a:gd name="T28" fmla="*/ 15 w 286"/>
                <a:gd name="T29" fmla="*/ 274 h 964"/>
                <a:gd name="T30" fmla="*/ 15 w 286"/>
                <a:gd name="T31" fmla="*/ 287 h 964"/>
                <a:gd name="T32" fmla="*/ 16 w 286"/>
                <a:gd name="T33" fmla="*/ 281 h 964"/>
                <a:gd name="T34" fmla="*/ 16 w 286"/>
                <a:gd name="T35" fmla="*/ 287 h 964"/>
                <a:gd name="T36" fmla="*/ 18 w 286"/>
                <a:gd name="T37" fmla="*/ 297 h 964"/>
                <a:gd name="T38" fmla="*/ 25 w 286"/>
                <a:gd name="T39" fmla="*/ 306 h 964"/>
                <a:gd name="T40" fmla="*/ 28 w 286"/>
                <a:gd name="T41" fmla="*/ 297 h 964"/>
                <a:gd name="T42" fmla="*/ 21 w 286"/>
                <a:gd name="T43" fmla="*/ 291 h 964"/>
                <a:gd name="T44" fmla="*/ 18 w 286"/>
                <a:gd name="T45" fmla="*/ 279 h 964"/>
                <a:gd name="T46" fmla="*/ 16 w 286"/>
                <a:gd name="T47" fmla="*/ 247 h 964"/>
                <a:gd name="T48" fmla="*/ 15 w 286"/>
                <a:gd name="T49" fmla="*/ 234 h 964"/>
                <a:gd name="T50" fmla="*/ 12 w 286"/>
                <a:gd name="T51" fmla="*/ 215 h 964"/>
                <a:gd name="T52" fmla="*/ 11 w 286"/>
                <a:gd name="T53" fmla="*/ 201 h 964"/>
                <a:gd name="T54" fmla="*/ 9 w 286"/>
                <a:gd name="T55" fmla="*/ 166 h 964"/>
                <a:gd name="T56" fmla="*/ 9 w 286"/>
                <a:gd name="T57" fmla="*/ 153 h 964"/>
                <a:gd name="T58" fmla="*/ 7 w 286"/>
                <a:gd name="T59" fmla="*/ 118 h 964"/>
                <a:gd name="T60" fmla="*/ 9 w 286"/>
                <a:gd name="T61" fmla="*/ 75 h 964"/>
                <a:gd name="T62" fmla="*/ 9 w 286"/>
                <a:gd name="T63" fmla="*/ 52 h 964"/>
                <a:gd name="T64" fmla="*/ 9 w 286"/>
                <a:gd name="T65" fmla="*/ 44 h 964"/>
                <a:gd name="T66" fmla="*/ 6 w 286"/>
                <a:gd name="T67" fmla="*/ 13 h 964"/>
                <a:gd name="T68" fmla="*/ 0 w 286"/>
                <a:gd name="T69" fmla="*/ 7 h 96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86"/>
                <a:gd name="T106" fmla="*/ 0 h 964"/>
                <a:gd name="T107" fmla="*/ 286 w 286"/>
                <a:gd name="T108" fmla="*/ 964 h 96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86" h="964">
                  <a:moveTo>
                    <a:pt x="0" y="11"/>
                  </a:moveTo>
                  <a:lnTo>
                    <a:pt x="27" y="111"/>
                  </a:lnTo>
                  <a:lnTo>
                    <a:pt x="27" y="138"/>
                  </a:lnTo>
                  <a:lnTo>
                    <a:pt x="42" y="238"/>
                  </a:lnTo>
                  <a:lnTo>
                    <a:pt x="27" y="311"/>
                  </a:lnTo>
                  <a:lnTo>
                    <a:pt x="42" y="338"/>
                  </a:lnTo>
                  <a:lnTo>
                    <a:pt x="27" y="349"/>
                  </a:lnTo>
                  <a:lnTo>
                    <a:pt x="59" y="397"/>
                  </a:lnTo>
                  <a:lnTo>
                    <a:pt x="59" y="438"/>
                  </a:lnTo>
                  <a:lnTo>
                    <a:pt x="59" y="522"/>
                  </a:lnTo>
                  <a:lnTo>
                    <a:pt x="42" y="522"/>
                  </a:lnTo>
                  <a:lnTo>
                    <a:pt x="42" y="534"/>
                  </a:lnTo>
                  <a:lnTo>
                    <a:pt x="71" y="593"/>
                  </a:lnTo>
                  <a:lnTo>
                    <a:pt x="71" y="622"/>
                  </a:lnTo>
                  <a:lnTo>
                    <a:pt x="86" y="653"/>
                  </a:lnTo>
                  <a:lnTo>
                    <a:pt x="86" y="633"/>
                  </a:lnTo>
                  <a:lnTo>
                    <a:pt x="98" y="653"/>
                  </a:lnTo>
                  <a:lnTo>
                    <a:pt x="115" y="704"/>
                  </a:lnTo>
                  <a:lnTo>
                    <a:pt x="86" y="704"/>
                  </a:lnTo>
                  <a:lnTo>
                    <a:pt x="98" y="752"/>
                  </a:lnTo>
                  <a:lnTo>
                    <a:pt x="98" y="766"/>
                  </a:lnTo>
                  <a:lnTo>
                    <a:pt x="86" y="781"/>
                  </a:lnTo>
                  <a:lnTo>
                    <a:pt x="126" y="781"/>
                  </a:lnTo>
                  <a:lnTo>
                    <a:pt x="126" y="822"/>
                  </a:lnTo>
                  <a:lnTo>
                    <a:pt x="115" y="804"/>
                  </a:lnTo>
                  <a:lnTo>
                    <a:pt x="115" y="822"/>
                  </a:lnTo>
                  <a:lnTo>
                    <a:pt x="126" y="866"/>
                  </a:lnTo>
                  <a:lnTo>
                    <a:pt x="142" y="866"/>
                  </a:lnTo>
                  <a:lnTo>
                    <a:pt x="142" y="877"/>
                  </a:lnTo>
                  <a:lnTo>
                    <a:pt x="157" y="866"/>
                  </a:lnTo>
                  <a:lnTo>
                    <a:pt x="157" y="877"/>
                  </a:lnTo>
                  <a:lnTo>
                    <a:pt x="157" y="904"/>
                  </a:lnTo>
                  <a:lnTo>
                    <a:pt x="169" y="904"/>
                  </a:lnTo>
                  <a:lnTo>
                    <a:pt x="169" y="893"/>
                  </a:lnTo>
                  <a:lnTo>
                    <a:pt x="186" y="904"/>
                  </a:lnTo>
                  <a:lnTo>
                    <a:pt x="169" y="904"/>
                  </a:lnTo>
                  <a:lnTo>
                    <a:pt x="169" y="918"/>
                  </a:lnTo>
                  <a:lnTo>
                    <a:pt x="186" y="937"/>
                  </a:lnTo>
                  <a:lnTo>
                    <a:pt x="186" y="918"/>
                  </a:lnTo>
                  <a:lnTo>
                    <a:pt x="269" y="964"/>
                  </a:lnTo>
                  <a:lnTo>
                    <a:pt x="269" y="937"/>
                  </a:lnTo>
                  <a:lnTo>
                    <a:pt x="286" y="937"/>
                  </a:lnTo>
                  <a:lnTo>
                    <a:pt x="286" y="918"/>
                  </a:lnTo>
                  <a:lnTo>
                    <a:pt x="224" y="918"/>
                  </a:lnTo>
                  <a:lnTo>
                    <a:pt x="198" y="877"/>
                  </a:lnTo>
                  <a:lnTo>
                    <a:pt x="186" y="877"/>
                  </a:lnTo>
                  <a:lnTo>
                    <a:pt x="169" y="866"/>
                  </a:lnTo>
                  <a:lnTo>
                    <a:pt x="169" y="781"/>
                  </a:lnTo>
                  <a:lnTo>
                    <a:pt x="157" y="722"/>
                  </a:lnTo>
                  <a:lnTo>
                    <a:pt x="157" y="737"/>
                  </a:lnTo>
                  <a:lnTo>
                    <a:pt x="142" y="722"/>
                  </a:lnTo>
                  <a:lnTo>
                    <a:pt x="126" y="681"/>
                  </a:lnTo>
                  <a:lnTo>
                    <a:pt x="126" y="653"/>
                  </a:lnTo>
                  <a:lnTo>
                    <a:pt x="115" y="633"/>
                  </a:lnTo>
                  <a:lnTo>
                    <a:pt x="115" y="566"/>
                  </a:lnTo>
                  <a:lnTo>
                    <a:pt x="86" y="522"/>
                  </a:lnTo>
                  <a:lnTo>
                    <a:pt x="98" y="493"/>
                  </a:lnTo>
                  <a:lnTo>
                    <a:pt x="86" y="482"/>
                  </a:lnTo>
                  <a:lnTo>
                    <a:pt x="98" y="438"/>
                  </a:lnTo>
                  <a:lnTo>
                    <a:pt x="71" y="370"/>
                  </a:lnTo>
                  <a:lnTo>
                    <a:pt x="71" y="282"/>
                  </a:lnTo>
                  <a:lnTo>
                    <a:pt x="86" y="238"/>
                  </a:lnTo>
                  <a:lnTo>
                    <a:pt x="71" y="182"/>
                  </a:lnTo>
                  <a:lnTo>
                    <a:pt x="98" y="167"/>
                  </a:lnTo>
                  <a:lnTo>
                    <a:pt x="98" y="138"/>
                  </a:lnTo>
                  <a:lnTo>
                    <a:pt x="86" y="138"/>
                  </a:lnTo>
                  <a:lnTo>
                    <a:pt x="59" y="67"/>
                  </a:lnTo>
                  <a:lnTo>
                    <a:pt x="59" y="38"/>
                  </a:lnTo>
                  <a:lnTo>
                    <a:pt x="27" y="0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64" name="Freeform 178"/>
            <p:cNvSpPr>
              <a:spLocks/>
            </p:cNvSpPr>
            <p:nvPr/>
          </p:nvSpPr>
          <p:spPr bwMode="auto">
            <a:xfrm>
              <a:off x="1476" y="2852"/>
              <a:ext cx="261" cy="331"/>
            </a:xfrm>
            <a:custGeom>
              <a:avLst/>
              <a:gdLst>
                <a:gd name="T0" fmla="*/ 0 w 300"/>
                <a:gd name="T1" fmla="*/ 9 h 355"/>
                <a:gd name="T2" fmla="*/ 3 w 300"/>
                <a:gd name="T3" fmla="*/ 21 h 355"/>
                <a:gd name="T4" fmla="*/ 3 w 300"/>
                <a:gd name="T5" fmla="*/ 51 h 355"/>
                <a:gd name="T6" fmla="*/ 3 w 300"/>
                <a:gd name="T7" fmla="*/ 55 h 355"/>
                <a:gd name="T8" fmla="*/ 3 w 300"/>
                <a:gd name="T9" fmla="*/ 65 h 355"/>
                <a:gd name="T10" fmla="*/ 3 w 300"/>
                <a:gd name="T11" fmla="*/ 78 h 355"/>
                <a:gd name="T12" fmla="*/ 3 w 300"/>
                <a:gd name="T13" fmla="*/ 86 h 355"/>
                <a:gd name="T14" fmla="*/ 7 w 300"/>
                <a:gd name="T15" fmla="*/ 108 h 355"/>
                <a:gd name="T16" fmla="*/ 8 w 300"/>
                <a:gd name="T17" fmla="*/ 108 h 355"/>
                <a:gd name="T18" fmla="*/ 10 w 300"/>
                <a:gd name="T19" fmla="*/ 99 h 355"/>
                <a:gd name="T20" fmla="*/ 15 w 300"/>
                <a:gd name="T21" fmla="*/ 104 h 355"/>
                <a:gd name="T22" fmla="*/ 17 w 300"/>
                <a:gd name="T23" fmla="*/ 104 h 355"/>
                <a:gd name="T24" fmla="*/ 18 w 300"/>
                <a:gd name="T25" fmla="*/ 83 h 355"/>
                <a:gd name="T26" fmla="*/ 24 w 300"/>
                <a:gd name="T27" fmla="*/ 78 h 355"/>
                <a:gd name="T28" fmla="*/ 26 w 300"/>
                <a:gd name="T29" fmla="*/ 86 h 355"/>
                <a:gd name="T30" fmla="*/ 28 w 300"/>
                <a:gd name="T31" fmla="*/ 69 h 355"/>
                <a:gd name="T32" fmla="*/ 24 w 300"/>
                <a:gd name="T33" fmla="*/ 60 h 355"/>
                <a:gd name="T34" fmla="*/ 24 w 300"/>
                <a:gd name="T35" fmla="*/ 55 h 355"/>
                <a:gd name="T36" fmla="*/ 21 w 300"/>
                <a:gd name="T37" fmla="*/ 51 h 355"/>
                <a:gd name="T38" fmla="*/ 21 w 300"/>
                <a:gd name="T39" fmla="*/ 48 h 355"/>
                <a:gd name="T40" fmla="*/ 21 w 300"/>
                <a:gd name="T41" fmla="*/ 44 h 355"/>
                <a:gd name="T42" fmla="*/ 20 w 300"/>
                <a:gd name="T43" fmla="*/ 35 h 355"/>
                <a:gd name="T44" fmla="*/ 10 w 300"/>
                <a:gd name="T45" fmla="*/ 21 h 355"/>
                <a:gd name="T46" fmla="*/ 10 w 300"/>
                <a:gd name="T47" fmla="*/ 14 h 355"/>
                <a:gd name="T48" fmla="*/ 10 w 300"/>
                <a:gd name="T49" fmla="*/ 0 h 355"/>
                <a:gd name="T50" fmla="*/ 5 w 300"/>
                <a:gd name="T51" fmla="*/ 0 h 355"/>
                <a:gd name="T52" fmla="*/ 3 w 300"/>
                <a:gd name="T53" fmla="*/ 14 h 355"/>
                <a:gd name="T54" fmla="*/ 0 w 300"/>
                <a:gd name="T55" fmla="*/ 9 h 35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00"/>
                <a:gd name="T85" fmla="*/ 0 h 355"/>
                <a:gd name="T86" fmla="*/ 300 w 300"/>
                <a:gd name="T87" fmla="*/ 355 h 35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00" h="355">
                  <a:moveTo>
                    <a:pt x="0" y="30"/>
                  </a:moveTo>
                  <a:lnTo>
                    <a:pt x="12" y="71"/>
                  </a:lnTo>
                  <a:lnTo>
                    <a:pt x="12" y="171"/>
                  </a:lnTo>
                  <a:lnTo>
                    <a:pt x="27" y="182"/>
                  </a:lnTo>
                  <a:lnTo>
                    <a:pt x="12" y="215"/>
                  </a:lnTo>
                  <a:lnTo>
                    <a:pt x="42" y="255"/>
                  </a:lnTo>
                  <a:lnTo>
                    <a:pt x="42" y="282"/>
                  </a:lnTo>
                  <a:lnTo>
                    <a:pt x="71" y="355"/>
                  </a:lnTo>
                  <a:lnTo>
                    <a:pt x="83" y="355"/>
                  </a:lnTo>
                  <a:lnTo>
                    <a:pt x="111" y="326"/>
                  </a:lnTo>
                  <a:lnTo>
                    <a:pt x="156" y="341"/>
                  </a:lnTo>
                  <a:lnTo>
                    <a:pt x="183" y="341"/>
                  </a:lnTo>
                  <a:lnTo>
                    <a:pt x="200" y="270"/>
                  </a:lnTo>
                  <a:lnTo>
                    <a:pt x="271" y="255"/>
                  </a:lnTo>
                  <a:lnTo>
                    <a:pt x="282" y="282"/>
                  </a:lnTo>
                  <a:lnTo>
                    <a:pt x="300" y="226"/>
                  </a:lnTo>
                  <a:lnTo>
                    <a:pt x="271" y="197"/>
                  </a:lnTo>
                  <a:lnTo>
                    <a:pt x="271" y="182"/>
                  </a:lnTo>
                  <a:lnTo>
                    <a:pt x="231" y="171"/>
                  </a:lnTo>
                  <a:lnTo>
                    <a:pt x="231" y="159"/>
                  </a:lnTo>
                  <a:lnTo>
                    <a:pt x="231" y="142"/>
                  </a:lnTo>
                  <a:lnTo>
                    <a:pt x="211" y="115"/>
                  </a:lnTo>
                  <a:lnTo>
                    <a:pt x="111" y="71"/>
                  </a:lnTo>
                  <a:lnTo>
                    <a:pt x="100" y="42"/>
                  </a:lnTo>
                  <a:lnTo>
                    <a:pt x="100" y="0"/>
                  </a:lnTo>
                  <a:lnTo>
                    <a:pt x="56" y="0"/>
                  </a:lnTo>
                  <a:lnTo>
                    <a:pt x="27" y="42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65" name="Freeform 179"/>
            <p:cNvSpPr>
              <a:spLocks/>
            </p:cNvSpPr>
            <p:nvPr/>
          </p:nvSpPr>
          <p:spPr bwMode="auto">
            <a:xfrm>
              <a:off x="1636" y="3091"/>
              <a:ext cx="174" cy="215"/>
            </a:xfrm>
            <a:custGeom>
              <a:avLst/>
              <a:gdLst>
                <a:gd name="T0" fmla="*/ 19 w 200"/>
                <a:gd name="T1" fmla="*/ 54 h 230"/>
                <a:gd name="T2" fmla="*/ 19 w 200"/>
                <a:gd name="T3" fmla="*/ 63 h 230"/>
                <a:gd name="T4" fmla="*/ 17 w 200"/>
                <a:gd name="T5" fmla="*/ 74 h 230"/>
                <a:gd name="T6" fmla="*/ 16 w 200"/>
                <a:gd name="T7" fmla="*/ 74 h 230"/>
                <a:gd name="T8" fmla="*/ 11 w 200"/>
                <a:gd name="T9" fmla="*/ 66 h 230"/>
                <a:gd name="T10" fmla="*/ 13 w 200"/>
                <a:gd name="T11" fmla="*/ 59 h 230"/>
                <a:gd name="T12" fmla="*/ 13 w 200"/>
                <a:gd name="T13" fmla="*/ 50 h 230"/>
                <a:gd name="T14" fmla="*/ 9 w 200"/>
                <a:gd name="T15" fmla="*/ 45 h 230"/>
                <a:gd name="T16" fmla="*/ 6 w 200"/>
                <a:gd name="T17" fmla="*/ 41 h 230"/>
                <a:gd name="T18" fmla="*/ 0 w 200"/>
                <a:gd name="T19" fmla="*/ 28 h 230"/>
                <a:gd name="T20" fmla="*/ 3 w 200"/>
                <a:gd name="T21" fmla="*/ 7 h 230"/>
                <a:gd name="T22" fmla="*/ 9 w 200"/>
                <a:gd name="T23" fmla="*/ 0 h 230"/>
                <a:gd name="T24" fmla="*/ 10 w 200"/>
                <a:gd name="T25" fmla="*/ 8 h 230"/>
                <a:gd name="T26" fmla="*/ 11 w 200"/>
                <a:gd name="T27" fmla="*/ 22 h 230"/>
                <a:gd name="T28" fmla="*/ 15 w 200"/>
                <a:gd name="T29" fmla="*/ 28 h 230"/>
                <a:gd name="T30" fmla="*/ 16 w 200"/>
                <a:gd name="T31" fmla="*/ 28 h 230"/>
                <a:gd name="T32" fmla="*/ 16 w 200"/>
                <a:gd name="T33" fmla="*/ 41 h 230"/>
                <a:gd name="T34" fmla="*/ 19 w 200"/>
                <a:gd name="T35" fmla="*/ 41 h 230"/>
                <a:gd name="T36" fmla="*/ 19 w 200"/>
                <a:gd name="T37" fmla="*/ 54 h 23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0"/>
                <a:gd name="T58" fmla="*/ 0 h 230"/>
                <a:gd name="T59" fmla="*/ 200 w 200"/>
                <a:gd name="T60" fmla="*/ 230 h 23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0" h="230">
                  <a:moveTo>
                    <a:pt x="200" y="169"/>
                  </a:moveTo>
                  <a:lnTo>
                    <a:pt x="200" y="198"/>
                  </a:lnTo>
                  <a:lnTo>
                    <a:pt x="187" y="230"/>
                  </a:lnTo>
                  <a:lnTo>
                    <a:pt x="171" y="230"/>
                  </a:lnTo>
                  <a:lnTo>
                    <a:pt x="116" y="209"/>
                  </a:lnTo>
                  <a:lnTo>
                    <a:pt x="131" y="186"/>
                  </a:lnTo>
                  <a:lnTo>
                    <a:pt x="131" y="157"/>
                  </a:lnTo>
                  <a:lnTo>
                    <a:pt x="87" y="142"/>
                  </a:lnTo>
                  <a:lnTo>
                    <a:pt x="60" y="127"/>
                  </a:lnTo>
                  <a:lnTo>
                    <a:pt x="0" y="86"/>
                  </a:lnTo>
                  <a:lnTo>
                    <a:pt x="16" y="15"/>
                  </a:lnTo>
                  <a:lnTo>
                    <a:pt x="87" y="0"/>
                  </a:lnTo>
                  <a:lnTo>
                    <a:pt x="100" y="27"/>
                  </a:lnTo>
                  <a:lnTo>
                    <a:pt x="116" y="71"/>
                  </a:lnTo>
                  <a:lnTo>
                    <a:pt x="160" y="86"/>
                  </a:lnTo>
                  <a:lnTo>
                    <a:pt x="171" y="86"/>
                  </a:lnTo>
                  <a:lnTo>
                    <a:pt x="171" y="127"/>
                  </a:lnTo>
                  <a:lnTo>
                    <a:pt x="200" y="127"/>
                  </a:lnTo>
                  <a:lnTo>
                    <a:pt x="200" y="169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66" name="Freeform 180"/>
            <p:cNvSpPr>
              <a:spLocks/>
            </p:cNvSpPr>
            <p:nvPr/>
          </p:nvSpPr>
          <p:spPr bwMode="auto">
            <a:xfrm>
              <a:off x="1524" y="3159"/>
              <a:ext cx="312" cy="753"/>
            </a:xfrm>
            <a:custGeom>
              <a:avLst/>
              <a:gdLst>
                <a:gd name="T0" fmla="*/ 32 w 359"/>
                <a:gd name="T1" fmla="*/ 49 h 807"/>
                <a:gd name="T2" fmla="*/ 32 w 359"/>
                <a:gd name="T3" fmla="*/ 31 h 807"/>
                <a:gd name="T4" fmla="*/ 30 w 359"/>
                <a:gd name="T5" fmla="*/ 40 h 807"/>
                <a:gd name="T6" fmla="*/ 28 w 359"/>
                <a:gd name="T7" fmla="*/ 49 h 807"/>
                <a:gd name="T8" fmla="*/ 24 w 359"/>
                <a:gd name="T9" fmla="*/ 35 h 807"/>
                <a:gd name="T10" fmla="*/ 20 w 359"/>
                <a:gd name="T11" fmla="*/ 21 h 807"/>
                <a:gd name="T12" fmla="*/ 12 w 359"/>
                <a:gd name="T13" fmla="*/ 7 h 807"/>
                <a:gd name="T14" fmla="*/ 5 w 359"/>
                <a:gd name="T15" fmla="*/ 0 h 807"/>
                <a:gd name="T16" fmla="*/ 3 w 359"/>
                <a:gd name="T17" fmla="*/ 18 h 807"/>
                <a:gd name="T18" fmla="*/ 3 w 359"/>
                <a:gd name="T19" fmla="*/ 40 h 807"/>
                <a:gd name="T20" fmla="*/ 0 w 359"/>
                <a:gd name="T21" fmla="*/ 79 h 807"/>
                <a:gd name="T22" fmla="*/ 3 w 359"/>
                <a:gd name="T23" fmla="*/ 115 h 807"/>
                <a:gd name="T24" fmla="*/ 3 w 359"/>
                <a:gd name="T25" fmla="*/ 126 h 807"/>
                <a:gd name="T26" fmla="*/ 3 w 359"/>
                <a:gd name="T27" fmla="*/ 162 h 807"/>
                <a:gd name="T28" fmla="*/ 5 w 359"/>
                <a:gd name="T29" fmla="*/ 175 h 807"/>
                <a:gd name="T30" fmla="*/ 8 w 359"/>
                <a:gd name="T31" fmla="*/ 192 h 807"/>
                <a:gd name="T32" fmla="*/ 9 w 359"/>
                <a:gd name="T33" fmla="*/ 206 h 807"/>
                <a:gd name="T34" fmla="*/ 10 w 359"/>
                <a:gd name="T35" fmla="*/ 236 h 807"/>
                <a:gd name="T36" fmla="*/ 14 w 359"/>
                <a:gd name="T37" fmla="*/ 249 h 807"/>
                <a:gd name="T38" fmla="*/ 22 w 359"/>
                <a:gd name="T39" fmla="*/ 249 h 807"/>
                <a:gd name="T40" fmla="*/ 18 w 359"/>
                <a:gd name="T41" fmla="*/ 236 h 807"/>
                <a:gd name="T42" fmla="*/ 20 w 359"/>
                <a:gd name="T43" fmla="*/ 225 h 807"/>
                <a:gd name="T44" fmla="*/ 21 w 359"/>
                <a:gd name="T45" fmla="*/ 210 h 807"/>
                <a:gd name="T46" fmla="*/ 17 w 359"/>
                <a:gd name="T47" fmla="*/ 206 h 807"/>
                <a:gd name="T48" fmla="*/ 17 w 359"/>
                <a:gd name="T49" fmla="*/ 192 h 807"/>
                <a:gd name="T50" fmla="*/ 20 w 359"/>
                <a:gd name="T51" fmla="*/ 188 h 807"/>
                <a:gd name="T52" fmla="*/ 21 w 359"/>
                <a:gd name="T53" fmla="*/ 175 h 807"/>
                <a:gd name="T54" fmla="*/ 20 w 359"/>
                <a:gd name="T55" fmla="*/ 172 h 807"/>
                <a:gd name="T56" fmla="*/ 22 w 359"/>
                <a:gd name="T57" fmla="*/ 175 h 807"/>
                <a:gd name="T58" fmla="*/ 21 w 359"/>
                <a:gd name="T59" fmla="*/ 166 h 807"/>
                <a:gd name="T60" fmla="*/ 18 w 359"/>
                <a:gd name="T61" fmla="*/ 166 h 807"/>
                <a:gd name="T62" fmla="*/ 20 w 359"/>
                <a:gd name="T63" fmla="*/ 162 h 807"/>
                <a:gd name="T64" fmla="*/ 22 w 359"/>
                <a:gd name="T65" fmla="*/ 145 h 807"/>
                <a:gd name="T66" fmla="*/ 30 w 359"/>
                <a:gd name="T67" fmla="*/ 136 h 807"/>
                <a:gd name="T68" fmla="*/ 32 w 359"/>
                <a:gd name="T69" fmla="*/ 123 h 807"/>
                <a:gd name="T70" fmla="*/ 30 w 359"/>
                <a:gd name="T71" fmla="*/ 115 h 807"/>
                <a:gd name="T72" fmla="*/ 26 w 359"/>
                <a:gd name="T73" fmla="*/ 100 h 8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59"/>
                <a:gd name="T112" fmla="*/ 0 h 807"/>
                <a:gd name="T113" fmla="*/ 359 w 359"/>
                <a:gd name="T114" fmla="*/ 807 h 8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59" h="807">
                  <a:moveTo>
                    <a:pt x="286" y="227"/>
                  </a:moveTo>
                  <a:lnTo>
                    <a:pt x="345" y="159"/>
                  </a:lnTo>
                  <a:lnTo>
                    <a:pt x="359" y="138"/>
                  </a:lnTo>
                  <a:lnTo>
                    <a:pt x="345" y="98"/>
                  </a:lnTo>
                  <a:lnTo>
                    <a:pt x="326" y="98"/>
                  </a:lnTo>
                  <a:lnTo>
                    <a:pt x="326" y="127"/>
                  </a:lnTo>
                  <a:lnTo>
                    <a:pt x="315" y="159"/>
                  </a:lnTo>
                  <a:lnTo>
                    <a:pt x="297" y="159"/>
                  </a:lnTo>
                  <a:lnTo>
                    <a:pt x="242" y="138"/>
                  </a:lnTo>
                  <a:lnTo>
                    <a:pt x="259" y="115"/>
                  </a:lnTo>
                  <a:lnTo>
                    <a:pt x="259" y="86"/>
                  </a:lnTo>
                  <a:lnTo>
                    <a:pt x="215" y="71"/>
                  </a:lnTo>
                  <a:lnTo>
                    <a:pt x="186" y="56"/>
                  </a:lnTo>
                  <a:lnTo>
                    <a:pt x="127" y="15"/>
                  </a:lnTo>
                  <a:lnTo>
                    <a:pt x="98" y="15"/>
                  </a:lnTo>
                  <a:lnTo>
                    <a:pt x="55" y="0"/>
                  </a:lnTo>
                  <a:lnTo>
                    <a:pt x="27" y="27"/>
                  </a:lnTo>
                  <a:lnTo>
                    <a:pt x="27" y="56"/>
                  </a:lnTo>
                  <a:lnTo>
                    <a:pt x="0" y="71"/>
                  </a:lnTo>
                  <a:lnTo>
                    <a:pt x="15" y="127"/>
                  </a:lnTo>
                  <a:lnTo>
                    <a:pt x="0" y="171"/>
                  </a:lnTo>
                  <a:lnTo>
                    <a:pt x="0" y="259"/>
                  </a:lnTo>
                  <a:lnTo>
                    <a:pt x="27" y="326"/>
                  </a:lnTo>
                  <a:lnTo>
                    <a:pt x="15" y="371"/>
                  </a:lnTo>
                  <a:lnTo>
                    <a:pt x="27" y="382"/>
                  </a:lnTo>
                  <a:lnTo>
                    <a:pt x="15" y="411"/>
                  </a:lnTo>
                  <a:lnTo>
                    <a:pt x="42" y="455"/>
                  </a:lnTo>
                  <a:lnTo>
                    <a:pt x="42" y="522"/>
                  </a:lnTo>
                  <a:lnTo>
                    <a:pt x="55" y="542"/>
                  </a:lnTo>
                  <a:lnTo>
                    <a:pt x="55" y="570"/>
                  </a:lnTo>
                  <a:lnTo>
                    <a:pt x="71" y="611"/>
                  </a:lnTo>
                  <a:lnTo>
                    <a:pt x="86" y="626"/>
                  </a:lnTo>
                  <a:lnTo>
                    <a:pt x="86" y="611"/>
                  </a:lnTo>
                  <a:lnTo>
                    <a:pt x="98" y="670"/>
                  </a:lnTo>
                  <a:lnTo>
                    <a:pt x="98" y="753"/>
                  </a:lnTo>
                  <a:lnTo>
                    <a:pt x="115" y="766"/>
                  </a:lnTo>
                  <a:lnTo>
                    <a:pt x="127" y="766"/>
                  </a:lnTo>
                  <a:lnTo>
                    <a:pt x="155" y="807"/>
                  </a:lnTo>
                  <a:lnTo>
                    <a:pt x="215" y="807"/>
                  </a:lnTo>
                  <a:lnTo>
                    <a:pt x="242" y="807"/>
                  </a:lnTo>
                  <a:lnTo>
                    <a:pt x="198" y="782"/>
                  </a:lnTo>
                  <a:lnTo>
                    <a:pt x="198" y="766"/>
                  </a:lnTo>
                  <a:lnTo>
                    <a:pt x="215" y="753"/>
                  </a:lnTo>
                  <a:lnTo>
                    <a:pt x="215" y="726"/>
                  </a:lnTo>
                  <a:lnTo>
                    <a:pt x="242" y="693"/>
                  </a:lnTo>
                  <a:lnTo>
                    <a:pt x="226" y="682"/>
                  </a:lnTo>
                  <a:lnTo>
                    <a:pt x="215" y="682"/>
                  </a:lnTo>
                  <a:lnTo>
                    <a:pt x="186" y="670"/>
                  </a:lnTo>
                  <a:lnTo>
                    <a:pt x="186" y="653"/>
                  </a:lnTo>
                  <a:lnTo>
                    <a:pt x="186" y="626"/>
                  </a:lnTo>
                  <a:lnTo>
                    <a:pt x="215" y="626"/>
                  </a:lnTo>
                  <a:lnTo>
                    <a:pt x="215" y="611"/>
                  </a:lnTo>
                  <a:lnTo>
                    <a:pt x="215" y="582"/>
                  </a:lnTo>
                  <a:lnTo>
                    <a:pt x="226" y="570"/>
                  </a:lnTo>
                  <a:lnTo>
                    <a:pt x="215" y="570"/>
                  </a:lnTo>
                  <a:lnTo>
                    <a:pt x="215" y="555"/>
                  </a:lnTo>
                  <a:lnTo>
                    <a:pt x="226" y="570"/>
                  </a:lnTo>
                  <a:lnTo>
                    <a:pt x="242" y="570"/>
                  </a:lnTo>
                  <a:lnTo>
                    <a:pt x="242" y="555"/>
                  </a:lnTo>
                  <a:lnTo>
                    <a:pt x="226" y="542"/>
                  </a:lnTo>
                  <a:lnTo>
                    <a:pt x="215" y="555"/>
                  </a:lnTo>
                  <a:lnTo>
                    <a:pt x="198" y="542"/>
                  </a:lnTo>
                  <a:lnTo>
                    <a:pt x="186" y="511"/>
                  </a:lnTo>
                  <a:lnTo>
                    <a:pt x="215" y="522"/>
                  </a:lnTo>
                  <a:lnTo>
                    <a:pt x="242" y="511"/>
                  </a:lnTo>
                  <a:lnTo>
                    <a:pt x="242" y="470"/>
                  </a:lnTo>
                  <a:lnTo>
                    <a:pt x="274" y="455"/>
                  </a:lnTo>
                  <a:lnTo>
                    <a:pt x="326" y="442"/>
                  </a:lnTo>
                  <a:lnTo>
                    <a:pt x="345" y="411"/>
                  </a:lnTo>
                  <a:lnTo>
                    <a:pt x="345" y="397"/>
                  </a:lnTo>
                  <a:lnTo>
                    <a:pt x="315" y="382"/>
                  </a:lnTo>
                  <a:lnTo>
                    <a:pt x="326" y="371"/>
                  </a:lnTo>
                  <a:lnTo>
                    <a:pt x="286" y="338"/>
                  </a:lnTo>
                  <a:lnTo>
                    <a:pt x="286" y="326"/>
                  </a:lnTo>
                  <a:lnTo>
                    <a:pt x="286" y="227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67" name="Freeform 181"/>
            <p:cNvSpPr>
              <a:spLocks/>
            </p:cNvSpPr>
            <p:nvPr/>
          </p:nvSpPr>
          <p:spPr bwMode="auto">
            <a:xfrm>
              <a:off x="1636" y="2400"/>
              <a:ext cx="101" cy="170"/>
            </a:xfrm>
            <a:custGeom>
              <a:avLst/>
              <a:gdLst>
                <a:gd name="T0" fmla="*/ 4 w 116"/>
                <a:gd name="T1" fmla="*/ 0 h 182"/>
                <a:gd name="T2" fmla="*/ 7 w 116"/>
                <a:gd name="T3" fmla="*/ 7 h 182"/>
                <a:gd name="T4" fmla="*/ 7 w 116"/>
                <a:gd name="T5" fmla="*/ 14 h 182"/>
                <a:gd name="T6" fmla="*/ 9 w 116"/>
                <a:gd name="T7" fmla="*/ 21 h 182"/>
                <a:gd name="T8" fmla="*/ 9 w 116"/>
                <a:gd name="T9" fmla="*/ 35 h 182"/>
                <a:gd name="T10" fmla="*/ 11 w 116"/>
                <a:gd name="T11" fmla="*/ 53 h 182"/>
                <a:gd name="T12" fmla="*/ 9 w 116"/>
                <a:gd name="T13" fmla="*/ 53 h 182"/>
                <a:gd name="T14" fmla="*/ 6 w 116"/>
                <a:gd name="T15" fmla="*/ 57 h 182"/>
                <a:gd name="T16" fmla="*/ 4 w 116"/>
                <a:gd name="T17" fmla="*/ 57 h 182"/>
                <a:gd name="T18" fmla="*/ 3 w 116"/>
                <a:gd name="T19" fmla="*/ 49 h 182"/>
                <a:gd name="T20" fmla="*/ 4 w 116"/>
                <a:gd name="T21" fmla="*/ 35 h 182"/>
                <a:gd name="T22" fmla="*/ 3 w 116"/>
                <a:gd name="T23" fmla="*/ 26 h 182"/>
                <a:gd name="T24" fmla="*/ 3 w 116"/>
                <a:gd name="T25" fmla="*/ 26 h 182"/>
                <a:gd name="T26" fmla="*/ 0 w 116"/>
                <a:gd name="T27" fmla="*/ 21 h 182"/>
                <a:gd name="T28" fmla="*/ 3 w 116"/>
                <a:gd name="T29" fmla="*/ 14 h 182"/>
                <a:gd name="T30" fmla="*/ 3 w 116"/>
                <a:gd name="T31" fmla="*/ 14 h 182"/>
                <a:gd name="T32" fmla="*/ 3 w 116"/>
                <a:gd name="T33" fmla="*/ 7 h 182"/>
                <a:gd name="T34" fmla="*/ 3 w 116"/>
                <a:gd name="T35" fmla="*/ 7 h 182"/>
                <a:gd name="T36" fmla="*/ 4 w 116"/>
                <a:gd name="T37" fmla="*/ 0 h 1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6"/>
                <a:gd name="T58" fmla="*/ 0 h 182"/>
                <a:gd name="T59" fmla="*/ 116 w 116"/>
                <a:gd name="T60" fmla="*/ 182 h 1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6" h="182">
                  <a:moveTo>
                    <a:pt x="47" y="0"/>
                  </a:moveTo>
                  <a:lnTo>
                    <a:pt x="71" y="15"/>
                  </a:lnTo>
                  <a:lnTo>
                    <a:pt x="71" y="42"/>
                  </a:lnTo>
                  <a:lnTo>
                    <a:pt x="98" y="71"/>
                  </a:lnTo>
                  <a:lnTo>
                    <a:pt x="87" y="109"/>
                  </a:lnTo>
                  <a:lnTo>
                    <a:pt x="116" y="169"/>
                  </a:lnTo>
                  <a:lnTo>
                    <a:pt x="98" y="169"/>
                  </a:lnTo>
                  <a:lnTo>
                    <a:pt x="60" y="182"/>
                  </a:lnTo>
                  <a:lnTo>
                    <a:pt x="47" y="182"/>
                  </a:lnTo>
                  <a:lnTo>
                    <a:pt x="27" y="153"/>
                  </a:lnTo>
                  <a:lnTo>
                    <a:pt x="47" y="109"/>
                  </a:lnTo>
                  <a:lnTo>
                    <a:pt x="27" y="82"/>
                  </a:lnTo>
                  <a:lnTo>
                    <a:pt x="16" y="82"/>
                  </a:lnTo>
                  <a:lnTo>
                    <a:pt x="0" y="71"/>
                  </a:lnTo>
                  <a:lnTo>
                    <a:pt x="16" y="42"/>
                  </a:lnTo>
                  <a:lnTo>
                    <a:pt x="27" y="42"/>
                  </a:lnTo>
                  <a:lnTo>
                    <a:pt x="16" y="27"/>
                  </a:lnTo>
                  <a:lnTo>
                    <a:pt x="16" y="15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68" name="Freeform 182"/>
            <p:cNvSpPr>
              <a:spLocks/>
            </p:cNvSpPr>
            <p:nvPr/>
          </p:nvSpPr>
          <p:spPr bwMode="auto">
            <a:xfrm>
              <a:off x="1863" y="3900"/>
              <a:ext cx="52" cy="45"/>
            </a:xfrm>
            <a:custGeom>
              <a:avLst/>
              <a:gdLst>
                <a:gd name="T0" fmla="*/ 0 w 59"/>
                <a:gd name="T1" fmla="*/ 0 h 46"/>
                <a:gd name="T2" fmla="*/ 4 w 59"/>
                <a:gd name="T3" fmla="*/ 29 h 46"/>
                <a:gd name="T4" fmla="*/ 4 w 59"/>
                <a:gd name="T5" fmla="*/ 0 h 46"/>
                <a:gd name="T6" fmla="*/ 0 w 59"/>
                <a:gd name="T7" fmla="*/ 0 h 46"/>
                <a:gd name="T8" fmla="*/ 4 w 59"/>
                <a:gd name="T9" fmla="*/ 0 h 46"/>
                <a:gd name="T10" fmla="*/ 4 w 59"/>
                <a:gd name="T11" fmla="*/ 0 h 46"/>
                <a:gd name="T12" fmla="*/ 7 w 59"/>
                <a:gd name="T13" fmla="*/ 0 h 46"/>
                <a:gd name="T14" fmla="*/ 4 w 59"/>
                <a:gd name="T15" fmla="*/ 29 h 46"/>
                <a:gd name="T16" fmla="*/ 0 w 59"/>
                <a:gd name="T17" fmla="*/ 0 h 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9"/>
                <a:gd name="T28" fmla="*/ 0 h 46"/>
                <a:gd name="T29" fmla="*/ 59 w 59"/>
                <a:gd name="T30" fmla="*/ 46 h 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9" h="46">
                  <a:moveTo>
                    <a:pt x="0" y="0"/>
                  </a:moveTo>
                  <a:lnTo>
                    <a:pt x="11" y="46"/>
                  </a:ln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lnTo>
                    <a:pt x="38" y="0"/>
                  </a:lnTo>
                  <a:lnTo>
                    <a:pt x="59" y="0"/>
                  </a:lnTo>
                  <a:lnTo>
                    <a:pt x="27" y="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69" name="Freeform 183"/>
            <p:cNvSpPr>
              <a:spLocks/>
            </p:cNvSpPr>
            <p:nvPr/>
          </p:nvSpPr>
          <p:spPr bwMode="auto">
            <a:xfrm>
              <a:off x="1188" y="2030"/>
              <a:ext cx="211" cy="76"/>
            </a:xfrm>
            <a:custGeom>
              <a:avLst/>
              <a:gdLst>
                <a:gd name="T0" fmla="*/ 0 w 242"/>
                <a:gd name="T1" fmla="*/ 9 h 83"/>
                <a:gd name="T2" fmla="*/ 3 w 242"/>
                <a:gd name="T3" fmla="*/ 5 h 83"/>
                <a:gd name="T4" fmla="*/ 8 w 242"/>
                <a:gd name="T5" fmla="*/ 0 h 83"/>
                <a:gd name="T6" fmla="*/ 15 w 242"/>
                <a:gd name="T7" fmla="*/ 5 h 83"/>
                <a:gd name="T8" fmla="*/ 18 w 242"/>
                <a:gd name="T9" fmla="*/ 12 h 83"/>
                <a:gd name="T10" fmla="*/ 21 w 242"/>
                <a:gd name="T11" fmla="*/ 12 h 83"/>
                <a:gd name="T12" fmla="*/ 21 w 242"/>
                <a:gd name="T13" fmla="*/ 16 h 83"/>
                <a:gd name="T14" fmla="*/ 22 w 242"/>
                <a:gd name="T15" fmla="*/ 16 h 83"/>
                <a:gd name="T16" fmla="*/ 24 w 242"/>
                <a:gd name="T17" fmla="*/ 19 h 83"/>
                <a:gd name="T18" fmla="*/ 15 w 242"/>
                <a:gd name="T19" fmla="*/ 19 h 83"/>
                <a:gd name="T20" fmla="*/ 17 w 242"/>
                <a:gd name="T21" fmla="*/ 16 h 83"/>
                <a:gd name="T22" fmla="*/ 15 w 242"/>
                <a:gd name="T23" fmla="*/ 16 h 83"/>
                <a:gd name="T24" fmla="*/ 14 w 242"/>
                <a:gd name="T25" fmla="*/ 9 h 83"/>
                <a:gd name="T26" fmla="*/ 7 w 242"/>
                <a:gd name="T27" fmla="*/ 5 h 83"/>
                <a:gd name="T28" fmla="*/ 8 w 242"/>
                <a:gd name="T29" fmla="*/ 5 h 83"/>
                <a:gd name="T30" fmla="*/ 6 w 242"/>
                <a:gd name="T31" fmla="*/ 5 h 83"/>
                <a:gd name="T32" fmla="*/ 3 w 242"/>
                <a:gd name="T33" fmla="*/ 9 h 83"/>
                <a:gd name="T34" fmla="*/ 0 w 242"/>
                <a:gd name="T35" fmla="*/ 9 h 8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42"/>
                <a:gd name="T55" fmla="*/ 0 h 83"/>
                <a:gd name="T56" fmla="*/ 242 w 242"/>
                <a:gd name="T57" fmla="*/ 83 h 8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42" h="83">
                  <a:moveTo>
                    <a:pt x="0" y="39"/>
                  </a:moveTo>
                  <a:lnTo>
                    <a:pt x="31" y="12"/>
                  </a:lnTo>
                  <a:lnTo>
                    <a:pt x="82" y="0"/>
                  </a:lnTo>
                  <a:lnTo>
                    <a:pt x="157" y="23"/>
                  </a:lnTo>
                  <a:lnTo>
                    <a:pt x="186" y="50"/>
                  </a:lnTo>
                  <a:lnTo>
                    <a:pt x="213" y="50"/>
                  </a:lnTo>
                  <a:lnTo>
                    <a:pt x="213" y="69"/>
                  </a:lnTo>
                  <a:lnTo>
                    <a:pt x="228" y="69"/>
                  </a:lnTo>
                  <a:lnTo>
                    <a:pt x="242" y="83"/>
                  </a:lnTo>
                  <a:lnTo>
                    <a:pt x="157" y="83"/>
                  </a:lnTo>
                  <a:lnTo>
                    <a:pt x="169" y="69"/>
                  </a:lnTo>
                  <a:lnTo>
                    <a:pt x="157" y="69"/>
                  </a:lnTo>
                  <a:lnTo>
                    <a:pt x="142" y="39"/>
                  </a:lnTo>
                  <a:lnTo>
                    <a:pt x="71" y="23"/>
                  </a:lnTo>
                  <a:lnTo>
                    <a:pt x="82" y="12"/>
                  </a:lnTo>
                  <a:lnTo>
                    <a:pt x="57" y="12"/>
                  </a:lnTo>
                  <a:lnTo>
                    <a:pt x="11" y="39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70" name="Freeform 184"/>
            <p:cNvSpPr>
              <a:spLocks/>
            </p:cNvSpPr>
            <p:nvPr/>
          </p:nvSpPr>
          <p:spPr bwMode="auto">
            <a:xfrm>
              <a:off x="1775" y="1363"/>
              <a:ext cx="53" cy="43"/>
            </a:xfrm>
            <a:custGeom>
              <a:avLst/>
              <a:gdLst>
                <a:gd name="T0" fmla="*/ 0 w 59"/>
                <a:gd name="T1" fmla="*/ 0 h 46"/>
                <a:gd name="T2" fmla="*/ 4 w 59"/>
                <a:gd name="T3" fmla="*/ 0 h 46"/>
                <a:gd name="T4" fmla="*/ 10 w 59"/>
                <a:gd name="T5" fmla="*/ 16 h 46"/>
                <a:gd name="T6" fmla="*/ 4 w 59"/>
                <a:gd name="T7" fmla="*/ 16 h 46"/>
                <a:gd name="T8" fmla="*/ 0 w 59"/>
                <a:gd name="T9" fmla="*/ 0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9"/>
                <a:gd name="T16" fmla="*/ 0 h 46"/>
                <a:gd name="T17" fmla="*/ 59 w 59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9" h="46">
                  <a:moveTo>
                    <a:pt x="0" y="0"/>
                  </a:moveTo>
                  <a:lnTo>
                    <a:pt x="27" y="0"/>
                  </a:lnTo>
                  <a:lnTo>
                    <a:pt x="59" y="46"/>
                  </a:lnTo>
                  <a:lnTo>
                    <a:pt x="27" y="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71" name="Freeform 185"/>
            <p:cNvSpPr>
              <a:spLocks/>
            </p:cNvSpPr>
            <p:nvPr/>
          </p:nvSpPr>
          <p:spPr bwMode="auto">
            <a:xfrm>
              <a:off x="1852" y="1325"/>
              <a:ext cx="120" cy="118"/>
            </a:xfrm>
            <a:custGeom>
              <a:avLst/>
              <a:gdLst>
                <a:gd name="T0" fmla="*/ 0 w 138"/>
                <a:gd name="T1" fmla="*/ 24 h 127"/>
                <a:gd name="T2" fmla="*/ 3 w 138"/>
                <a:gd name="T3" fmla="*/ 20 h 127"/>
                <a:gd name="T4" fmla="*/ 9 w 138"/>
                <a:gd name="T5" fmla="*/ 0 h 127"/>
                <a:gd name="T6" fmla="*/ 10 w 138"/>
                <a:gd name="T7" fmla="*/ 0 h 127"/>
                <a:gd name="T8" fmla="*/ 7 w 138"/>
                <a:gd name="T9" fmla="*/ 12 h 127"/>
                <a:gd name="T10" fmla="*/ 9 w 138"/>
                <a:gd name="T11" fmla="*/ 7 h 127"/>
                <a:gd name="T12" fmla="*/ 9 w 138"/>
                <a:gd name="T13" fmla="*/ 12 h 127"/>
                <a:gd name="T14" fmla="*/ 9 w 138"/>
                <a:gd name="T15" fmla="*/ 15 h 127"/>
                <a:gd name="T16" fmla="*/ 13 w 138"/>
                <a:gd name="T17" fmla="*/ 15 h 127"/>
                <a:gd name="T18" fmla="*/ 12 w 138"/>
                <a:gd name="T19" fmla="*/ 20 h 127"/>
                <a:gd name="T20" fmla="*/ 13 w 138"/>
                <a:gd name="T21" fmla="*/ 20 h 127"/>
                <a:gd name="T22" fmla="*/ 10 w 138"/>
                <a:gd name="T23" fmla="*/ 29 h 127"/>
                <a:gd name="T24" fmla="*/ 13 w 138"/>
                <a:gd name="T25" fmla="*/ 24 h 127"/>
                <a:gd name="T26" fmla="*/ 12 w 138"/>
                <a:gd name="T27" fmla="*/ 29 h 127"/>
                <a:gd name="T28" fmla="*/ 13 w 138"/>
                <a:gd name="T29" fmla="*/ 29 h 127"/>
                <a:gd name="T30" fmla="*/ 12 w 138"/>
                <a:gd name="T31" fmla="*/ 37 h 127"/>
                <a:gd name="T32" fmla="*/ 10 w 138"/>
                <a:gd name="T33" fmla="*/ 37 h 127"/>
                <a:gd name="T34" fmla="*/ 10 w 138"/>
                <a:gd name="T35" fmla="*/ 32 h 127"/>
                <a:gd name="T36" fmla="*/ 9 w 138"/>
                <a:gd name="T37" fmla="*/ 32 h 127"/>
                <a:gd name="T38" fmla="*/ 10 w 138"/>
                <a:gd name="T39" fmla="*/ 29 h 127"/>
                <a:gd name="T40" fmla="*/ 9 w 138"/>
                <a:gd name="T41" fmla="*/ 29 h 127"/>
                <a:gd name="T42" fmla="*/ 8 w 138"/>
                <a:gd name="T43" fmla="*/ 32 h 127"/>
                <a:gd name="T44" fmla="*/ 7 w 138"/>
                <a:gd name="T45" fmla="*/ 32 h 127"/>
                <a:gd name="T46" fmla="*/ 8 w 138"/>
                <a:gd name="T47" fmla="*/ 29 h 127"/>
                <a:gd name="T48" fmla="*/ 0 w 138"/>
                <a:gd name="T49" fmla="*/ 29 h 127"/>
                <a:gd name="T50" fmla="*/ 0 w 138"/>
                <a:gd name="T51" fmla="*/ 24 h 12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8"/>
                <a:gd name="T79" fmla="*/ 0 h 127"/>
                <a:gd name="T80" fmla="*/ 138 w 138"/>
                <a:gd name="T81" fmla="*/ 127 h 12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8" h="127">
                  <a:moveTo>
                    <a:pt x="0" y="83"/>
                  </a:moveTo>
                  <a:lnTo>
                    <a:pt x="23" y="72"/>
                  </a:lnTo>
                  <a:lnTo>
                    <a:pt x="98" y="0"/>
                  </a:lnTo>
                  <a:lnTo>
                    <a:pt x="110" y="0"/>
                  </a:lnTo>
                  <a:lnTo>
                    <a:pt x="71" y="39"/>
                  </a:lnTo>
                  <a:lnTo>
                    <a:pt x="98" y="27"/>
                  </a:lnTo>
                  <a:lnTo>
                    <a:pt x="98" y="39"/>
                  </a:lnTo>
                  <a:lnTo>
                    <a:pt x="98" y="50"/>
                  </a:lnTo>
                  <a:lnTo>
                    <a:pt x="138" y="50"/>
                  </a:lnTo>
                  <a:lnTo>
                    <a:pt x="125" y="72"/>
                  </a:lnTo>
                  <a:lnTo>
                    <a:pt x="138" y="72"/>
                  </a:lnTo>
                  <a:lnTo>
                    <a:pt x="110" y="98"/>
                  </a:lnTo>
                  <a:lnTo>
                    <a:pt x="138" y="83"/>
                  </a:lnTo>
                  <a:lnTo>
                    <a:pt x="125" y="98"/>
                  </a:lnTo>
                  <a:lnTo>
                    <a:pt x="138" y="98"/>
                  </a:lnTo>
                  <a:lnTo>
                    <a:pt x="125" y="127"/>
                  </a:lnTo>
                  <a:lnTo>
                    <a:pt x="110" y="127"/>
                  </a:lnTo>
                  <a:lnTo>
                    <a:pt x="110" y="110"/>
                  </a:lnTo>
                  <a:lnTo>
                    <a:pt x="98" y="110"/>
                  </a:lnTo>
                  <a:lnTo>
                    <a:pt x="110" y="98"/>
                  </a:lnTo>
                  <a:lnTo>
                    <a:pt x="98" y="98"/>
                  </a:lnTo>
                  <a:lnTo>
                    <a:pt x="83" y="110"/>
                  </a:lnTo>
                  <a:lnTo>
                    <a:pt x="71" y="110"/>
                  </a:lnTo>
                  <a:lnTo>
                    <a:pt x="83" y="98"/>
                  </a:lnTo>
                  <a:lnTo>
                    <a:pt x="0" y="98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72" name="Freeform 186"/>
            <p:cNvSpPr>
              <a:spLocks/>
            </p:cNvSpPr>
            <p:nvPr/>
          </p:nvSpPr>
          <p:spPr bwMode="auto">
            <a:xfrm>
              <a:off x="1563" y="978"/>
              <a:ext cx="124" cy="67"/>
            </a:xfrm>
            <a:custGeom>
              <a:avLst/>
              <a:gdLst>
                <a:gd name="T0" fmla="*/ 0 w 142"/>
                <a:gd name="T1" fmla="*/ 21 h 71"/>
                <a:gd name="T2" fmla="*/ 3 w 142"/>
                <a:gd name="T3" fmla="*/ 21 h 71"/>
                <a:gd name="T4" fmla="*/ 5 w 142"/>
                <a:gd name="T5" fmla="*/ 9 h 71"/>
                <a:gd name="T6" fmla="*/ 8 w 142"/>
                <a:gd name="T7" fmla="*/ 0 h 71"/>
                <a:gd name="T8" fmla="*/ 8 w 142"/>
                <a:gd name="T9" fmla="*/ 8 h 71"/>
                <a:gd name="T10" fmla="*/ 14 w 142"/>
                <a:gd name="T11" fmla="*/ 21 h 71"/>
                <a:gd name="T12" fmla="*/ 10 w 142"/>
                <a:gd name="T13" fmla="*/ 26 h 71"/>
                <a:gd name="T14" fmla="*/ 8 w 142"/>
                <a:gd name="T15" fmla="*/ 21 h 71"/>
                <a:gd name="T16" fmla="*/ 7 w 142"/>
                <a:gd name="T17" fmla="*/ 21 h 71"/>
                <a:gd name="T18" fmla="*/ 3 w 142"/>
                <a:gd name="T19" fmla="*/ 26 h 71"/>
                <a:gd name="T20" fmla="*/ 3 w 142"/>
                <a:gd name="T21" fmla="*/ 21 h 71"/>
                <a:gd name="T22" fmla="*/ 0 w 142"/>
                <a:gd name="T23" fmla="*/ 21 h 7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42"/>
                <a:gd name="T37" fmla="*/ 0 h 71"/>
                <a:gd name="T38" fmla="*/ 142 w 142"/>
                <a:gd name="T39" fmla="*/ 71 h 7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42" h="71">
                  <a:moveTo>
                    <a:pt x="0" y="54"/>
                  </a:moveTo>
                  <a:lnTo>
                    <a:pt x="27" y="54"/>
                  </a:lnTo>
                  <a:lnTo>
                    <a:pt x="54" y="27"/>
                  </a:lnTo>
                  <a:lnTo>
                    <a:pt x="83" y="0"/>
                  </a:lnTo>
                  <a:lnTo>
                    <a:pt x="83" y="15"/>
                  </a:lnTo>
                  <a:lnTo>
                    <a:pt x="142" y="54"/>
                  </a:lnTo>
                  <a:lnTo>
                    <a:pt x="109" y="71"/>
                  </a:lnTo>
                  <a:lnTo>
                    <a:pt x="83" y="54"/>
                  </a:lnTo>
                  <a:lnTo>
                    <a:pt x="71" y="54"/>
                  </a:lnTo>
                  <a:lnTo>
                    <a:pt x="27" y="71"/>
                  </a:lnTo>
                  <a:lnTo>
                    <a:pt x="27" y="54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73" name="Freeform 187"/>
            <p:cNvSpPr>
              <a:spLocks/>
            </p:cNvSpPr>
            <p:nvPr/>
          </p:nvSpPr>
          <p:spPr bwMode="auto">
            <a:xfrm>
              <a:off x="1786" y="937"/>
              <a:ext cx="40" cy="43"/>
            </a:xfrm>
            <a:custGeom>
              <a:avLst/>
              <a:gdLst>
                <a:gd name="T0" fmla="*/ 0 w 46"/>
                <a:gd name="T1" fmla="*/ 7 h 46"/>
                <a:gd name="T2" fmla="*/ 3 w 46"/>
                <a:gd name="T3" fmla="*/ 0 h 46"/>
                <a:gd name="T4" fmla="*/ 4 w 46"/>
                <a:gd name="T5" fmla="*/ 0 h 46"/>
                <a:gd name="T6" fmla="*/ 3 w 46"/>
                <a:gd name="T7" fmla="*/ 16 h 46"/>
                <a:gd name="T8" fmla="*/ 0 w 46"/>
                <a:gd name="T9" fmla="*/ 16 h 46"/>
                <a:gd name="T10" fmla="*/ 0 w 46"/>
                <a:gd name="T11" fmla="*/ 7 h 4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6"/>
                <a:gd name="T19" fmla="*/ 0 h 46"/>
                <a:gd name="T20" fmla="*/ 46 w 46"/>
                <a:gd name="T21" fmla="*/ 46 h 4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6" h="46">
                  <a:moveTo>
                    <a:pt x="0" y="17"/>
                  </a:moveTo>
                  <a:lnTo>
                    <a:pt x="27" y="0"/>
                  </a:lnTo>
                  <a:lnTo>
                    <a:pt x="46" y="0"/>
                  </a:lnTo>
                  <a:lnTo>
                    <a:pt x="16" y="46"/>
                  </a:lnTo>
                  <a:lnTo>
                    <a:pt x="0" y="46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74" name="Freeform 188"/>
            <p:cNvSpPr>
              <a:spLocks/>
            </p:cNvSpPr>
            <p:nvPr/>
          </p:nvSpPr>
          <p:spPr bwMode="auto">
            <a:xfrm>
              <a:off x="1662" y="817"/>
              <a:ext cx="350" cy="252"/>
            </a:xfrm>
            <a:custGeom>
              <a:avLst/>
              <a:gdLst>
                <a:gd name="T0" fmla="*/ 0 w 403"/>
                <a:gd name="T1" fmla="*/ 13 h 271"/>
                <a:gd name="T2" fmla="*/ 3 w 403"/>
                <a:gd name="T3" fmla="*/ 7 h 271"/>
                <a:gd name="T4" fmla="*/ 10 w 403"/>
                <a:gd name="T5" fmla="*/ 0 h 271"/>
                <a:gd name="T6" fmla="*/ 13 w 403"/>
                <a:gd name="T7" fmla="*/ 0 h 271"/>
                <a:gd name="T8" fmla="*/ 15 w 403"/>
                <a:gd name="T9" fmla="*/ 0 h 271"/>
                <a:gd name="T10" fmla="*/ 17 w 403"/>
                <a:gd name="T11" fmla="*/ 7 h 271"/>
                <a:gd name="T12" fmla="*/ 15 w 403"/>
                <a:gd name="T13" fmla="*/ 13 h 271"/>
                <a:gd name="T14" fmla="*/ 21 w 403"/>
                <a:gd name="T15" fmla="*/ 7 h 271"/>
                <a:gd name="T16" fmla="*/ 27 w 403"/>
                <a:gd name="T17" fmla="*/ 7 h 271"/>
                <a:gd name="T18" fmla="*/ 24 w 403"/>
                <a:gd name="T19" fmla="*/ 13 h 271"/>
                <a:gd name="T20" fmla="*/ 28 w 403"/>
                <a:gd name="T21" fmla="*/ 18 h 271"/>
                <a:gd name="T22" fmla="*/ 32 w 403"/>
                <a:gd name="T23" fmla="*/ 25 h 271"/>
                <a:gd name="T24" fmla="*/ 32 w 403"/>
                <a:gd name="T25" fmla="*/ 29 h 271"/>
                <a:gd name="T26" fmla="*/ 30 w 403"/>
                <a:gd name="T27" fmla="*/ 33 h 271"/>
                <a:gd name="T28" fmla="*/ 28 w 403"/>
                <a:gd name="T29" fmla="*/ 33 h 271"/>
                <a:gd name="T30" fmla="*/ 30 w 403"/>
                <a:gd name="T31" fmla="*/ 37 h 271"/>
                <a:gd name="T32" fmla="*/ 32 w 403"/>
                <a:gd name="T33" fmla="*/ 37 h 271"/>
                <a:gd name="T34" fmla="*/ 37 w 403"/>
                <a:gd name="T35" fmla="*/ 45 h 271"/>
                <a:gd name="T36" fmla="*/ 31 w 403"/>
                <a:gd name="T37" fmla="*/ 58 h 271"/>
                <a:gd name="T38" fmla="*/ 30 w 403"/>
                <a:gd name="T39" fmla="*/ 58 h 271"/>
                <a:gd name="T40" fmla="*/ 30 w 403"/>
                <a:gd name="T41" fmla="*/ 55 h 271"/>
                <a:gd name="T42" fmla="*/ 28 w 403"/>
                <a:gd name="T43" fmla="*/ 50 h 271"/>
                <a:gd name="T44" fmla="*/ 27 w 403"/>
                <a:gd name="T45" fmla="*/ 55 h 271"/>
                <a:gd name="T46" fmla="*/ 28 w 403"/>
                <a:gd name="T47" fmla="*/ 62 h 271"/>
                <a:gd name="T48" fmla="*/ 28 w 403"/>
                <a:gd name="T49" fmla="*/ 65 h 271"/>
                <a:gd name="T50" fmla="*/ 28 w 403"/>
                <a:gd name="T51" fmla="*/ 69 h 271"/>
                <a:gd name="T52" fmla="*/ 28 w 403"/>
                <a:gd name="T53" fmla="*/ 74 h 271"/>
                <a:gd name="T54" fmla="*/ 24 w 403"/>
                <a:gd name="T55" fmla="*/ 74 h 271"/>
                <a:gd name="T56" fmla="*/ 21 w 403"/>
                <a:gd name="T57" fmla="*/ 65 h 271"/>
                <a:gd name="T58" fmla="*/ 21 w 403"/>
                <a:gd name="T59" fmla="*/ 69 h 271"/>
                <a:gd name="T60" fmla="*/ 23 w 403"/>
                <a:gd name="T61" fmla="*/ 80 h 271"/>
                <a:gd name="T62" fmla="*/ 20 w 403"/>
                <a:gd name="T63" fmla="*/ 80 h 271"/>
                <a:gd name="T64" fmla="*/ 15 w 403"/>
                <a:gd name="T65" fmla="*/ 74 h 271"/>
                <a:gd name="T66" fmla="*/ 15 w 403"/>
                <a:gd name="T67" fmla="*/ 65 h 271"/>
                <a:gd name="T68" fmla="*/ 15 w 403"/>
                <a:gd name="T69" fmla="*/ 65 h 271"/>
                <a:gd name="T70" fmla="*/ 10 w 403"/>
                <a:gd name="T71" fmla="*/ 62 h 271"/>
                <a:gd name="T72" fmla="*/ 7 w 403"/>
                <a:gd name="T73" fmla="*/ 62 h 271"/>
                <a:gd name="T74" fmla="*/ 10 w 403"/>
                <a:gd name="T75" fmla="*/ 55 h 271"/>
                <a:gd name="T76" fmla="*/ 13 w 403"/>
                <a:gd name="T77" fmla="*/ 58 h 271"/>
                <a:gd name="T78" fmla="*/ 15 w 403"/>
                <a:gd name="T79" fmla="*/ 55 h 271"/>
                <a:gd name="T80" fmla="*/ 15 w 403"/>
                <a:gd name="T81" fmla="*/ 50 h 271"/>
                <a:gd name="T82" fmla="*/ 21 w 403"/>
                <a:gd name="T83" fmla="*/ 45 h 271"/>
                <a:gd name="T84" fmla="*/ 21 w 403"/>
                <a:gd name="T85" fmla="*/ 37 h 271"/>
                <a:gd name="T86" fmla="*/ 20 w 403"/>
                <a:gd name="T87" fmla="*/ 33 h 271"/>
                <a:gd name="T88" fmla="*/ 18 w 403"/>
                <a:gd name="T89" fmla="*/ 33 h 271"/>
                <a:gd name="T90" fmla="*/ 15 w 403"/>
                <a:gd name="T91" fmla="*/ 33 h 271"/>
                <a:gd name="T92" fmla="*/ 18 w 403"/>
                <a:gd name="T93" fmla="*/ 29 h 271"/>
                <a:gd name="T94" fmla="*/ 15 w 403"/>
                <a:gd name="T95" fmla="*/ 25 h 271"/>
                <a:gd name="T96" fmla="*/ 12 w 403"/>
                <a:gd name="T97" fmla="*/ 29 h 271"/>
                <a:gd name="T98" fmla="*/ 10 w 403"/>
                <a:gd name="T99" fmla="*/ 25 h 271"/>
                <a:gd name="T100" fmla="*/ 3 w 403"/>
                <a:gd name="T101" fmla="*/ 25 h 271"/>
                <a:gd name="T102" fmla="*/ 3 w 403"/>
                <a:gd name="T103" fmla="*/ 21 h 271"/>
                <a:gd name="T104" fmla="*/ 0 w 403"/>
                <a:gd name="T105" fmla="*/ 13 h 27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03"/>
                <a:gd name="T160" fmla="*/ 0 h 271"/>
                <a:gd name="T161" fmla="*/ 403 w 403"/>
                <a:gd name="T162" fmla="*/ 271 h 271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03" h="271">
                  <a:moveTo>
                    <a:pt x="0" y="42"/>
                  </a:moveTo>
                  <a:lnTo>
                    <a:pt x="42" y="15"/>
                  </a:lnTo>
                  <a:lnTo>
                    <a:pt x="104" y="0"/>
                  </a:lnTo>
                  <a:lnTo>
                    <a:pt x="142" y="0"/>
                  </a:lnTo>
                  <a:lnTo>
                    <a:pt x="160" y="0"/>
                  </a:lnTo>
                  <a:lnTo>
                    <a:pt x="190" y="15"/>
                  </a:lnTo>
                  <a:lnTo>
                    <a:pt x="160" y="42"/>
                  </a:lnTo>
                  <a:lnTo>
                    <a:pt x="231" y="27"/>
                  </a:lnTo>
                  <a:lnTo>
                    <a:pt x="290" y="27"/>
                  </a:lnTo>
                  <a:lnTo>
                    <a:pt x="271" y="42"/>
                  </a:lnTo>
                  <a:lnTo>
                    <a:pt x="319" y="60"/>
                  </a:lnTo>
                  <a:lnTo>
                    <a:pt x="359" y="86"/>
                  </a:lnTo>
                  <a:lnTo>
                    <a:pt x="359" y="98"/>
                  </a:lnTo>
                  <a:lnTo>
                    <a:pt x="330" y="115"/>
                  </a:lnTo>
                  <a:lnTo>
                    <a:pt x="319" y="115"/>
                  </a:lnTo>
                  <a:lnTo>
                    <a:pt x="330" y="127"/>
                  </a:lnTo>
                  <a:lnTo>
                    <a:pt x="359" y="127"/>
                  </a:lnTo>
                  <a:lnTo>
                    <a:pt x="403" y="157"/>
                  </a:lnTo>
                  <a:lnTo>
                    <a:pt x="346" y="198"/>
                  </a:lnTo>
                  <a:lnTo>
                    <a:pt x="330" y="198"/>
                  </a:lnTo>
                  <a:lnTo>
                    <a:pt x="330" y="186"/>
                  </a:lnTo>
                  <a:lnTo>
                    <a:pt x="304" y="171"/>
                  </a:lnTo>
                  <a:lnTo>
                    <a:pt x="290" y="186"/>
                  </a:lnTo>
                  <a:lnTo>
                    <a:pt x="319" y="213"/>
                  </a:lnTo>
                  <a:lnTo>
                    <a:pt x="304" y="227"/>
                  </a:lnTo>
                  <a:lnTo>
                    <a:pt x="319" y="242"/>
                  </a:lnTo>
                  <a:lnTo>
                    <a:pt x="304" y="257"/>
                  </a:lnTo>
                  <a:lnTo>
                    <a:pt x="271" y="257"/>
                  </a:lnTo>
                  <a:lnTo>
                    <a:pt x="231" y="227"/>
                  </a:lnTo>
                  <a:lnTo>
                    <a:pt x="231" y="242"/>
                  </a:lnTo>
                  <a:lnTo>
                    <a:pt x="259" y="271"/>
                  </a:lnTo>
                  <a:lnTo>
                    <a:pt x="219" y="271"/>
                  </a:lnTo>
                  <a:lnTo>
                    <a:pt x="171" y="257"/>
                  </a:lnTo>
                  <a:lnTo>
                    <a:pt x="171" y="227"/>
                  </a:lnTo>
                  <a:lnTo>
                    <a:pt x="160" y="227"/>
                  </a:lnTo>
                  <a:lnTo>
                    <a:pt x="119" y="213"/>
                  </a:lnTo>
                  <a:lnTo>
                    <a:pt x="71" y="213"/>
                  </a:lnTo>
                  <a:lnTo>
                    <a:pt x="104" y="186"/>
                  </a:lnTo>
                  <a:lnTo>
                    <a:pt x="142" y="198"/>
                  </a:lnTo>
                  <a:lnTo>
                    <a:pt x="171" y="186"/>
                  </a:lnTo>
                  <a:lnTo>
                    <a:pt x="160" y="171"/>
                  </a:lnTo>
                  <a:lnTo>
                    <a:pt x="231" y="157"/>
                  </a:lnTo>
                  <a:lnTo>
                    <a:pt x="231" y="127"/>
                  </a:lnTo>
                  <a:lnTo>
                    <a:pt x="219" y="115"/>
                  </a:lnTo>
                  <a:lnTo>
                    <a:pt x="204" y="115"/>
                  </a:lnTo>
                  <a:lnTo>
                    <a:pt x="171" y="115"/>
                  </a:lnTo>
                  <a:lnTo>
                    <a:pt x="204" y="98"/>
                  </a:lnTo>
                  <a:lnTo>
                    <a:pt x="171" y="86"/>
                  </a:lnTo>
                  <a:lnTo>
                    <a:pt x="131" y="98"/>
                  </a:lnTo>
                  <a:lnTo>
                    <a:pt x="119" y="86"/>
                  </a:lnTo>
                  <a:lnTo>
                    <a:pt x="42" y="86"/>
                  </a:lnTo>
                  <a:lnTo>
                    <a:pt x="19" y="75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75" name="Freeform 189"/>
            <p:cNvSpPr>
              <a:spLocks/>
            </p:cNvSpPr>
            <p:nvPr/>
          </p:nvSpPr>
          <p:spPr bwMode="auto">
            <a:xfrm>
              <a:off x="1828" y="817"/>
              <a:ext cx="57" cy="43"/>
            </a:xfrm>
            <a:custGeom>
              <a:avLst/>
              <a:gdLst>
                <a:gd name="T0" fmla="*/ 3 w 68"/>
                <a:gd name="T1" fmla="*/ 0 h 46"/>
                <a:gd name="T2" fmla="*/ 3 w 68"/>
                <a:gd name="T3" fmla="*/ 7 h 46"/>
                <a:gd name="T4" fmla="*/ 3 w 68"/>
                <a:gd name="T5" fmla="*/ 16 h 46"/>
                <a:gd name="T6" fmla="*/ 3 w 68"/>
                <a:gd name="T7" fmla="*/ 16 h 46"/>
                <a:gd name="T8" fmla="*/ 0 w 68"/>
                <a:gd name="T9" fmla="*/ 7 h 46"/>
                <a:gd name="T10" fmla="*/ 3 w 68"/>
                <a:gd name="T11" fmla="*/ 0 h 4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8"/>
                <a:gd name="T19" fmla="*/ 0 h 46"/>
                <a:gd name="T20" fmla="*/ 68 w 68"/>
                <a:gd name="T21" fmla="*/ 46 h 4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8" h="46">
                  <a:moveTo>
                    <a:pt x="12" y="0"/>
                  </a:moveTo>
                  <a:lnTo>
                    <a:pt x="68" y="25"/>
                  </a:lnTo>
                  <a:lnTo>
                    <a:pt x="50" y="46"/>
                  </a:lnTo>
                  <a:lnTo>
                    <a:pt x="12" y="46"/>
                  </a:lnTo>
                  <a:lnTo>
                    <a:pt x="0" y="2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76" name="Freeform 190"/>
            <p:cNvSpPr>
              <a:spLocks/>
            </p:cNvSpPr>
            <p:nvPr/>
          </p:nvSpPr>
          <p:spPr bwMode="auto">
            <a:xfrm>
              <a:off x="1678" y="765"/>
              <a:ext cx="195" cy="43"/>
            </a:xfrm>
            <a:custGeom>
              <a:avLst/>
              <a:gdLst>
                <a:gd name="T0" fmla="*/ 3 w 223"/>
                <a:gd name="T1" fmla="*/ 0 h 46"/>
                <a:gd name="T2" fmla="*/ 9 w 223"/>
                <a:gd name="T3" fmla="*/ 0 h 46"/>
                <a:gd name="T4" fmla="*/ 9 w 223"/>
                <a:gd name="T5" fmla="*/ 7 h 46"/>
                <a:gd name="T6" fmla="*/ 10 w 223"/>
                <a:gd name="T7" fmla="*/ 7 h 46"/>
                <a:gd name="T8" fmla="*/ 23 w 223"/>
                <a:gd name="T9" fmla="*/ 11 h 46"/>
                <a:gd name="T10" fmla="*/ 20 w 223"/>
                <a:gd name="T11" fmla="*/ 16 h 46"/>
                <a:gd name="T12" fmla="*/ 17 w 223"/>
                <a:gd name="T13" fmla="*/ 16 h 46"/>
                <a:gd name="T14" fmla="*/ 15 w 223"/>
                <a:gd name="T15" fmla="*/ 16 h 46"/>
                <a:gd name="T16" fmla="*/ 12 w 223"/>
                <a:gd name="T17" fmla="*/ 16 h 46"/>
                <a:gd name="T18" fmla="*/ 3 w 223"/>
                <a:gd name="T19" fmla="*/ 16 h 46"/>
                <a:gd name="T20" fmla="*/ 3 w 223"/>
                <a:gd name="T21" fmla="*/ 16 h 46"/>
                <a:gd name="T22" fmla="*/ 5 w 223"/>
                <a:gd name="T23" fmla="*/ 7 h 46"/>
                <a:gd name="T24" fmla="*/ 3 w 223"/>
                <a:gd name="T25" fmla="*/ 7 h 46"/>
                <a:gd name="T26" fmla="*/ 0 w 223"/>
                <a:gd name="T27" fmla="*/ 0 h 46"/>
                <a:gd name="T28" fmla="*/ 3 w 223"/>
                <a:gd name="T29" fmla="*/ 0 h 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23"/>
                <a:gd name="T46" fmla="*/ 0 h 46"/>
                <a:gd name="T47" fmla="*/ 223 w 223"/>
                <a:gd name="T48" fmla="*/ 46 h 4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23" h="46">
                  <a:moveTo>
                    <a:pt x="12" y="0"/>
                  </a:moveTo>
                  <a:lnTo>
                    <a:pt x="83" y="0"/>
                  </a:lnTo>
                  <a:lnTo>
                    <a:pt x="83" y="16"/>
                  </a:lnTo>
                  <a:lnTo>
                    <a:pt x="98" y="16"/>
                  </a:lnTo>
                  <a:lnTo>
                    <a:pt x="223" y="33"/>
                  </a:lnTo>
                  <a:lnTo>
                    <a:pt x="198" y="46"/>
                  </a:lnTo>
                  <a:lnTo>
                    <a:pt x="171" y="46"/>
                  </a:lnTo>
                  <a:lnTo>
                    <a:pt x="150" y="46"/>
                  </a:lnTo>
                  <a:lnTo>
                    <a:pt x="123" y="46"/>
                  </a:lnTo>
                  <a:lnTo>
                    <a:pt x="39" y="46"/>
                  </a:lnTo>
                  <a:lnTo>
                    <a:pt x="23" y="46"/>
                  </a:lnTo>
                  <a:lnTo>
                    <a:pt x="50" y="16"/>
                  </a:lnTo>
                  <a:lnTo>
                    <a:pt x="12" y="16"/>
                  </a:lnTo>
                  <a:lnTo>
                    <a:pt x="0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77" name="Freeform 191"/>
            <p:cNvSpPr>
              <a:spLocks/>
            </p:cNvSpPr>
            <p:nvPr/>
          </p:nvSpPr>
          <p:spPr bwMode="auto">
            <a:xfrm>
              <a:off x="1765" y="683"/>
              <a:ext cx="108" cy="56"/>
            </a:xfrm>
            <a:custGeom>
              <a:avLst/>
              <a:gdLst>
                <a:gd name="T0" fmla="*/ 4 w 123"/>
                <a:gd name="T1" fmla="*/ 7 h 60"/>
                <a:gd name="T2" fmla="*/ 6 w 123"/>
                <a:gd name="T3" fmla="*/ 0 h 60"/>
                <a:gd name="T4" fmla="*/ 9 w 123"/>
                <a:gd name="T5" fmla="*/ 0 h 60"/>
                <a:gd name="T6" fmla="*/ 11 w 123"/>
                <a:gd name="T7" fmla="*/ 7 h 60"/>
                <a:gd name="T8" fmla="*/ 13 w 123"/>
                <a:gd name="T9" fmla="*/ 7 h 60"/>
                <a:gd name="T10" fmla="*/ 12 w 123"/>
                <a:gd name="T11" fmla="*/ 9 h 60"/>
                <a:gd name="T12" fmla="*/ 4 w 123"/>
                <a:gd name="T13" fmla="*/ 19 h 60"/>
                <a:gd name="T14" fmla="*/ 0 w 123"/>
                <a:gd name="T15" fmla="*/ 19 h 60"/>
                <a:gd name="T16" fmla="*/ 0 w 123"/>
                <a:gd name="T17" fmla="*/ 15 h 60"/>
                <a:gd name="T18" fmla="*/ 4 w 123"/>
                <a:gd name="T19" fmla="*/ 9 h 60"/>
                <a:gd name="T20" fmla="*/ 4 w 123"/>
                <a:gd name="T21" fmla="*/ 7 h 6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3"/>
                <a:gd name="T34" fmla="*/ 0 h 60"/>
                <a:gd name="T35" fmla="*/ 123 w 123"/>
                <a:gd name="T36" fmla="*/ 60 h 6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3" h="60">
                  <a:moveTo>
                    <a:pt x="12" y="19"/>
                  </a:moveTo>
                  <a:lnTo>
                    <a:pt x="50" y="0"/>
                  </a:lnTo>
                  <a:lnTo>
                    <a:pt x="83" y="0"/>
                  </a:lnTo>
                  <a:lnTo>
                    <a:pt x="98" y="19"/>
                  </a:lnTo>
                  <a:lnTo>
                    <a:pt x="123" y="19"/>
                  </a:lnTo>
                  <a:lnTo>
                    <a:pt x="110" y="31"/>
                  </a:lnTo>
                  <a:lnTo>
                    <a:pt x="39" y="60"/>
                  </a:lnTo>
                  <a:lnTo>
                    <a:pt x="0" y="60"/>
                  </a:lnTo>
                  <a:lnTo>
                    <a:pt x="0" y="46"/>
                  </a:lnTo>
                  <a:lnTo>
                    <a:pt x="12" y="31"/>
                  </a:lnTo>
                  <a:lnTo>
                    <a:pt x="12" y="19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78" name="Freeform 192"/>
            <p:cNvSpPr>
              <a:spLocks/>
            </p:cNvSpPr>
            <p:nvPr/>
          </p:nvSpPr>
          <p:spPr bwMode="auto">
            <a:xfrm>
              <a:off x="1765" y="660"/>
              <a:ext cx="484" cy="120"/>
            </a:xfrm>
            <a:custGeom>
              <a:avLst/>
              <a:gdLst>
                <a:gd name="T0" fmla="*/ 11 w 555"/>
                <a:gd name="T1" fmla="*/ 9 h 127"/>
                <a:gd name="T2" fmla="*/ 33 w 555"/>
                <a:gd name="T3" fmla="*/ 0 h 127"/>
                <a:gd name="T4" fmla="*/ 44 w 555"/>
                <a:gd name="T5" fmla="*/ 0 h 127"/>
                <a:gd name="T6" fmla="*/ 54 w 555"/>
                <a:gd name="T7" fmla="*/ 9 h 127"/>
                <a:gd name="T8" fmla="*/ 30 w 555"/>
                <a:gd name="T9" fmla="*/ 22 h 127"/>
                <a:gd name="T10" fmla="*/ 25 w 555"/>
                <a:gd name="T11" fmla="*/ 32 h 127"/>
                <a:gd name="T12" fmla="*/ 21 w 555"/>
                <a:gd name="T13" fmla="*/ 32 h 127"/>
                <a:gd name="T14" fmla="*/ 21 w 555"/>
                <a:gd name="T15" fmla="*/ 37 h 127"/>
                <a:gd name="T16" fmla="*/ 18 w 555"/>
                <a:gd name="T17" fmla="*/ 37 h 127"/>
                <a:gd name="T18" fmla="*/ 19 w 555"/>
                <a:gd name="T19" fmla="*/ 41 h 127"/>
                <a:gd name="T20" fmla="*/ 12 w 555"/>
                <a:gd name="T21" fmla="*/ 48 h 127"/>
                <a:gd name="T22" fmla="*/ 12 w 555"/>
                <a:gd name="T23" fmla="*/ 41 h 127"/>
                <a:gd name="T24" fmla="*/ 0 w 555"/>
                <a:gd name="T25" fmla="*/ 41 h 127"/>
                <a:gd name="T26" fmla="*/ 3 w 555"/>
                <a:gd name="T27" fmla="*/ 41 h 127"/>
                <a:gd name="T28" fmla="*/ 5 w 555"/>
                <a:gd name="T29" fmla="*/ 32 h 127"/>
                <a:gd name="T30" fmla="*/ 14 w 555"/>
                <a:gd name="T31" fmla="*/ 27 h 127"/>
                <a:gd name="T32" fmla="*/ 14 w 555"/>
                <a:gd name="T33" fmla="*/ 22 h 127"/>
                <a:gd name="T34" fmla="*/ 12 w 555"/>
                <a:gd name="T35" fmla="*/ 22 h 127"/>
                <a:gd name="T36" fmla="*/ 15 w 555"/>
                <a:gd name="T37" fmla="*/ 17 h 127"/>
                <a:gd name="T38" fmla="*/ 12 w 555"/>
                <a:gd name="T39" fmla="*/ 17 h 127"/>
                <a:gd name="T40" fmla="*/ 11 w 555"/>
                <a:gd name="T41" fmla="*/ 9 h 12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55"/>
                <a:gd name="T64" fmla="*/ 0 h 127"/>
                <a:gd name="T65" fmla="*/ 555 w 555"/>
                <a:gd name="T66" fmla="*/ 127 h 12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55" h="127">
                  <a:moveTo>
                    <a:pt x="112" y="23"/>
                  </a:moveTo>
                  <a:lnTo>
                    <a:pt x="342" y="0"/>
                  </a:lnTo>
                  <a:lnTo>
                    <a:pt x="442" y="0"/>
                  </a:lnTo>
                  <a:lnTo>
                    <a:pt x="555" y="11"/>
                  </a:lnTo>
                  <a:lnTo>
                    <a:pt x="311" y="54"/>
                  </a:lnTo>
                  <a:lnTo>
                    <a:pt x="256" y="83"/>
                  </a:lnTo>
                  <a:lnTo>
                    <a:pt x="211" y="83"/>
                  </a:lnTo>
                  <a:lnTo>
                    <a:pt x="211" y="94"/>
                  </a:lnTo>
                  <a:lnTo>
                    <a:pt x="183" y="94"/>
                  </a:lnTo>
                  <a:lnTo>
                    <a:pt x="198" y="109"/>
                  </a:lnTo>
                  <a:lnTo>
                    <a:pt x="123" y="127"/>
                  </a:lnTo>
                  <a:lnTo>
                    <a:pt x="123" y="109"/>
                  </a:lnTo>
                  <a:lnTo>
                    <a:pt x="0" y="109"/>
                  </a:lnTo>
                  <a:lnTo>
                    <a:pt x="12" y="109"/>
                  </a:lnTo>
                  <a:lnTo>
                    <a:pt x="52" y="83"/>
                  </a:lnTo>
                  <a:lnTo>
                    <a:pt x="139" y="71"/>
                  </a:lnTo>
                  <a:lnTo>
                    <a:pt x="139" y="54"/>
                  </a:lnTo>
                  <a:lnTo>
                    <a:pt x="123" y="54"/>
                  </a:lnTo>
                  <a:lnTo>
                    <a:pt x="152" y="42"/>
                  </a:lnTo>
                  <a:lnTo>
                    <a:pt x="123" y="42"/>
                  </a:lnTo>
                  <a:lnTo>
                    <a:pt x="112" y="23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79" name="Freeform 193"/>
            <p:cNvSpPr>
              <a:spLocks/>
            </p:cNvSpPr>
            <p:nvPr/>
          </p:nvSpPr>
          <p:spPr bwMode="auto">
            <a:xfrm>
              <a:off x="1601" y="727"/>
              <a:ext cx="120" cy="43"/>
            </a:xfrm>
            <a:custGeom>
              <a:avLst/>
              <a:gdLst>
                <a:gd name="T0" fmla="*/ 0 w 138"/>
                <a:gd name="T1" fmla="*/ 0 h 46"/>
                <a:gd name="T2" fmla="*/ 6 w 138"/>
                <a:gd name="T3" fmla="*/ 0 h 46"/>
                <a:gd name="T4" fmla="*/ 8 w 138"/>
                <a:gd name="T5" fmla="*/ 0 h 46"/>
                <a:gd name="T6" fmla="*/ 6 w 138"/>
                <a:gd name="T7" fmla="*/ 7 h 46"/>
                <a:gd name="T8" fmla="*/ 8 w 138"/>
                <a:gd name="T9" fmla="*/ 7 h 46"/>
                <a:gd name="T10" fmla="*/ 10 w 138"/>
                <a:gd name="T11" fmla="*/ 0 h 46"/>
                <a:gd name="T12" fmla="*/ 13 w 138"/>
                <a:gd name="T13" fmla="*/ 7 h 46"/>
                <a:gd name="T14" fmla="*/ 5 w 138"/>
                <a:gd name="T15" fmla="*/ 16 h 46"/>
                <a:gd name="T16" fmla="*/ 5 w 138"/>
                <a:gd name="T17" fmla="*/ 7 h 46"/>
                <a:gd name="T18" fmla="*/ 3 w 138"/>
                <a:gd name="T19" fmla="*/ 7 h 46"/>
                <a:gd name="T20" fmla="*/ 0 w 138"/>
                <a:gd name="T21" fmla="*/ 0 h 46"/>
                <a:gd name="T22" fmla="*/ 3 w 138"/>
                <a:gd name="T23" fmla="*/ 0 h 46"/>
                <a:gd name="T24" fmla="*/ 0 w 138"/>
                <a:gd name="T25" fmla="*/ 0 h 4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8"/>
                <a:gd name="T40" fmla="*/ 0 h 46"/>
                <a:gd name="T41" fmla="*/ 138 w 138"/>
                <a:gd name="T42" fmla="*/ 46 h 4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8" h="46">
                  <a:moveTo>
                    <a:pt x="0" y="0"/>
                  </a:moveTo>
                  <a:lnTo>
                    <a:pt x="65" y="0"/>
                  </a:lnTo>
                  <a:lnTo>
                    <a:pt x="87" y="0"/>
                  </a:lnTo>
                  <a:lnTo>
                    <a:pt x="65" y="23"/>
                  </a:lnTo>
                  <a:lnTo>
                    <a:pt x="87" y="23"/>
                  </a:lnTo>
                  <a:lnTo>
                    <a:pt x="110" y="0"/>
                  </a:lnTo>
                  <a:lnTo>
                    <a:pt x="138" y="23"/>
                  </a:lnTo>
                  <a:lnTo>
                    <a:pt x="54" y="46"/>
                  </a:lnTo>
                  <a:lnTo>
                    <a:pt x="54" y="23"/>
                  </a:lnTo>
                  <a:lnTo>
                    <a:pt x="12" y="23"/>
                  </a:lnTo>
                  <a:lnTo>
                    <a:pt x="0" y="0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80" name="Freeform 194"/>
            <p:cNvSpPr>
              <a:spLocks/>
            </p:cNvSpPr>
            <p:nvPr/>
          </p:nvSpPr>
          <p:spPr bwMode="auto">
            <a:xfrm>
              <a:off x="1688" y="740"/>
              <a:ext cx="63" cy="43"/>
            </a:xfrm>
            <a:custGeom>
              <a:avLst/>
              <a:gdLst>
                <a:gd name="T0" fmla="*/ 0 w 71"/>
                <a:gd name="T1" fmla="*/ 11 h 47"/>
                <a:gd name="T2" fmla="*/ 10 w 71"/>
                <a:gd name="T3" fmla="*/ 0 h 47"/>
                <a:gd name="T4" fmla="*/ 8 w 71"/>
                <a:gd name="T5" fmla="*/ 11 h 47"/>
                <a:gd name="T6" fmla="*/ 0 w 71"/>
                <a:gd name="T7" fmla="*/ 11 h 4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1"/>
                <a:gd name="T13" fmla="*/ 0 h 47"/>
                <a:gd name="T14" fmla="*/ 71 w 71"/>
                <a:gd name="T15" fmla="*/ 47 h 4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1" h="47">
                  <a:moveTo>
                    <a:pt x="0" y="47"/>
                  </a:moveTo>
                  <a:lnTo>
                    <a:pt x="71" y="0"/>
                  </a:lnTo>
                  <a:lnTo>
                    <a:pt x="54" y="47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81" name="Freeform 195"/>
            <p:cNvSpPr>
              <a:spLocks/>
            </p:cNvSpPr>
            <p:nvPr/>
          </p:nvSpPr>
          <p:spPr bwMode="auto">
            <a:xfrm>
              <a:off x="1549" y="765"/>
              <a:ext cx="101" cy="43"/>
            </a:xfrm>
            <a:custGeom>
              <a:avLst/>
              <a:gdLst>
                <a:gd name="T0" fmla="*/ 0 w 115"/>
                <a:gd name="T1" fmla="*/ 0 h 46"/>
                <a:gd name="T2" fmla="*/ 4 w 115"/>
                <a:gd name="T3" fmla="*/ 0 h 46"/>
                <a:gd name="T4" fmla="*/ 4 w 115"/>
                <a:gd name="T5" fmla="*/ 7 h 46"/>
                <a:gd name="T6" fmla="*/ 8 w 115"/>
                <a:gd name="T7" fmla="*/ 0 h 46"/>
                <a:gd name="T8" fmla="*/ 13 w 115"/>
                <a:gd name="T9" fmla="*/ 0 h 46"/>
                <a:gd name="T10" fmla="*/ 8 w 115"/>
                <a:gd name="T11" fmla="*/ 16 h 46"/>
                <a:gd name="T12" fmla="*/ 4 w 115"/>
                <a:gd name="T13" fmla="*/ 16 h 46"/>
                <a:gd name="T14" fmla="*/ 0 w 115"/>
                <a:gd name="T15" fmla="*/ 16 h 46"/>
                <a:gd name="T16" fmla="*/ 0 w 115"/>
                <a:gd name="T17" fmla="*/ 0 h 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5"/>
                <a:gd name="T28" fmla="*/ 0 h 46"/>
                <a:gd name="T29" fmla="*/ 115 w 115"/>
                <a:gd name="T30" fmla="*/ 46 h 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5" h="46">
                  <a:moveTo>
                    <a:pt x="0" y="0"/>
                  </a:moveTo>
                  <a:lnTo>
                    <a:pt x="26" y="0"/>
                  </a:lnTo>
                  <a:lnTo>
                    <a:pt x="42" y="23"/>
                  </a:lnTo>
                  <a:lnTo>
                    <a:pt x="71" y="0"/>
                  </a:lnTo>
                  <a:lnTo>
                    <a:pt x="115" y="0"/>
                  </a:lnTo>
                  <a:lnTo>
                    <a:pt x="71" y="46"/>
                  </a:lnTo>
                  <a:lnTo>
                    <a:pt x="26" y="46"/>
                  </a:lnTo>
                  <a:lnTo>
                    <a:pt x="0" y="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82" name="Freeform 196"/>
            <p:cNvSpPr>
              <a:spLocks/>
            </p:cNvSpPr>
            <p:nvPr/>
          </p:nvSpPr>
          <p:spPr bwMode="auto">
            <a:xfrm>
              <a:off x="1500" y="817"/>
              <a:ext cx="101" cy="56"/>
            </a:xfrm>
            <a:custGeom>
              <a:avLst/>
              <a:gdLst>
                <a:gd name="T0" fmla="*/ 0 w 115"/>
                <a:gd name="T1" fmla="*/ 7 h 60"/>
                <a:gd name="T2" fmla="*/ 4 w 115"/>
                <a:gd name="T3" fmla="*/ 7 h 60"/>
                <a:gd name="T4" fmla="*/ 4 w 115"/>
                <a:gd name="T5" fmla="*/ 0 h 60"/>
                <a:gd name="T6" fmla="*/ 13 w 115"/>
                <a:gd name="T7" fmla="*/ 0 h 60"/>
                <a:gd name="T8" fmla="*/ 11 w 115"/>
                <a:gd name="T9" fmla="*/ 7 h 60"/>
                <a:gd name="T10" fmla="*/ 9 w 115"/>
                <a:gd name="T11" fmla="*/ 14 h 60"/>
                <a:gd name="T12" fmla="*/ 4 w 115"/>
                <a:gd name="T13" fmla="*/ 19 h 60"/>
                <a:gd name="T14" fmla="*/ 4 w 115"/>
                <a:gd name="T15" fmla="*/ 14 h 60"/>
                <a:gd name="T16" fmla="*/ 0 w 115"/>
                <a:gd name="T17" fmla="*/ 14 h 60"/>
                <a:gd name="T18" fmla="*/ 0 w 115"/>
                <a:gd name="T19" fmla="*/ 7 h 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5"/>
                <a:gd name="T31" fmla="*/ 0 h 60"/>
                <a:gd name="T32" fmla="*/ 115 w 115"/>
                <a:gd name="T33" fmla="*/ 60 h 6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5" h="60">
                  <a:moveTo>
                    <a:pt x="0" y="27"/>
                  </a:moveTo>
                  <a:lnTo>
                    <a:pt x="42" y="15"/>
                  </a:lnTo>
                  <a:lnTo>
                    <a:pt x="42" y="0"/>
                  </a:lnTo>
                  <a:lnTo>
                    <a:pt x="115" y="0"/>
                  </a:lnTo>
                  <a:lnTo>
                    <a:pt x="98" y="15"/>
                  </a:lnTo>
                  <a:lnTo>
                    <a:pt x="82" y="42"/>
                  </a:lnTo>
                  <a:lnTo>
                    <a:pt x="27" y="60"/>
                  </a:lnTo>
                  <a:lnTo>
                    <a:pt x="15" y="42"/>
                  </a:lnTo>
                  <a:lnTo>
                    <a:pt x="0" y="42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83" name="Freeform 197"/>
            <p:cNvSpPr>
              <a:spLocks/>
            </p:cNvSpPr>
            <p:nvPr/>
          </p:nvSpPr>
          <p:spPr bwMode="auto">
            <a:xfrm>
              <a:off x="1289" y="750"/>
              <a:ext cx="134" cy="45"/>
            </a:xfrm>
            <a:custGeom>
              <a:avLst/>
              <a:gdLst>
                <a:gd name="T0" fmla="*/ 0 w 156"/>
                <a:gd name="T1" fmla="*/ 29 h 46"/>
                <a:gd name="T2" fmla="*/ 7 w 156"/>
                <a:gd name="T3" fmla="*/ 0 h 46"/>
                <a:gd name="T4" fmla="*/ 11 w 156"/>
                <a:gd name="T5" fmla="*/ 0 h 46"/>
                <a:gd name="T6" fmla="*/ 7 w 156"/>
                <a:gd name="T7" fmla="*/ 29 h 46"/>
                <a:gd name="T8" fmla="*/ 6 w 156"/>
                <a:gd name="T9" fmla="*/ 23 h 46"/>
                <a:gd name="T10" fmla="*/ 3 w 156"/>
                <a:gd name="T11" fmla="*/ 29 h 46"/>
                <a:gd name="T12" fmla="*/ 0 w 156"/>
                <a:gd name="T13" fmla="*/ 29 h 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6"/>
                <a:gd name="T22" fmla="*/ 0 h 46"/>
                <a:gd name="T23" fmla="*/ 156 w 156"/>
                <a:gd name="T24" fmla="*/ 46 h 4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6" h="46">
                  <a:moveTo>
                    <a:pt x="0" y="46"/>
                  </a:moveTo>
                  <a:lnTo>
                    <a:pt x="98" y="0"/>
                  </a:lnTo>
                  <a:lnTo>
                    <a:pt x="156" y="0"/>
                  </a:lnTo>
                  <a:lnTo>
                    <a:pt x="98" y="46"/>
                  </a:lnTo>
                  <a:lnTo>
                    <a:pt x="86" y="23"/>
                  </a:lnTo>
                  <a:lnTo>
                    <a:pt x="42" y="46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84" name="Freeform 198"/>
            <p:cNvSpPr>
              <a:spLocks/>
            </p:cNvSpPr>
            <p:nvPr/>
          </p:nvSpPr>
          <p:spPr bwMode="auto">
            <a:xfrm>
              <a:off x="1336" y="765"/>
              <a:ext cx="188" cy="43"/>
            </a:xfrm>
            <a:custGeom>
              <a:avLst/>
              <a:gdLst>
                <a:gd name="T0" fmla="*/ 0 w 215"/>
                <a:gd name="T1" fmla="*/ 11 h 46"/>
                <a:gd name="T2" fmla="*/ 7 w 215"/>
                <a:gd name="T3" fmla="*/ 0 h 46"/>
                <a:gd name="T4" fmla="*/ 12 w 215"/>
                <a:gd name="T5" fmla="*/ 7 h 46"/>
                <a:gd name="T6" fmla="*/ 12 w 215"/>
                <a:gd name="T7" fmla="*/ 11 h 46"/>
                <a:gd name="T8" fmla="*/ 14 w 215"/>
                <a:gd name="T9" fmla="*/ 11 h 46"/>
                <a:gd name="T10" fmla="*/ 14 w 215"/>
                <a:gd name="T11" fmla="*/ 7 h 46"/>
                <a:gd name="T12" fmla="*/ 16 w 215"/>
                <a:gd name="T13" fmla="*/ 7 h 46"/>
                <a:gd name="T14" fmla="*/ 14 w 215"/>
                <a:gd name="T15" fmla="*/ 7 h 46"/>
                <a:gd name="T16" fmla="*/ 19 w 215"/>
                <a:gd name="T17" fmla="*/ 0 h 46"/>
                <a:gd name="T18" fmla="*/ 19 w 215"/>
                <a:gd name="T19" fmla="*/ 7 h 46"/>
                <a:gd name="T20" fmla="*/ 22 w 215"/>
                <a:gd name="T21" fmla="*/ 7 h 46"/>
                <a:gd name="T22" fmla="*/ 19 w 215"/>
                <a:gd name="T23" fmla="*/ 11 h 46"/>
                <a:gd name="T24" fmla="*/ 7 w 215"/>
                <a:gd name="T25" fmla="*/ 16 h 46"/>
                <a:gd name="T26" fmla="*/ 6 w 215"/>
                <a:gd name="T27" fmla="*/ 11 h 46"/>
                <a:gd name="T28" fmla="*/ 3 w 215"/>
                <a:gd name="T29" fmla="*/ 11 h 46"/>
                <a:gd name="T30" fmla="*/ 0 w 215"/>
                <a:gd name="T31" fmla="*/ 11 h 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15"/>
                <a:gd name="T49" fmla="*/ 0 h 46"/>
                <a:gd name="T50" fmla="*/ 215 w 215"/>
                <a:gd name="T51" fmla="*/ 46 h 4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15" h="46">
                  <a:moveTo>
                    <a:pt x="0" y="33"/>
                  </a:moveTo>
                  <a:lnTo>
                    <a:pt x="71" y="0"/>
                  </a:lnTo>
                  <a:lnTo>
                    <a:pt x="119" y="16"/>
                  </a:lnTo>
                  <a:lnTo>
                    <a:pt x="119" y="33"/>
                  </a:lnTo>
                  <a:lnTo>
                    <a:pt x="142" y="33"/>
                  </a:lnTo>
                  <a:lnTo>
                    <a:pt x="142" y="16"/>
                  </a:lnTo>
                  <a:lnTo>
                    <a:pt x="157" y="16"/>
                  </a:lnTo>
                  <a:lnTo>
                    <a:pt x="142" y="16"/>
                  </a:lnTo>
                  <a:lnTo>
                    <a:pt x="186" y="0"/>
                  </a:lnTo>
                  <a:lnTo>
                    <a:pt x="186" y="16"/>
                  </a:lnTo>
                  <a:lnTo>
                    <a:pt x="215" y="16"/>
                  </a:lnTo>
                  <a:lnTo>
                    <a:pt x="186" y="33"/>
                  </a:lnTo>
                  <a:lnTo>
                    <a:pt x="71" y="46"/>
                  </a:lnTo>
                  <a:lnTo>
                    <a:pt x="59" y="33"/>
                  </a:lnTo>
                  <a:lnTo>
                    <a:pt x="42" y="33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85" name="Freeform 199"/>
            <p:cNvSpPr>
              <a:spLocks/>
            </p:cNvSpPr>
            <p:nvPr/>
          </p:nvSpPr>
          <p:spPr bwMode="auto">
            <a:xfrm>
              <a:off x="1225" y="817"/>
              <a:ext cx="261" cy="108"/>
            </a:xfrm>
            <a:custGeom>
              <a:avLst/>
              <a:gdLst>
                <a:gd name="T0" fmla="*/ 3 w 300"/>
                <a:gd name="T1" fmla="*/ 21 h 115"/>
                <a:gd name="T2" fmla="*/ 5 w 300"/>
                <a:gd name="T3" fmla="*/ 8 h 115"/>
                <a:gd name="T4" fmla="*/ 12 w 300"/>
                <a:gd name="T5" fmla="*/ 8 h 115"/>
                <a:gd name="T6" fmla="*/ 13 w 300"/>
                <a:gd name="T7" fmla="*/ 8 h 115"/>
                <a:gd name="T8" fmla="*/ 13 w 300"/>
                <a:gd name="T9" fmla="*/ 8 h 115"/>
                <a:gd name="T10" fmla="*/ 16 w 300"/>
                <a:gd name="T11" fmla="*/ 8 h 115"/>
                <a:gd name="T12" fmla="*/ 21 w 300"/>
                <a:gd name="T13" fmla="*/ 8 h 115"/>
                <a:gd name="T14" fmla="*/ 24 w 300"/>
                <a:gd name="T15" fmla="*/ 0 h 115"/>
                <a:gd name="T16" fmla="*/ 28 w 300"/>
                <a:gd name="T17" fmla="*/ 8 h 115"/>
                <a:gd name="T18" fmla="*/ 24 w 300"/>
                <a:gd name="T19" fmla="*/ 8 h 115"/>
                <a:gd name="T20" fmla="*/ 24 w 300"/>
                <a:gd name="T21" fmla="*/ 21 h 115"/>
                <a:gd name="T22" fmla="*/ 23 w 300"/>
                <a:gd name="T23" fmla="*/ 21 h 115"/>
                <a:gd name="T24" fmla="*/ 23 w 300"/>
                <a:gd name="T25" fmla="*/ 25 h 115"/>
                <a:gd name="T26" fmla="*/ 27 w 300"/>
                <a:gd name="T27" fmla="*/ 30 h 115"/>
                <a:gd name="T28" fmla="*/ 21 w 300"/>
                <a:gd name="T29" fmla="*/ 39 h 115"/>
                <a:gd name="T30" fmla="*/ 18 w 300"/>
                <a:gd name="T31" fmla="*/ 39 h 115"/>
                <a:gd name="T32" fmla="*/ 16 w 300"/>
                <a:gd name="T33" fmla="*/ 34 h 115"/>
                <a:gd name="T34" fmla="*/ 3 w 300"/>
                <a:gd name="T35" fmla="*/ 39 h 115"/>
                <a:gd name="T36" fmla="*/ 3 w 300"/>
                <a:gd name="T37" fmla="*/ 34 h 115"/>
                <a:gd name="T38" fmla="*/ 0 w 300"/>
                <a:gd name="T39" fmla="*/ 34 h 115"/>
                <a:gd name="T40" fmla="*/ 3 w 300"/>
                <a:gd name="T41" fmla="*/ 30 h 115"/>
                <a:gd name="T42" fmla="*/ 9 w 300"/>
                <a:gd name="T43" fmla="*/ 25 h 115"/>
                <a:gd name="T44" fmla="*/ 3 w 300"/>
                <a:gd name="T45" fmla="*/ 25 h 115"/>
                <a:gd name="T46" fmla="*/ 3 w 300"/>
                <a:gd name="T47" fmla="*/ 21 h 11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00"/>
                <a:gd name="T73" fmla="*/ 0 h 115"/>
                <a:gd name="T74" fmla="*/ 300 w 300"/>
                <a:gd name="T75" fmla="*/ 115 h 11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00" h="115">
                  <a:moveTo>
                    <a:pt x="15" y="60"/>
                  </a:moveTo>
                  <a:lnTo>
                    <a:pt x="56" y="27"/>
                  </a:lnTo>
                  <a:lnTo>
                    <a:pt x="127" y="15"/>
                  </a:lnTo>
                  <a:lnTo>
                    <a:pt x="142" y="15"/>
                  </a:lnTo>
                  <a:lnTo>
                    <a:pt x="142" y="27"/>
                  </a:lnTo>
                  <a:lnTo>
                    <a:pt x="171" y="15"/>
                  </a:lnTo>
                  <a:lnTo>
                    <a:pt x="227" y="27"/>
                  </a:lnTo>
                  <a:lnTo>
                    <a:pt x="271" y="0"/>
                  </a:lnTo>
                  <a:lnTo>
                    <a:pt x="300" y="15"/>
                  </a:lnTo>
                  <a:lnTo>
                    <a:pt x="259" y="27"/>
                  </a:lnTo>
                  <a:lnTo>
                    <a:pt x="259" y="60"/>
                  </a:lnTo>
                  <a:lnTo>
                    <a:pt x="246" y="60"/>
                  </a:lnTo>
                  <a:lnTo>
                    <a:pt x="246" y="75"/>
                  </a:lnTo>
                  <a:lnTo>
                    <a:pt x="286" y="86"/>
                  </a:lnTo>
                  <a:lnTo>
                    <a:pt x="227" y="115"/>
                  </a:lnTo>
                  <a:lnTo>
                    <a:pt x="200" y="115"/>
                  </a:lnTo>
                  <a:lnTo>
                    <a:pt x="171" y="98"/>
                  </a:lnTo>
                  <a:lnTo>
                    <a:pt x="27" y="115"/>
                  </a:lnTo>
                  <a:lnTo>
                    <a:pt x="39" y="98"/>
                  </a:lnTo>
                  <a:lnTo>
                    <a:pt x="0" y="98"/>
                  </a:lnTo>
                  <a:lnTo>
                    <a:pt x="15" y="86"/>
                  </a:lnTo>
                  <a:lnTo>
                    <a:pt x="87" y="75"/>
                  </a:lnTo>
                  <a:lnTo>
                    <a:pt x="15" y="75"/>
                  </a:lnTo>
                  <a:lnTo>
                    <a:pt x="15" y="6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86" name="Freeform 200"/>
            <p:cNvSpPr>
              <a:spLocks/>
            </p:cNvSpPr>
            <p:nvPr/>
          </p:nvSpPr>
          <p:spPr bwMode="auto">
            <a:xfrm>
              <a:off x="1153" y="806"/>
              <a:ext cx="183" cy="67"/>
            </a:xfrm>
            <a:custGeom>
              <a:avLst/>
              <a:gdLst>
                <a:gd name="T0" fmla="*/ 0 w 211"/>
                <a:gd name="T1" fmla="*/ 21 h 71"/>
                <a:gd name="T2" fmla="*/ 7 w 211"/>
                <a:gd name="T3" fmla="*/ 9 h 71"/>
                <a:gd name="T4" fmla="*/ 7 w 211"/>
                <a:gd name="T5" fmla="*/ 8 h 71"/>
                <a:gd name="T6" fmla="*/ 12 w 211"/>
                <a:gd name="T7" fmla="*/ 0 h 71"/>
                <a:gd name="T8" fmla="*/ 17 w 211"/>
                <a:gd name="T9" fmla="*/ 8 h 71"/>
                <a:gd name="T10" fmla="*/ 19 w 211"/>
                <a:gd name="T11" fmla="*/ 9 h 71"/>
                <a:gd name="T12" fmla="*/ 10 w 211"/>
                <a:gd name="T13" fmla="*/ 15 h 71"/>
                <a:gd name="T14" fmla="*/ 4 w 211"/>
                <a:gd name="T15" fmla="*/ 26 h 71"/>
                <a:gd name="T16" fmla="*/ 3 w 211"/>
                <a:gd name="T17" fmla="*/ 26 h 71"/>
                <a:gd name="T18" fmla="*/ 3 w 211"/>
                <a:gd name="T19" fmla="*/ 21 h 71"/>
                <a:gd name="T20" fmla="*/ 0 w 211"/>
                <a:gd name="T21" fmla="*/ 21 h 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1"/>
                <a:gd name="T34" fmla="*/ 0 h 71"/>
                <a:gd name="T35" fmla="*/ 211 w 211"/>
                <a:gd name="T36" fmla="*/ 71 h 7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1" h="71">
                  <a:moveTo>
                    <a:pt x="0" y="53"/>
                  </a:moveTo>
                  <a:lnTo>
                    <a:pt x="71" y="26"/>
                  </a:lnTo>
                  <a:lnTo>
                    <a:pt x="71" y="11"/>
                  </a:lnTo>
                  <a:lnTo>
                    <a:pt x="138" y="0"/>
                  </a:lnTo>
                  <a:lnTo>
                    <a:pt x="197" y="11"/>
                  </a:lnTo>
                  <a:lnTo>
                    <a:pt x="211" y="26"/>
                  </a:lnTo>
                  <a:lnTo>
                    <a:pt x="111" y="38"/>
                  </a:lnTo>
                  <a:lnTo>
                    <a:pt x="49" y="71"/>
                  </a:lnTo>
                  <a:lnTo>
                    <a:pt x="11" y="71"/>
                  </a:lnTo>
                  <a:lnTo>
                    <a:pt x="11" y="53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87" name="Freeform 201"/>
            <p:cNvSpPr>
              <a:spLocks/>
            </p:cNvSpPr>
            <p:nvPr/>
          </p:nvSpPr>
          <p:spPr bwMode="auto">
            <a:xfrm>
              <a:off x="174" y="1109"/>
              <a:ext cx="40" cy="43"/>
            </a:xfrm>
            <a:custGeom>
              <a:avLst/>
              <a:gdLst>
                <a:gd name="T0" fmla="*/ 0 w 46"/>
                <a:gd name="T1" fmla="*/ 0 h 46"/>
                <a:gd name="T2" fmla="*/ 4 w 46"/>
                <a:gd name="T3" fmla="*/ 0 h 46"/>
                <a:gd name="T4" fmla="*/ 3 w 46"/>
                <a:gd name="T5" fmla="*/ 16 h 46"/>
                <a:gd name="T6" fmla="*/ 0 w 46"/>
                <a:gd name="T7" fmla="*/ 0 h 4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6"/>
                <a:gd name="T13" fmla="*/ 0 h 46"/>
                <a:gd name="T14" fmla="*/ 46 w 46"/>
                <a:gd name="T15" fmla="*/ 46 h 4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6" h="46">
                  <a:moveTo>
                    <a:pt x="0" y="0"/>
                  </a:moveTo>
                  <a:lnTo>
                    <a:pt x="46" y="0"/>
                  </a:lnTo>
                  <a:lnTo>
                    <a:pt x="20" y="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88" name="Freeform 202"/>
            <p:cNvSpPr>
              <a:spLocks/>
            </p:cNvSpPr>
            <p:nvPr/>
          </p:nvSpPr>
          <p:spPr bwMode="auto">
            <a:xfrm>
              <a:off x="313" y="1153"/>
              <a:ext cx="61" cy="43"/>
            </a:xfrm>
            <a:custGeom>
              <a:avLst/>
              <a:gdLst>
                <a:gd name="T0" fmla="*/ 0 w 71"/>
                <a:gd name="T1" fmla="*/ 16 h 46"/>
                <a:gd name="T2" fmla="*/ 5 w 71"/>
                <a:gd name="T3" fmla="*/ 0 h 46"/>
                <a:gd name="T4" fmla="*/ 5 w 71"/>
                <a:gd name="T5" fmla="*/ 7 h 46"/>
                <a:gd name="T6" fmla="*/ 4 w 71"/>
                <a:gd name="T7" fmla="*/ 7 h 46"/>
                <a:gd name="T8" fmla="*/ 4 w 71"/>
                <a:gd name="T9" fmla="*/ 8 h 46"/>
                <a:gd name="T10" fmla="*/ 0 w 71"/>
                <a:gd name="T11" fmla="*/ 16 h 4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"/>
                <a:gd name="T19" fmla="*/ 0 h 46"/>
                <a:gd name="T20" fmla="*/ 71 w 71"/>
                <a:gd name="T21" fmla="*/ 46 h 4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" h="46">
                  <a:moveTo>
                    <a:pt x="0" y="46"/>
                  </a:moveTo>
                  <a:lnTo>
                    <a:pt x="71" y="0"/>
                  </a:lnTo>
                  <a:lnTo>
                    <a:pt x="71" y="14"/>
                  </a:lnTo>
                  <a:lnTo>
                    <a:pt x="57" y="14"/>
                  </a:lnTo>
                  <a:lnTo>
                    <a:pt x="57" y="27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89" name="Freeform 203"/>
            <p:cNvSpPr>
              <a:spLocks/>
            </p:cNvSpPr>
            <p:nvPr/>
          </p:nvSpPr>
          <p:spPr bwMode="auto">
            <a:xfrm>
              <a:off x="603" y="1258"/>
              <a:ext cx="40" cy="56"/>
            </a:xfrm>
            <a:custGeom>
              <a:avLst/>
              <a:gdLst>
                <a:gd name="T0" fmla="*/ 3 w 46"/>
                <a:gd name="T1" fmla="*/ 0 h 60"/>
                <a:gd name="T2" fmla="*/ 4 w 46"/>
                <a:gd name="T3" fmla="*/ 0 h 60"/>
                <a:gd name="T4" fmla="*/ 3 w 46"/>
                <a:gd name="T5" fmla="*/ 13 h 60"/>
                <a:gd name="T6" fmla="*/ 3 w 46"/>
                <a:gd name="T7" fmla="*/ 19 h 60"/>
                <a:gd name="T8" fmla="*/ 0 w 46"/>
                <a:gd name="T9" fmla="*/ 13 h 60"/>
                <a:gd name="T10" fmla="*/ 0 w 46"/>
                <a:gd name="T11" fmla="*/ 7 h 60"/>
                <a:gd name="T12" fmla="*/ 3 w 46"/>
                <a:gd name="T13" fmla="*/ 0 h 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6"/>
                <a:gd name="T22" fmla="*/ 0 h 60"/>
                <a:gd name="T23" fmla="*/ 46 w 46"/>
                <a:gd name="T24" fmla="*/ 60 h 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6" h="60">
                  <a:moveTo>
                    <a:pt x="13" y="0"/>
                  </a:moveTo>
                  <a:lnTo>
                    <a:pt x="46" y="0"/>
                  </a:lnTo>
                  <a:lnTo>
                    <a:pt x="13" y="39"/>
                  </a:lnTo>
                  <a:lnTo>
                    <a:pt x="13" y="60"/>
                  </a:lnTo>
                  <a:lnTo>
                    <a:pt x="0" y="39"/>
                  </a:lnTo>
                  <a:lnTo>
                    <a:pt x="0" y="12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90" name="Freeform 204"/>
            <p:cNvSpPr>
              <a:spLocks/>
            </p:cNvSpPr>
            <p:nvPr/>
          </p:nvSpPr>
          <p:spPr bwMode="auto">
            <a:xfrm>
              <a:off x="637" y="1335"/>
              <a:ext cx="53" cy="67"/>
            </a:xfrm>
            <a:custGeom>
              <a:avLst/>
              <a:gdLst>
                <a:gd name="T0" fmla="*/ 0 w 60"/>
                <a:gd name="T1" fmla="*/ 0 h 71"/>
                <a:gd name="T2" fmla="*/ 5 w 60"/>
                <a:gd name="T3" fmla="*/ 8 h 71"/>
                <a:gd name="T4" fmla="*/ 8 w 60"/>
                <a:gd name="T5" fmla="*/ 22 h 71"/>
                <a:gd name="T6" fmla="*/ 5 w 60"/>
                <a:gd name="T7" fmla="*/ 26 h 71"/>
                <a:gd name="T8" fmla="*/ 4 w 60"/>
                <a:gd name="T9" fmla="*/ 22 h 71"/>
                <a:gd name="T10" fmla="*/ 4 w 60"/>
                <a:gd name="T11" fmla="*/ 15 h 71"/>
                <a:gd name="T12" fmla="*/ 4 w 60"/>
                <a:gd name="T13" fmla="*/ 15 h 71"/>
                <a:gd name="T14" fmla="*/ 4 w 60"/>
                <a:gd name="T15" fmla="*/ 9 h 71"/>
                <a:gd name="T16" fmla="*/ 0 w 60"/>
                <a:gd name="T17" fmla="*/ 8 h 71"/>
                <a:gd name="T18" fmla="*/ 0 w 60"/>
                <a:gd name="T19" fmla="*/ 0 h 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71"/>
                <a:gd name="T32" fmla="*/ 60 w 60"/>
                <a:gd name="T33" fmla="*/ 71 h 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71">
                  <a:moveTo>
                    <a:pt x="0" y="0"/>
                  </a:moveTo>
                  <a:lnTo>
                    <a:pt x="42" y="15"/>
                  </a:lnTo>
                  <a:lnTo>
                    <a:pt x="60" y="58"/>
                  </a:lnTo>
                  <a:lnTo>
                    <a:pt x="42" y="71"/>
                  </a:lnTo>
                  <a:lnTo>
                    <a:pt x="31" y="58"/>
                  </a:lnTo>
                  <a:lnTo>
                    <a:pt x="31" y="38"/>
                  </a:lnTo>
                  <a:lnTo>
                    <a:pt x="16" y="38"/>
                  </a:lnTo>
                  <a:lnTo>
                    <a:pt x="16" y="27"/>
                  </a:lnTo>
                  <a:lnTo>
                    <a:pt x="0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91" name="Freeform 205"/>
            <p:cNvSpPr>
              <a:spLocks/>
            </p:cNvSpPr>
            <p:nvPr/>
          </p:nvSpPr>
          <p:spPr bwMode="auto">
            <a:xfrm>
              <a:off x="2026" y="647"/>
              <a:ext cx="835" cy="477"/>
            </a:xfrm>
            <a:custGeom>
              <a:avLst/>
              <a:gdLst>
                <a:gd name="T0" fmla="*/ 3 w 958"/>
                <a:gd name="T1" fmla="*/ 28 h 510"/>
                <a:gd name="T2" fmla="*/ 15 w 958"/>
                <a:gd name="T3" fmla="*/ 22 h 510"/>
                <a:gd name="T4" fmla="*/ 10 w 958"/>
                <a:gd name="T5" fmla="*/ 19 h 510"/>
                <a:gd name="T6" fmla="*/ 24 w 958"/>
                <a:gd name="T7" fmla="*/ 13 h 510"/>
                <a:gd name="T8" fmla="*/ 37 w 958"/>
                <a:gd name="T9" fmla="*/ 7 h 510"/>
                <a:gd name="T10" fmla="*/ 71 w 958"/>
                <a:gd name="T11" fmla="*/ 0 h 510"/>
                <a:gd name="T12" fmla="*/ 79 w 958"/>
                <a:gd name="T13" fmla="*/ 7 h 510"/>
                <a:gd name="T14" fmla="*/ 92 w 958"/>
                <a:gd name="T15" fmla="*/ 13 h 510"/>
                <a:gd name="T16" fmla="*/ 80 w 958"/>
                <a:gd name="T17" fmla="*/ 28 h 510"/>
                <a:gd name="T18" fmla="*/ 79 w 958"/>
                <a:gd name="T19" fmla="*/ 32 h 510"/>
                <a:gd name="T20" fmla="*/ 80 w 958"/>
                <a:gd name="T21" fmla="*/ 41 h 510"/>
                <a:gd name="T22" fmla="*/ 74 w 958"/>
                <a:gd name="T23" fmla="*/ 45 h 510"/>
                <a:gd name="T24" fmla="*/ 76 w 958"/>
                <a:gd name="T25" fmla="*/ 55 h 510"/>
                <a:gd name="T26" fmla="*/ 76 w 958"/>
                <a:gd name="T27" fmla="*/ 59 h 510"/>
                <a:gd name="T28" fmla="*/ 70 w 958"/>
                <a:gd name="T29" fmla="*/ 63 h 510"/>
                <a:gd name="T30" fmla="*/ 70 w 958"/>
                <a:gd name="T31" fmla="*/ 72 h 510"/>
                <a:gd name="T32" fmla="*/ 70 w 958"/>
                <a:gd name="T33" fmla="*/ 82 h 510"/>
                <a:gd name="T34" fmla="*/ 64 w 958"/>
                <a:gd name="T35" fmla="*/ 77 h 510"/>
                <a:gd name="T36" fmla="*/ 69 w 958"/>
                <a:gd name="T37" fmla="*/ 88 h 510"/>
                <a:gd name="T38" fmla="*/ 61 w 958"/>
                <a:gd name="T39" fmla="*/ 94 h 510"/>
                <a:gd name="T40" fmla="*/ 43 w 958"/>
                <a:gd name="T41" fmla="*/ 119 h 510"/>
                <a:gd name="T42" fmla="*/ 33 w 958"/>
                <a:gd name="T43" fmla="*/ 123 h 510"/>
                <a:gd name="T44" fmla="*/ 33 w 958"/>
                <a:gd name="T45" fmla="*/ 128 h 510"/>
                <a:gd name="T46" fmla="*/ 27 w 958"/>
                <a:gd name="T47" fmla="*/ 140 h 510"/>
                <a:gd name="T48" fmla="*/ 24 w 958"/>
                <a:gd name="T49" fmla="*/ 163 h 510"/>
                <a:gd name="T50" fmla="*/ 16 w 958"/>
                <a:gd name="T51" fmla="*/ 155 h 510"/>
                <a:gd name="T52" fmla="*/ 14 w 958"/>
                <a:gd name="T53" fmla="*/ 137 h 510"/>
                <a:gd name="T54" fmla="*/ 12 w 958"/>
                <a:gd name="T55" fmla="*/ 128 h 510"/>
                <a:gd name="T56" fmla="*/ 12 w 958"/>
                <a:gd name="T57" fmla="*/ 119 h 510"/>
                <a:gd name="T58" fmla="*/ 16 w 958"/>
                <a:gd name="T59" fmla="*/ 94 h 510"/>
                <a:gd name="T60" fmla="*/ 21 w 958"/>
                <a:gd name="T61" fmla="*/ 91 h 510"/>
                <a:gd name="T62" fmla="*/ 16 w 958"/>
                <a:gd name="T63" fmla="*/ 91 h 510"/>
                <a:gd name="T64" fmla="*/ 16 w 958"/>
                <a:gd name="T65" fmla="*/ 82 h 510"/>
                <a:gd name="T66" fmla="*/ 19 w 958"/>
                <a:gd name="T67" fmla="*/ 77 h 510"/>
                <a:gd name="T68" fmla="*/ 18 w 958"/>
                <a:gd name="T69" fmla="*/ 77 h 510"/>
                <a:gd name="T70" fmla="*/ 16 w 958"/>
                <a:gd name="T71" fmla="*/ 72 h 510"/>
                <a:gd name="T72" fmla="*/ 18 w 958"/>
                <a:gd name="T73" fmla="*/ 63 h 510"/>
                <a:gd name="T74" fmla="*/ 16 w 958"/>
                <a:gd name="T75" fmla="*/ 51 h 510"/>
                <a:gd name="T76" fmla="*/ 12 w 958"/>
                <a:gd name="T77" fmla="*/ 45 h 510"/>
                <a:gd name="T78" fmla="*/ 0 w 958"/>
                <a:gd name="T79" fmla="*/ 41 h 510"/>
                <a:gd name="T80" fmla="*/ 3 w 958"/>
                <a:gd name="T81" fmla="*/ 32 h 51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958"/>
                <a:gd name="T124" fmla="*/ 0 h 510"/>
                <a:gd name="T125" fmla="*/ 958 w 958"/>
                <a:gd name="T126" fmla="*/ 510 h 51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958" h="510">
                  <a:moveTo>
                    <a:pt x="0" y="98"/>
                  </a:moveTo>
                  <a:lnTo>
                    <a:pt x="11" y="86"/>
                  </a:lnTo>
                  <a:lnTo>
                    <a:pt x="130" y="86"/>
                  </a:lnTo>
                  <a:lnTo>
                    <a:pt x="155" y="71"/>
                  </a:lnTo>
                  <a:lnTo>
                    <a:pt x="155" y="59"/>
                  </a:lnTo>
                  <a:lnTo>
                    <a:pt x="111" y="59"/>
                  </a:lnTo>
                  <a:lnTo>
                    <a:pt x="198" y="38"/>
                  </a:lnTo>
                  <a:lnTo>
                    <a:pt x="242" y="38"/>
                  </a:lnTo>
                  <a:lnTo>
                    <a:pt x="230" y="26"/>
                  </a:lnTo>
                  <a:lnTo>
                    <a:pt x="382" y="26"/>
                  </a:lnTo>
                  <a:lnTo>
                    <a:pt x="514" y="15"/>
                  </a:lnTo>
                  <a:lnTo>
                    <a:pt x="741" y="0"/>
                  </a:lnTo>
                  <a:lnTo>
                    <a:pt x="845" y="15"/>
                  </a:lnTo>
                  <a:lnTo>
                    <a:pt x="814" y="26"/>
                  </a:lnTo>
                  <a:lnTo>
                    <a:pt x="885" y="26"/>
                  </a:lnTo>
                  <a:lnTo>
                    <a:pt x="958" y="38"/>
                  </a:lnTo>
                  <a:lnTo>
                    <a:pt x="885" y="59"/>
                  </a:lnTo>
                  <a:lnTo>
                    <a:pt x="825" y="86"/>
                  </a:lnTo>
                  <a:lnTo>
                    <a:pt x="825" y="98"/>
                  </a:lnTo>
                  <a:lnTo>
                    <a:pt x="814" y="98"/>
                  </a:lnTo>
                  <a:lnTo>
                    <a:pt x="825" y="111"/>
                  </a:lnTo>
                  <a:lnTo>
                    <a:pt x="825" y="126"/>
                  </a:lnTo>
                  <a:lnTo>
                    <a:pt x="774" y="126"/>
                  </a:lnTo>
                  <a:lnTo>
                    <a:pt x="774" y="142"/>
                  </a:lnTo>
                  <a:lnTo>
                    <a:pt x="800" y="142"/>
                  </a:lnTo>
                  <a:lnTo>
                    <a:pt x="785" y="171"/>
                  </a:lnTo>
                  <a:lnTo>
                    <a:pt x="800" y="171"/>
                  </a:lnTo>
                  <a:lnTo>
                    <a:pt x="785" y="182"/>
                  </a:lnTo>
                  <a:lnTo>
                    <a:pt x="774" y="197"/>
                  </a:lnTo>
                  <a:lnTo>
                    <a:pt x="729" y="197"/>
                  </a:lnTo>
                  <a:lnTo>
                    <a:pt x="741" y="211"/>
                  </a:lnTo>
                  <a:lnTo>
                    <a:pt x="729" y="226"/>
                  </a:lnTo>
                  <a:lnTo>
                    <a:pt x="729" y="242"/>
                  </a:lnTo>
                  <a:lnTo>
                    <a:pt x="729" y="259"/>
                  </a:lnTo>
                  <a:lnTo>
                    <a:pt x="685" y="242"/>
                  </a:lnTo>
                  <a:lnTo>
                    <a:pt x="674" y="242"/>
                  </a:lnTo>
                  <a:lnTo>
                    <a:pt x="674" y="259"/>
                  </a:lnTo>
                  <a:lnTo>
                    <a:pt x="714" y="270"/>
                  </a:lnTo>
                  <a:lnTo>
                    <a:pt x="701" y="270"/>
                  </a:lnTo>
                  <a:lnTo>
                    <a:pt x="630" y="297"/>
                  </a:lnTo>
                  <a:lnTo>
                    <a:pt x="530" y="311"/>
                  </a:lnTo>
                  <a:lnTo>
                    <a:pt x="441" y="370"/>
                  </a:lnTo>
                  <a:lnTo>
                    <a:pt x="370" y="370"/>
                  </a:lnTo>
                  <a:lnTo>
                    <a:pt x="355" y="382"/>
                  </a:lnTo>
                  <a:lnTo>
                    <a:pt x="342" y="382"/>
                  </a:lnTo>
                  <a:lnTo>
                    <a:pt x="342" y="397"/>
                  </a:lnTo>
                  <a:lnTo>
                    <a:pt x="330" y="426"/>
                  </a:lnTo>
                  <a:lnTo>
                    <a:pt x="282" y="441"/>
                  </a:lnTo>
                  <a:lnTo>
                    <a:pt x="282" y="453"/>
                  </a:lnTo>
                  <a:lnTo>
                    <a:pt x="242" y="510"/>
                  </a:lnTo>
                  <a:lnTo>
                    <a:pt x="230" y="510"/>
                  </a:lnTo>
                  <a:lnTo>
                    <a:pt x="171" y="482"/>
                  </a:lnTo>
                  <a:lnTo>
                    <a:pt x="155" y="470"/>
                  </a:lnTo>
                  <a:lnTo>
                    <a:pt x="142" y="426"/>
                  </a:lnTo>
                  <a:lnTo>
                    <a:pt x="142" y="411"/>
                  </a:lnTo>
                  <a:lnTo>
                    <a:pt x="130" y="397"/>
                  </a:lnTo>
                  <a:lnTo>
                    <a:pt x="142" y="370"/>
                  </a:lnTo>
                  <a:lnTo>
                    <a:pt x="130" y="370"/>
                  </a:lnTo>
                  <a:lnTo>
                    <a:pt x="155" y="311"/>
                  </a:lnTo>
                  <a:lnTo>
                    <a:pt x="171" y="297"/>
                  </a:lnTo>
                  <a:lnTo>
                    <a:pt x="198" y="297"/>
                  </a:lnTo>
                  <a:lnTo>
                    <a:pt x="211" y="282"/>
                  </a:lnTo>
                  <a:lnTo>
                    <a:pt x="211" y="270"/>
                  </a:lnTo>
                  <a:lnTo>
                    <a:pt x="171" y="282"/>
                  </a:lnTo>
                  <a:lnTo>
                    <a:pt x="142" y="282"/>
                  </a:lnTo>
                  <a:lnTo>
                    <a:pt x="171" y="259"/>
                  </a:lnTo>
                  <a:lnTo>
                    <a:pt x="230" y="259"/>
                  </a:lnTo>
                  <a:lnTo>
                    <a:pt x="198" y="242"/>
                  </a:lnTo>
                  <a:lnTo>
                    <a:pt x="198" y="226"/>
                  </a:lnTo>
                  <a:lnTo>
                    <a:pt x="182" y="242"/>
                  </a:lnTo>
                  <a:lnTo>
                    <a:pt x="155" y="226"/>
                  </a:lnTo>
                  <a:lnTo>
                    <a:pt x="171" y="226"/>
                  </a:lnTo>
                  <a:lnTo>
                    <a:pt x="171" y="211"/>
                  </a:lnTo>
                  <a:lnTo>
                    <a:pt x="182" y="197"/>
                  </a:lnTo>
                  <a:lnTo>
                    <a:pt x="182" y="171"/>
                  </a:lnTo>
                  <a:lnTo>
                    <a:pt x="171" y="159"/>
                  </a:lnTo>
                  <a:lnTo>
                    <a:pt x="182" y="142"/>
                  </a:lnTo>
                  <a:lnTo>
                    <a:pt x="130" y="142"/>
                  </a:lnTo>
                  <a:lnTo>
                    <a:pt x="27" y="142"/>
                  </a:lnTo>
                  <a:lnTo>
                    <a:pt x="0" y="126"/>
                  </a:lnTo>
                  <a:lnTo>
                    <a:pt x="27" y="111"/>
                  </a:lnTo>
                  <a:lnTo>
                    <a:pt x="27" y="98"/>
                  </a:lnTo>
                  <a:lnTo>
                    <a:pt x="0" y="98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92" name="Freeform 206"/>
            <p:cNvSpPr>
              <a:spLocks/>
            </p:cNvSpPr>
            <p:nvPr/>
          </p:nvSpPr>
          <p:spPr bwMode="auto">
            <a:xfrm>
              <a:off x="2588" y="978"/>
              <a:ext cx="176" cy="67"/>
            </a:xfrm>
            <a:custGeom>
              <a:avLst/>
              <a:gdLst>
                <a:gd name="T0" fmla="*/ 0 w 204"/>
                <a:gd name="T1" fmla="*/ 8 h 71"/>
                <a:gd name="T2" fmla="*/ 3 w 204"/>
                <a:gd name="T3" fmla="*/ 0 h 71"/>
                <a:gd name="T4" fmla="*/ 5 w 204"/>
                <a:gd name="T5" fmla="*/ 8 h 71"/>
                <a:gd name="T6" fmla="*/ 5 w 204"/>
                <a:gd name="T7" fmla="*/ 9 h 71"/>
                <a:gd name="T8" fmla="*/ 7 w 204"/>
                <a:gd name="T9" fmla="*/ 0 h 71"/>
                <a:gd name="T10" fmla="*/ 7 w 204"/>
                <a:gd name="T11" fmla="*/ 8 h 71"/>
                <a:gd name="T12" fmla="*/ 10 w 204"/>
                <a:gd name="T13" fmla="*/ 8 h 71"/>
                <a:gd name="T14" fmla="*/ 13 w 204"/>
                <a:gd name="T15" fmla="*/ 0 h 71"/>
                <a:gd name="T16" fmla="*/ 14 w 204"/>
                <a:gd name="T17" fmla="*/ 0 h 71"/>
                <a:gd name="T18" fmla="*/ 14 w 204"/>
                <a:gd name="T19" fmla="*/ 8 h 71"/>
                <a:gd name="T20" fmla="*/ 16 w 204"/>
                <a:gd name="T21" fmla="*/ 8 h 71"/>
                <a:gd name="T22" fmla="*/ 14 w 204"/>
                <a:gd name="T23" fmla="*/ 9 h 71"/>
                <a:gd name="T24" fmla="*/ 14 w 204"/>
                <a:gd name="T25" fmla="*/ 17 h 71"/>
                <a:gd name="T26" fmla="*/ 7 w 204"/>
                <a:gd name="T27" fmla="*/ 26 h 71"/>
                <a:gd name="T28" fmla="*/ 3 w 204"/>
                <a:gd name="T29" fmla="*/ 21 h 71"/>
                <a:gd name="T30" fmla="*/ 3 w 204"/>
                <a:gd name="T31" fmla="*/ 17 h 71"/>
                <a:gd name="T32" fmla="*/ 0 w 204"/>
                <a:gd name="T33" fmla="*/ 17 h 71"/>
                <a:gd name="T34" fmla="*/ 3 w 204"/>
                <a:gd name="T35" fmla="*/ 9 h 71"/>
                <a:gd name="T36" fmla="*/ 0 w 204"/>
                <a:gd name="T37" fmla="*/ 8 h 7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4"/>
                <a:gd name="T58" fmla="*/ 0 h 71"/>
                <a:gd name="T59" fmla="*/ 204 w 204"/>
                <a:gd name="T60" fmla="*/ 71 h 7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4" h="71">
                  <a:moveTo>
                    <a:pt x="0" y="15"/>
                  </a:moveTo>
                  <a:lnTo>
                    <a:pt x="31" y="0"/>
                  </a:lnTo>
                  <a:lnTo>
                    <a:pt x="60" y="15"/>
                  </a:lnTo>
                  <a:lnTo>
                    <a:pt x="60" y="27"/>
                  </a:lnTo>
                  <a:lnTo>
                    <a:pt x="86" y="0"/>
                  </a:lnTo>
                  <a:lnTo>
                    <a:pt x="86" y="15"/>
                  </a:lnTo>
                  <a:lnTo>
                    <a:pt x="131" y="15"/>
                  </a:lnTo>
                  <a:lnTo>
                    <a:pt x="159" y="0"/>
                  </a:lnTo>
                  <a:lnTo>
                    <a:pt x="182" y="0"/>
                  </a:lnTo>
                  <a:lnTo>
                    <a:pt x="182" y="15"/>
                  </a:lnTo>
                  <a:lnTo>
                    <a:pt x="204" y="15"/>
                  </a:lnTo>
                  <a:lnTo>
                    <a:pt x="182" y="27"/>
                  </a:lnTo>
                  <a:lnTo>
                    <a:pt x="171" y="42"/>
                  </a:lnTo>
                  <a:lnTo>
                    <a:pt x="86" y="71"/>
                  </a:lnTo>
                  <a:lnTo>
                    <a:pt x="12" y="54"/>
                  </a:lnTo>
                  <a:lnTo>
                    <a:pt x="42" y="42"/>
                  </a:lnTo>
                  <a:lnTo>
                    <a:pt x="0" y="42"/>
                  </a:lnTo>
                  <a:lnTo>
                    <a:pt x="42" y="27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93" name="Freeform 207"/>
            <p:cNvSpPr>
              <a:spLocks/>
            </p:cNvSpPr>
            <p:nvPr/>
          </p:nvSpPr>
          <p:spPr bwMode="auto">
            <a:xfrm>
              <a:off x="5197" y="2506"/>
              <a:ext cx="197" cy="215"/>
            </a:xfrm>
            <a:custGeom>
              <a:avLst/>
              <a:gdLst>
                <a:gd name="T0" fmla="*/ 16 w 227"/>
                <a:gd name="T1" fmla="*/ 0 h 230"/>
                <a:gd name="T2" fmla="*/ 17 w 227"/>
                <a:gd name="T3" fmla="*/ 0 h 230"/>
                <a:gd name="T4" fmla="*/ 17 w 227"/>
                <a:gd name="T5" fmla="*/ 10 h 230"/>
                <a:gd name="T6" fmla="*/ 20 w 227"/>
                <a:gd name="T7" fmla="*/ 14 h 230"/>
                <a:gd name="T8" fmla="*/ 17 w 227"/>
                <a:gd name="T9" fmla="*/ 20 h 230"/>
                <a:gd name="T10" fmla="*/ 20 w 227"/>
                <a:gd name="T11" fmla="*/ 28 h 230"/>
                <a:gd name="T12" fmla="*/ 20 w 227"/>
                <a:gd name="T13" fmla="*/ 28 h 230"/>
                <a:gd name="T14" fmla="*/ 17 w 227"/>
                <a:gd name="T15" fmla="*/ 45 h 230"/>
                <a:gd name="T16" fmla="*/ 16 w 227"/>
                <a:gd name="T17" fmla="*/ 50 h 230"/>
                <a:gd name="T18" fmla="*/ 16 w 227"/>
                <a:gd name="T19" fmla="*/ 54 h 230"/>
                <a:gd name="T20" fmla="*/ 16 w 227"/>
                <a:gd name="T21" fmla="*/ 63 h 230"/>
                <a:gd name="T22" fmla="*/ 13 w 227"/>
                <a:gd name="T23" fmla="*/ 67 h 230"/>
                <a:gd name="T24" fmla="*/ 11 w 227"/>
                <a:gd name="T25" fmla="*/ 74 h 230"/>
                <a:gd name="T26" fmla="*/ 10 w 227"/>
                <a:gd name="T27" fmla="*/ 63 h 230"/>
                <a:gd name="T28" fmla="*/ 9 w 227"/>
                <a:gd name="T29" fmla="*/ 63 h 230"/>
                <a:gd name="T30" fmla="*/ 5 w 227"/>
                <a:gd name="T31" fmla="*/ 63 h 230"/>
                <a:gd name="T32" fmla="*/ 5 w 227"/>
                <a:gd name="T33" fmla="*/ 59 h 230"/>
                <a:gd name="T34" fmla="*/ 3 w 227"/>
                <a:gd name="T35" fmla="*/ 59 h 230"/>
                <a:gd name="T36" fmla="*/ 3 w 227"/>
                <a:gd name="T37" fmla="*/ 45 h 230"/>
                <a:gd name="T38" fmla="*/ 0 w 227"/>
                <a:gd name="T39" fmla="*/ 41 h 230"/>
                <a:gd name="T40" fmla="*/ 0 w 227"/>
                <a:gd name="T41" fmla="*/ 28 h 230"/>
                <a:gd name="T42" fmla="*/ 3 w 227"/>
                <a:gd name="T43" fmla="*/ 20 h 230"/>
                <a:gd name="T44" fmla="*/ 3 w 227"/>
                <a:gd name="T45" fmla="*/ 28 h 230"/>
                <a:gd name="T46" fmla="*/ 5 w 227"/>
                <a:gd name="T47" fmla="*/ 28 h 230"/>
                <a:gd name="T48" fmla="*/ 7 w 227"/>
                <a:gd name="T49" fmla="*/ 22 h 230"/>
                <a:gd name="T50" fmla="*/ 9 w 227"/>
                <a:gd name="T51" fmla="*/ 28 h 230"/>
                <a:gd name="T52" fmla="*/ 11 w 227"/>
                <a:gd name="T53" fmla="*/ 22 h 230"/>
                <a:gd name="T54" fmla="*/ 14 w 227"/>
                <a:gd name="T55" fmla="*/ 0 h 230"/>
                <a:gd name="T56" fmla="*/ 16 w 227"/>
                <a:gd name="T57" fmla="*/ 0 h 2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27"/>
                <a:gd name="T88" fmla="*/ 0 h 230"/>
                <a:gd name="T89" fmla="*/ 227 w 227"/>
                <a:gd name="T90" fmla="*/ 230 h 2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27" h="230">
                  <a:moveTo>
                    <a:pt x="175" y="0"/>
                  </a:moveTo>
                  <a:lnTo>
                    <a:pt x="198" y="0"/>
                  </a:lnTo>
                  <a:lnTo>
                    <a:pt x="198" y="31"/>
                  </a:lnTo>
                  <a:lnTo>
                    <a:pt x="213" y="42"/>
                  </a:lnTo>
                  <a:lnTo>
                    <a:pt x="198" y="60"/>
                  </a:lnTo>
                  <a:lnTo>
                    <a:pt x="227" y="86"/>
                  </a:lnTo>
                  <a:lnTo>
                    <a:pt x="213" y="86"/>
                  </a:lnTo>
                  <a:lnTo>
                    <a:pt x="187" y="142"/>
                  </a:lnTo>
                  <a:lnTo>
                    <a:pt x="175" y="157"/>
                  </a:lnTo>
                  <a:lnTo>
                    <a:pt x="175" y="169"/>
                  </a:lnTo>
                  <a:lnTo>
                    <a:pt x="175" y="198"/>
                  </a:lnTo>
                  <a:lnTo>
                    <a:pt x="142" y="213"/>
                  </a:lnTo>
                  <a:lnTo>
                    <a:pt x="127" y="230"/>
                  </a:lnTo>
                  <a:lnTo>
                    <a:pt x="115" y="198"/>
                  </a:lnTo>
                  <a:lnTo>
                    <a:pt x="98" y="198"/>
                  </a:lnTo>
                  <a:lnTo>
                    <a:pt x="54" y="198"/>
                  </a:lnTo>
                  <a:lnTo>
                    <a:pt x="54" y="186"/>
                  </a:lnTo>
                  <a:lnTo>
                    <a:pt x="27" y="186"/>
                  </a:lnTo>
                  <a:lnTo>
                    <a:pt x="16" y="142"/>
                  </a:lnTo>
                  <a:lnTo>
                    <a:pt x="0" y="131"/>
                  </a:lnTo>
                  <a:lnTo>
                    <a:pt x="0" y="86"/>
                  </a:lnTo>
                  <a:lnTo>
                    <a:pt x="16" y="60"/>
                  </a:lnTo>
                  <a:lnTo>
                    <a:pt x="27" y="86"/>
                  </a:lnTo>
                  <a:lnTo>
                    <a:pt x="54" y="86"/>
                  </a:lnTo>
                  <a:lnTo>
                    <a:pt x="75" y="71"/>
                  </a:lnTo>
                  <a:lnTo>
                    <a:pt x="98" y="86"/>
                  </a:lnTo>
                  <a:lnTo>
                    <a:pt x="127" y="71"/>
                  </a:lnTo>
                  <a:lnTo>
                    <a:pt x="158" y="0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94" name="Freeform 208"/>
            <p:cNvSpPr>
              <a:spLocks/>
            </p:cNvSpPr>
            <p:nvPr/>
          </p:nvSpPr>
          <p:spPr bwMode="auto">
            <a:xfrm>
              <a:off x="5221" y="2441"/>
              <a:ext cx="201" cy="146"/>
            </a:xfrm>
            <a:custGeom>
              <a:avLst/>
              <a:gdLst>
                <a:gd name="T0" fmla="*/ 21 w 230"/>
                <a:gd name="T1" fmla="*/ 21 h 155"/>
                <a:gd name="T2" fmla="*/ 18 w 230"/>
                <a:gd name="T3" fmla="*/ 24 h 155"/>
                <a:gd name="T4" fmla="*/ 16 w 230"/>
                <a:gd name="T5" fmla="*/ 24 h 155"/>
                <a:gd name="T6" fmla="*/ 14 w 230"/>
                <a:gd name="T7" fmla="*/ 24 h 155"/>
                <a:gd name="T8" fmla="*/ 11 w 230"/>
                <a:gd name="T9" fmla="*/ 50 h 155"/>
                <a:gd name="T10" fmla="*/ 8 w 230"/>
                <a:gd name="T11" fmla="*/ 56 h 155"/>
                <a:gd name="T12" fmla="*/ 6 w 230"/>
                <a:gd name="T13" fmla="*/ 50 h 155"/>
                <a:gd name="T14" fmla="*/ 3 w 230"/>
                <a:gd name="T15" fmla="*/ 56 h 155"/>
                <a:gd name="T16" fmla="*/ 3 w 230"/>
                <a:gd name="T17" fmla="*/ 56 h 155"/>
                <a:gd name="T18" fmla="*/ 0 w 230"/>
                <a:gd name="T19" fmla="*/ 46 h 155"/>
                <a:gd name="T20" fmla="*/ 3 w 230"/>
                <a:gd name="T21" fmla="*/ 50 h 155"/>
                <a:gd name="T22" fmla="*/ 3 w 230"/>
                <a:gd name="T23" fmla="*/ 36 h 155"/>
                <a:gd name="T24" fmla="*/ 7 w 230"/>
                <a:gd name="T25" fmla="*/ 36 h 155"/>
                <a:gd name="T26" fmla="*/ 10 w 230"/>
                <a:gd name="T27" fmla="*/ 21 h 155"/>
                <a:gd name="T28" fmla="*/ 11 w 230"/>
                <a:gd name="T29" fmla="*/ 24 h 155"/>
                <a:gd name="T30" fmla="*/ 13 w 230"/>
                <a:gd name="T31" fmla="*/ 24 h 155"/>
                <a:gd name="T32" fmla="*/ 13 w 230"/>
                <a:gd name="T33" fmla="*/ 21 h 155"/>
                <a:gd name="T34" fmla="*/ 13 w 230"/>
                <a:gd name="T35" fmla="*/ 14 h 155"/>
                <a:gd name="T36" fmla="*/ 17 w 230"/>
                <a:gd name="T37" fmla="*/ 0 h 155"/>
                <a:gd name="T38" fmla="*/ 18 w 230"/>
                <a:gd name="T39" fmla="*/ 8 h 155"/>
                <a:gd name="T40" fmla="*/ 18 w 230"/>
                <a:gd name="T41" fmla="*/ 9 h 155"/>
                <a:gd name="T42" fmla="*/ 23 w 230"/>
                <a:gd name="T43" fmla="*/ 14 h 155"/>
                <a:gd name="T44" fmla="*/ 20 w 230"/>
                <a:gd name="T45" fmla="*/ 21 h 155"/>
                <a:gd name="T46" fmla="*/ 21 w 230"/>
                <a:gd name="T47" fmla="*/ 21 h 15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30"/>
                <a:gd name="T73" fmla="*/ 0 h 155"/>
                <a:gd name="T74" fmla="*/ 230 w 230"/>
                <a:gd name="T75" fmla="*/ 155 h 15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30" h="155">
                  <a:moveTo>
                    <a:pt x="209" y="56"/>
                  </a:moveTo>
                  <a:lnTo>
                    <a:pt x="182" y="67"/>
                  </a:lnTo>
                  <a:lnTo>
                    <a:pt x="157" y="67"/>
                  </a:lnTo>
                  <a:lnTo>
                    <a:pt x="142" y="67"/>
                  </a:lnTo>
                  <a:lnTo>
                    <a:pt x="109" y="138"/>
                  </a:lnTo>
                  <a:lnTo>
                    <a:pt x="82" y="155"/>
                  </a:lnTo>
                  <a:lnTo>
                    <a:pt x="59" y="138"/>
                  </a:lnTo>
                  <a:lnTo>
                    <a:pt x="38" y="155"/>
                  </a:lnTo>
                  <a:lnTo>
                    <a:pt x="11" y="155"/>
                  </a:lnTo>
                  <a:lnTo>
                    <a:pt x="0" y="127"/>
                  </a:lnTo>
                  <a:lnTo>
                    <a:pt x="26" y="138"/>
                  </a:lnTo>
                  <a:lnTo>
                    <a:pt x="38" y="98"/>
                  </a:lnTo>
                  <a:lnTo>
                    <a:pt x="71" y="98"/>
                  </a:lnTo>
                  <a:lnTo>
                    <a:pt x="97" y="56"/>
                  </a:lnTo>
                  <a:lnTo>
                    <a:pt x="109" y="67"/>
                  </a:lnTo>
                  <a:lnTo>
                    <a:pt x="126" y="67"/>
                  </a:lnTo>
                  <a:lnTo>
                    <a:pt x="126" y="56"/>
                  </a:lnTo>
                  <a:lnTo>
                    <a:pt x="126" y="38"/>
                  </a:lnTo>
                  <a:lnTo>
                    <a:pt x="169" y="0"/>
                  </a:lnTo>
                  <a:lnTo>
                    <a:pt x="182" y="15"/>
                  </a:lnTo>
                  <a:lnTo>
                    <a:pt x="182" y="27"/>
                  </a:lnTo>
                  <a:lnTo>
                    <a:pt x="230" y="38"/>
                  </a:lnTo>
                  <a:lnTo>
                    <a:pt x="197" y="56"/>
                  </a:lnTo>
                  <a:lnTo>
                    <a:pt x="209" y="56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95" name="Freeform 209"/>
            <p:cNvSpPr>
              <a:spLocks/>
            </p:cNvSpPr>
            <p:nvPr/>
          </p:nvSpPr>
          <p:spPr bwMode="auto">
            <a:xfrm>
              <a:off x="4714" y="1949"/>
              <a:ext cx="96" cy="129"/>
            </a:xfrm>
            <a:custGeom>
              <a:avLst/>
              <a:gdLst>
                <a:gd name="T0" fmla="*/ 3 w 112"/>
                <a:gd name="T1" fmla="*/ 19 h 138"/>
                <a:gd name="T2" fmla="*/ 3 w 112"/>
                <a:gd name="T3" fmla="*/ 40 h 138"/>
                <a:gd name="T4" fmla="*/ 5 w 112"/>
                <a:gd name="T5" fmla="*/ 40 h 138"/>
                <a:gd name="T6" fmla="*/ 6 w 112"/>
                <a:gd name="T7" fmla="*/ 32 h 138"/>
                <a:gd name="T8" fmla="*/ 8 w 112"/>
                <a:gd name="T9" fmla="*/ 44 h 138"/>
                <a:gd name="T10" fmla="*/ 8 w 112"/>
                <a:gd name="T11" fmla="*/ 35 h 138"/>
                <a:gd name="T12" fmla="*/ 7 w 112"/>
                <a:gd name="T13" fmla="*/ 22 h 138"/>
                <a:gd name="T14" fmla="*/ 7 w 112"/>
                <a:gd name="T15" fmla="*/ 28 h 138"/>
                <a:gd name="T16" fmla="*/ 5 w 112"/>
                <a:gd name="T17" fmla="*/ 22 h 138"/>
                <a:gd name="T18" fmla="*/ 5 w 112"/>
                <a:gd name="T19" fmla="*/ 19 h 138"/>
                <a:gd name="T20" fmla="*/ 7 w 112"/>
                <a:gd name="T21" fmla="*/ 8 h 138"/>
                <a:gd name="T22" fmla="*/ 3 w 112"/>
                <a:gd name="T23" fmla="*/ 8 h 138"/>
                <a:gd name="T24" fmla="*/ 3 w 112"/>
                <a:gd name="T25" fmla="*/ 0 h 138"/>
                <a:gd name="T26" fmla="*/ 3 w 112"/>
                <a:gd name="T27" fmla="*/ 0 h 138"/>
                <a:gd name="T28" fmla="*/ 0 w 112"/>
                <a:gd name="T29" fmla="*/ 0 h 138"/>
                <a:gd name="T30" fmla="*/ 0 w 112"/>
                <a:gd name="T31" fmla="*/ 7 h 138"/>
                <a:gd name="T32" fmla="*/ 3 w 112"/>
                <a:gd name="T33" fmla="*/ 8 h 138"/>
                <a:gd name="T34" fmla="*/ 0 w 112"/>
                <a:gd name="T35" fmla="*/ 13 h 138"/>
                <a:gd name="T36" fmla="*/ 3 w 112"/>
                <a:gd name="T37" fmla="*/ 19 h 13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2"/>
                <a:gd name="T58" fmla="*/ 0 h 138"/>
                <a:gd name="T59" fmla="*/ 112 w 112"/>
                <a:gd name="T60" fmla="*/ 138 h 13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2" h="138">
                  <a:moveTo>
                    <a:pt x="12" y="57"/>
                  </a:moveTo>
                  <a:lnTo>
                    <a:pt x="27" y="125"/>
                  </a:lnTo>
                  <a:lnTo>
                    <a:pt x="68" y="125"/>
                  </a:lnTo>
                  <a:lnTo>
                    <a:pt x="79" y="98"/>
                  </a:lnTo>
                  <a:lnTo>
                    <a:pt x="112" y="138"/>
                  </a:lnTo>
                  <a:lnTo>
                    <a:pt x="112" y="109"/>
                  </a:lnTo>
                  <a:lnTo>
                    <a:pt x="98" y="71"/>
                  </a:lnTo>
                  <a:lnTo>
                    <a:pt x="98" y="86"/>
                  </a:lnTo>
                  <a:lnTo>
                    <a:pt x="68" y="71"/>
                  </a:lnTo>
                  <a:lnTo>
                    <a:pt x="68" y="57"/>
                  </a:lnTo>
                  <a:lnTo>
                    <a:pt x="98" y="27"/>
                  </a:lnTo>
                  <a:lnTo>
                    <a:pt x="39" y="27"/>
                  </a:lnTo>
                  <a:lnTo>
                    <a:pt x="27" y="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11"/>
                  </a:lnTo>
                  <a:lnTo>
                    <a:pt x="12" y="27"/>
                  </a:lnTo>
                  <a:lnTo>
                    <a:pt x="0" y="38"/>
                  </a:lnTo>
                  <a:lnTo>
                    <a:pt x="12" y="57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96" name="Freeform 210"/>
            <p:cNvSpPr>
              <a:spLocks/>
            </p:cNvSpPr>
            <p:nvPr/>
          </p:nvSpPr>
          <p:spPr bwMode="auto">
            <a:xfrm>
              <a:off x="3611" y="2161"/>
              <a:ext cx="298" cy="360"/>
            </a:xfrm>
            <a:custGeom>
              <a:avLst/>
              <a:gdLst>
                <a:gd name="T0" fmla="*/ 9 w 342"/>
                <a:gd name="T1" fmla="*/ 107 h 386"/>
                <a:gd name="T2" fmla="*/ 6 w 342"/>
                <a:gd name="T3" fmla="*/ 107 h 386"/>
                <a:gd name="T4" fmla="*/ 6 w 342"/>
                <a:gd name="T5" fmla="*/ 104 h 386"/>
                <a:gd name="T6" fmla="*/ 3 w 342"/>
                <a:gd name="T7" fmla="*/ 100 h 386"/>
                <a:gd name="T8" fmla="*/ 3 w 342"/>
                <a:gd name="T9" fmla="*/ 87 h 386"/>
                <a:gd name="T10" fmla="*/ 0 w 342"/>
                <a:gd name="T11" fmla="*/ 82 h 386"/>
                <a:gd name="T12" fmla="*/ 0 w 342"/>
                <a:gd name="T13" fmla="*/ 78 h 386"/>
                <a:gd name="T14" fmla="*/ 3 w 342"/>
                <a:gd name="T15" fmla="*/ 78 h 386"/>
                <a:gd name="T16" fmla="*/ 3 w 342"/>
                <a:gd name="T17" fmla="*/ 61 h 386"/>
                <a:gd name="T18" fmla="*/ 7 w 342"/>
                <a:gd name="T19" fmla="*/ 39 h 386"/>
                <a:gd name="T20" fmla="*/ 9 w 342"/>
                <a:gd name="T21" fmla="*/ 7 h 386"/>
                <a:gd name="T22" fmla="*/ 11 w 342"/>
                <a:gd name="T23" fmla="*/ 7 h 386"/>
                <a:gd name="T24" fmla="*/ 11 w 342"/>
                <a:gd name="T25" fmla="*/ 0 h 386"/>
                <a:gd name="T26" fmla="*/ 14 w 342"/>
                <a:gd name="T27" fmla="*/ 18 h 386"/>
                <a:gd name="T28" fmla="*/ 18 w 342"/>
                <a:gd name="T29" fmla="*/ 25 h 386"/>
                <a:gd name="T30" fmla="*/ 22 w 342"/>
                <a:gd name="T31" fmla="*/ 44 h 386"/>
                <a:gd name="T32" fmla="*/ 21 w 342"/>
                <a:gd name="T33" fmla="*/ 47 h 386"/>
                <a:gd name="T34" fmla="*/ 19 w 342"/>
                <a:gd name="T35" fmla="*/ 55 h 386"/>
                <a:gd name="T36" fmla="*/ 22 w 342"/>
                <a:gd name="T37" fmla="*/ 55 h 386"/>
                <a:gd name="T38" fmla="*/ 22 w 342"/>
                <a:gd name="T39" fmla="*/ 61 h 386"/>
                <a:gd name="T40" fmla="*/ 24 w 342"/>
                <a:gd name="T41" fmla="*/ 74 h 386"/>
                <a:gd name="T42" fmla="*/ 32 w 342"/>
                <a:gd name="T43" fmla="*/ 82 h 386"/>
                <a:gd name="T44" fmla="*/ 33 w 342"/>
                <a:gd name="T45" fmla="*/ 82 h 386"/>
                <a:gd name="T46" fmla="*/ 28 w 342"/>
                <a:gd name="T47" fmla="*/ 104 h 386"/>
                <a:gd name="T48" fmla="*/ 23 w 342"/>
                <a:gd name="T49" fmla="*/ 107 h 386"/>
                <a:gd name="T50" fmla="*/ 19 w 342"/>
                <a:gd name="T51" fmla="*/ 112 h 386"/>
                <a:gd name="T52" fmla="*/ 18 w 342"/>
                <a:gd name="T53" fmla="*/ 112 h 386"/>
                <a:gd name="T54" fmla="*/ 14 w 342"/>
                <a:gd name="T55" fmla="*/ 118 h 386"/>
                <a:gd name="T56" fmla="*/ 11 w 342"/>
                <a:gd name="T57" fmla="*/ 118 h 386"/>
                <a:gd name="T58" fmla="*/ 9 w 342"/>
                <a:gd name="T59" fmla="*/ 107 h 38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342"/>
                <a:gd name="T91" fmla="*/ 0 h 386"/>
                <a:gd name="T92" fmla="*/ 342 w 342"/>
                <a:gd name="T93" fmla="*/ 386 h 38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342" h="386">
                  <a:moveTo>
                    <a:pt x="86" y="354"/>
                  </a:moveTo>
                  <a:lnTo>
                    <a:pt x="60" y="354"/>
                  </a:lnTo>
                  <a:lnTo>
                    <a:pt x="60" y="338"/>
                  </a:lnTo>
                  <a:lnTo>
                    <a:pt x="42" y="325"/>
                  </a:lnTo>
                  <a:lnTo>
                    <a:pt x="19" y="283"/>
                  </a:lnTo>
                  <a:lnTo>
                    <a:pt x="0" y="269"/>
                  </a:lnTo>
                  <a:lnTo>
                    <a:pt x="0" y="254"/>
                  </a:lnTo>
                  <a:lnTo>
                    <a:pt x="19" y="254"/>
                  </a:lnTo>
                  <a:lnTo>
                    <a:pt x="31" y="198"/>
                  </a:lnTo>
                  <a:lnTo>
                    <a:pt x="71" y="127"/>
                  </a:lnTo>
                  <a:lnTo>
                    <a:pt x="86" y="27"/>
                  </a:lnTo>
                  <a:lnTo>
                    <a:pt x="119" y="16"/>
                  </a:lnTo>
                  <a:lnTo>
                    <a:pt x="119" y="0"/>
                  </a:lnTo>
                  <a:lnTo>
                    <a:pt x="142" y="56"/>
                  </a:lnTo>
                  <a:lnTo>
                    <a:pt x="190" y="83"/>
                  </a:lnTo>
                  <a:lnTo>
                    <a:pt x="230" y="142"/>
                  </a:lnTo>
                  <a:lnTo>
                    <a:pt x="217" y="154"/>
                  </a:lnTo>
                  <a:lnTo>
                    <a:pt x="202" y="183"/>
                  </a:lnTo>
                  <a:lnTo>
                    <a:pt x="230" y="183"/>
                  </a:lnTo>
                  <a:lnTo>
                    <a:pt x="230" y="198"/>
                  </a:lnTo>
                  <a:lnTo>
                    <a:pt x="257" y="242"/>
                  </a:lnTo>
                  <a:lnTo>
                    <a:pt x="328" y="269"/>
                  </a:lnTo>
                  <a:lnTo>
                    <a:pt x="342" y="269"/>
                  </a:lnTo>
                  <a:lnTo>
                    <a:pt x="290" y="338"/>
                  </a:lnTo>
                  <a:lnTo>
                    <a:pt x="242" y="354"/>
                  </a:lnTo>
                  <a:lnTo>
                    <a:pt x="202" y="365"/>
                  </a:lnTo>
                  <a:lnTo>
                    <a:pt x="190" y="365"/>
                  </a:lnTo>
                  <a:lnTo>
                    <a:pt x="142" y="386"/>
                  </a:lnTo>
                  <a:lnTo>
                    <a:pt x="119" y="386"/>
                  </a:lnTo>
                  <a:lnTo>
                    <a:pt x="86" y="354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97" name="Freeform 211"/>
            <p:cNvSpPr>
              <a:spLocks/>
            </p:cNvSpPr>
            <p:nvPr/>
          </p:nvSpPr>
          <p:spPr bwMode="auto">
            <a:xfrm>
              <a:off x="3541" y="2506"/>
              <a:ext cx="106" cy="133"/>
            </a:xfrm>
            <a:custGeom>
              <a:avLst/>
              <a:gdLst>
                <a:gd name="T0" fmla="*/ 8 w 123"/>
                <a:gd name="T1" fmla="*/ 0 h 142"/>
                <a:gd name="T2" fmla="*/ 9 w 123"/>
                <a:gd name="T3" fmla="*/ 0 h 142"/>
                <a:gd name="T4" fmla="*/ 10 w 123"/>
                <a:gd name="T5" fmla="*/ 20 h 142"/>
                <a:gd name="T6" fmla="*/ 8 w 123"/>
                <a:gd name="T7" fmla="*/ 33 h 142"/>
                <a:gd name="T8" fmla="*/ 8 w 123"/>
                <a:gd name="T9" fmla="*/ 47 h 142"/>
                <a:gd name="T10" fmla="*/ 4 w 123"/>
                <a:gd name="T11" fmla="*/ 47 h 142"/>
                <a:gd name="T12" fmla="*/ 3 w 123"/>
                <a:gd name="T13" fmla="*/ 47 h 142"/>
                <a:gd name="T14" fmla="*/ 0 w 123"/>
                <a:gd name="T15" fmla="*/ 47 h 142"/>
                <a:gd name="T16" fmla="*/ 3 w 123"/>
                <a:gd name="T17" fmla="*/ 33 h 142"/>
                <a:gd name="T18" fmla="*/ 3 w 123"/>
                <a:gd name="T19" fmla="*/ 23 h 142"/>
                <a:gd name="T20" fmla="*/ 3 w 123"/>
                <a:gd name="T21" fmla="*/ 20 h 142"/>
                <a:gd name="T22" fmla="*/ 3 w 123"/>
                <a:gd name="T23" fmla="*/ 15 h 142"/>
                <a:gd name="T24" fmla="*/ 3 w 123"/>
                <a:gd name="T25" fmla="*/ 7 h 142"/>
                <a:gd name="T26" fmla="*/ 4 w 123"/>
                <a:gd name="T27" fmla="*/ 7 h 142"/>
                <a:gd name="T28" fmla="*/ 8 w 123"/>
                <a:gd name="T29" fmla="*/ 0 h 14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23"/>
                <a:gd name="T46" fmla="*/ 0 h 142"/>
                <a:gd name="T47" fmla="*/ 123 w 123"/>
                <a:gd name="T48" fmla="*/ 142 h 14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23" h="142">
                  <a:moveTo>
                    <a:pt x="98" y="0"/>
                  </a:moveTo>
                  <a:lnTo>
                    <a:pt x="110" y="0"/>
                  </a:lnTo>
                  <a:lnTo>
                    <a:pt x="123" y="58"/>
                  </a:lnTo>
                  <a:lnTo>
                    <a:pt x="98" y="98"/>
                  </a:lnTo>
                  <a:lnTo>
                    <a:pt x="98" y="142"/>
                  </a:lnTo>
                  <a:lnTo>
                    <a:pt x="50" y="142"/>
                  </a:lnTo>
                  <a:lnTo>
                    <a:pt x="12" y="142"/>
                  </a:lnTo>
                  <a:lnTo>
                    <a:pt x="0" y="142"/>
                  </a:lnTo>
                  <a:lnTo>
                    <a:pt x="12" y="98"/>
                  </a:lnTo>
                  <a:lnTo>
                    <a:pt x="23" y="71"/>
                  </a:lnTo>
                  <a:lnTo>
                    <a:pt x="39" y="58"/>
                  </a:lnTo>
                  <a:lnTo>
                    <a:pt x="23" y="42"/>
                  </a:lnTo>
                  <a:lnTo>
                    <a:pt x="23" y="19"/>
                  </a:lnTo>
                  <a:lnTo>
                    <a:pt x="50" y="19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98" name="Freeform 212"/>
            <p:cNvSpPr>
              <a:spLocks/>
            </p:cNvSpPr>
            <p:nvPr/>
          </p:nvSpPr>
          <p:spPr bwMode="auto">
            <a:xfrm>
              <a:off x="3175" y="2478"/>
              <a:ext cx="401" cy="468"/>
            </a:xfrm>
            <a:custGeom>
              <a:avLst/>
              <a:gdLst>
                <a:gd name="T0" fmla="*/ 26 w 459"/>
                <a:gd name="T1" fmla="*/ 8 h 499"/>
                <a:gd name="T2" fmla="*/ 38 w 459"/>
                <a:gd name="T3" fmla="*/ 0 h 499"/>
                <a:gd name="T4" fmla="*/ 39 w 459"/>
                <a:gd name="T5" fmla="*/ 8 h 499"/>
                <a:gd name="T6" fmla="*/ 42 w 459"/>
                <a:gd name="T7" fmla="*/ 8 h 499"/>
                <a:gd name="T8" fmla="*/ 45 w 459"/>
                <a:gd name="T9" fmla="*/ 17 h 499"/>
                <a:gd name="T10" fmla="*/ 45 w 459"/>
                <a:gd name="T11" fmla="*/ 24 h 499"/>
                <a:gd name="T12" fmla="*/ 46 w 459"/>
                <a:gd name="T13" fmla="*/ 30 h 499"/>
                <a:gd name="T14" fmla="*/ 45 w 459"/>
                <a:gd name="T15" fmla="*/ 34 h 499"/>
                <a:gd name="T16" fmla="*/ 45 w 459"/>
                <a:gd name="T17" fmla="*/ 43 h 499"/>
                <a:gd name="T18" fmla="*/ 42 w 459"/>
                <a:gd name="T19" fmla="*/ 57 h 499"/>
                <a:gd name="T20" fmla="*/ 39 w 459"/>
                <a:gd name="T21" fmla="*/ 68 h 499"/>
                <a:gd name="T22" fmla="*/ 39 w 459"/>
                <a:gd name="T23" fmla="*/ 72 h 499"/>
                <a:gd name="T24" fmla="*/ 42 w 459"/>
                <a:gd name="T25" fmla="*/ 77 h 499"/>
                <a:gd name="T26" fmla="*/ 42 w 459"/>
                <a:gd name="T27" fmla="*/ 87 h 499"/>
                <a:gd name="T28" fmla="*/ 42 w 459"/>
                <a:gd name="T29" fmla="*/ 105 h 499"/>
                <a:gd name="T30" fmla="*/ 45 w 459"/>
                <a:gd name="T31" fmla="*/ 121 h 499"/>
                <a:gd name="T32" fmla="*/ 45 w 459"/>
                <a:gd name="T33" fmla="*/ 121 h 499"/>
                <a:gd name="T34" fmla="*/ 39 w 459"/>
                <a:gd name="T35" fmla="*/ 124 h 499"/>
                <a:gd name="T36" fmla="*/ 39 w 459"/>
                <a:gd name="T37" fmla="*/ 130 h 499"/>
                <a:gd name="T38" fmla="*/ 39 w 459"/>
                <a:gd name="T39" fmla="*/ 153 h 499"/>
                <a:gd name="T40" fmla="*/ 39 w 459"/>
                <a:gd name="T41" fmla="*/ 159 h 499"/>
                <a:gd name="T42" fmla="*/ 42 w 459"/>
                <a:gd name="T43" fmla="*/ 159 h 499"/>
                <a:gd name="T44" fmla="*/ 42 w 459"/>
                <a:gd name="T45" fmla="*/ 168 h 499"/>
                <a:gd name="T46" fmla="*/ 39 w 459"/>
                <a:gd name="T47" fmla="*/ 162 h 499"/>
                <a:gd name="T48" fmla="*/ 34 w 459"/>
                <a:gd name="T49" fmla="*/ 153 h 499"/>
                <a:gd name="T50" fmla="*/ 34 w 459"/>
                <a:gd name="T51" fmla="*/ 153 h 499"/>
                <a:gd name="T52" fmla="*/ 29 w 459"/>
                <a:gd name="T53" fmla="*/ 145 h 499"/>
                <a:gd name="T54" fmla="*/ 23 w 459"/>
                <a:gd name="T55" fmla="*/ 149 h 499"/>
                <a:gd name="T56" fmla="*/ 24 w 459"/>
                <a:gd name="T57" fmla="*/ 145 h 499"/>
                <a:gd name="T58" fmla="*/ 23 w 459"/>
                <a:gd name="T59" fmla="*/ 134 h 499"/>
                <a:gd name="T60" fmla="*/ 23 w 459"/>
                <a:gd name="T61" fmla="*/ 115 h 499"/>
                <a:gd name="T62" fmla="*/ 20 w 459"/>
                <a:gd name="T63" fmla="*/ 111 h 499"/>
                <a:gd name="T64" fmla="*/ 17 w 459"/>
                <a:gd name="T65" fmla="*/ 111 h 499"/>
                <a:gd name="T66" fmla="*/ 17 w 459"/>
                <a:gd name="T67" fmla="*/ 121 h 499"/>
                <a:gd name="T68" fmla="*/ 13 w 459"/>
                <a:gd name="T69" fmla="*/ 121 h 499"/>
                <a:gd name="T70" fmla="*/ 11 w 459"/>
                <a:gd name="T71" fmla="*/ 115 h 499"/>
                <a:gd name="T72" fmla="*/ 10 w 459"/>
                <a:gd name="T73" fmla="*/ 101 h 499"/>
                <a:gd name="T74" fmla="*/ 9 w 459"/>
                <a:gd name="T75" fmla="*/ 101 h 499"/>
                <a:gd name="T76" fmla="*/ 3 w 459"/>
                <a:gd name="T77" fmla="*/ 101 h 499"/>
                <a:gd name="T78" fmla="*/ 0 w 459"/>
                <a:gd name="T79" fmla="*/ 105 h 499"/>
                <a:gd name="T80" fmla="*/ 0 w 459"/>
                <a:gd name="T81" fmla="*/ 101 h 499"/>
                <a:gd name="T82" fmla="*/ 0 w 459"/>
                <a:gd name="T83" fmla="*/ 92 h 499"/>
                <a:gd name="T84" fmla="*/ 3 w 459"/>
                <a:gd name="T85" fmla="*/ 92 h 499"/>
                <a:gd name="T86" fmla="*/ 3 w 459"/>
                <a:gd name="T87" fmla="*/ 92 h 499"/>
                <a:gd name="T88" fmla="*/ 3 w 459"/>
                <a:gd name="T89" fmla="*/ 87 h 499"/>
                <a:gd name="T90" fmla="*/ 6 w 459"/>
                <a:gd name="T91" fmla="*/ 92 h 499"/>
                <a:gd name="T92" fmla="*/ 9 w 459"/>
                <a:gd name="T93" fmla="*/ 82 h 499"/>
                <a:gd name="T94" fmla="*/ 10 w 459"/>
                <a:gd name="T95" fmla="*/ 68 h 499"/>
                <a:gd name="T96" fmla="*/ 13 w 459"/>
                <a:gd name="T97" fmla="*/ 53 h 499"/>
                <a:gd name="T98" fmla="*/ 14 w 459"/>
                <a:gd name="T99" fmla="*/ 30 h 499"/>
                <a:gd name="T100" fmla="*/ 16 w 459"/>
                <a:gd name="T101" fmla="*/ 17 h 499"/>
                <a:gd name="T102" fmla="*/ 17 w 459"/>
                <a:gd name="T103" fmla="*/ 0 h 499"/>
                <a:gd name="T104" fmla="*/ 18 w 459"/>
                <a:gd name="T105" fmla="*/ 0 h 499"/>
                <a:gd name="T106" fmla="*/ 20 w 459"/>
                <a:gd name="T107" fmla="*/ 8 h 499"/>
                <a:gd name="T108" fmla="*/ 24 w 459"/>
                <a:gd name="T109" fmla="*/ 8 h 499"/>
                <a:gd name="T110" fmla="*/ 26 w 459"/>
                <a:gd name="T111" fmla="*/ 8 h 49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459"/>
                <a:gd name="T169" fmla="*/ 0 h 499"/>
                <a:gd name="T170" fmla="*/ 459 w 459"/>
                <a:gd name="T171" fmla="*/ 499 h 499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459" h="499">
                  <a:moveTo>
                    <a:pt x="259" y="16"/>
                  </a:moveTo>
                  <a:lnTo>
                    <a:pt x="370" y="0"/>
                  </a:lnTo>
                  <a:lnTo>
                    <a:pt x="386" y="16"/>
                  </a:lnTo>
                  <a:lnTo>
                    <a:pt x="418" y="16"/>
                  </a:lnTo>
                  <a:lnTo>
                    <a:pt x="441" y="46"/>
                  </a:lnTo>
                  <a:lnTo>
                    <a:pt x="441" y="71"/>
                  </a:lnTo>
                  <a:lnTo>
                    <a:pt x="459" y="87"/>
                  </a:lnTo>
                  <a:lnTo>
                    <a:pt x="441" y="100"/>
                  </a:lnTo>
                  <a:lnTo>
                    <a:pt x="430" y="127"/>
                  </a:lnTo>
                  <a:lnTo>
                    <a:pt x="418" y="171"/>
                  </a:lnTo>
                  <a:lnTo>
                    <a:pt x="397" y="200"/>
                  </a:lnTo>
                  <a:lnTo>
                    <a:pt x="397" y="215"/>
                  </a:lnTo>
                  <a:lnTo>
                    <a:pt x="418" y="227"/>
                  </a:lnTo>
                  <a:lnTo>
                    <a:pt x="418" y="259"/>
                  </a:lnTo>
                  <a:lnTo>
                    <a:pt x="418" y="311"/>
                  </a:lnTo>
                  <a:lnTo>
                    <a:pt x="441" y="359"/>
                  </a:lnTo>
                  <a:lnTo>
                    <a:pt x="430" y="359"/>
                  </a:lnTo>
                  <a:lnTo>
                    <a:pt x="397" y="371"/>
                  </a:lnTo>
                  <a:lnTo>
                    <a:pt x="397" y="386"/>
                  </a:lnTo>
                  <a:lnTo>
                    <a:pt x="386" y="455"/>
                  </a:lnTo>
                  <a:lnTo>
                    <a:pt x="397" y="471"/>
                  </a:lnTo>
                  <a:lnTo>
                    <a:pt x="418" y="471"/>
                  </a:lnTo>
                  <a:lnTo>
                    <a:pt x="418" y="499"/>
                  </a:lnTo>
                  <a:lnTo>
                    <a:pt x="386" y="482"/>
                  </a:lnTo>
                  <a:lnTo>
                    <a:pt x="342" y="455"/>
                  </a:lnTo>
                  <a:lnTo>
                    <a:pt x="330" y="455"/>
                  </a:lnTo>
                  <a:lnTo>
                    <a:pt x="286" y="430"/>
                  </a:lnTo>
                  <a:lnTo>
                    <a:pt x="226" y="442"/>
                  </a:lnTo>
                  <a:lnTo>
                    <a:pt x="242" y="430"/>
                  </a:lnTo>
                  <a:lnTo>
                    <a:pt x="226" y="400"/>
                  </a:lnTo>
                  <a:lnTo>
                    <a:pt x="226" y="342"/>
                  </a:lnTo>
                  <a:lnTo>
                    <a:pt x="198" y="331"/>
                  </a:lnTo>
                  <a:lnTo>
                    <a:pt x="171" y="331"/>
                  </a:lnTo>
                  <a:lnTo>
                    <a:pt x="171" y="359"/>
                  </a:lnTo>
                  <a:lnTo>
                    <a:pt x="127" y="359"/>
                  </a:lnTo>
                  <a:lnTo>
                    <a:pt x="111" y="342"/>
                  </a:lnTo>
                  <a:lnTo>
                    <a:pt x="98" y="300"/>
                  </a:lnTo>
                  <a:lnTo>
                    <a:pt x="86" y="300"/>
                  </a:lnTo>
                  <a:lnTo>
                    <a:pt x="27" y="300"/>
                  </a:lnTo>
                  <a:lnTo>
                    <a:pt x="0" y="311"/>
                  </a:lnTo>
                  <a:lnTo>
                    <a:pt x="0" y="300"/>
                  </a:lnTo>
                  <a:lnTo>
                    <a:pt x="0" y="271"/>
                  </a:lnTo>
                  <a:lnTo>
                    <a:pt x="11" y="271"/>
                  </a:lnTo>
                  <a:lnTo>
                    <a:pt x="27" y="271"/>
                  </a:lnTo>
                  <a:lnTo>
                    <a:pt x="38" y="259"/>
                  </a:lnTo>
                  <a:lnTo>
                    <a:pt x="56" y="271"/>
                  </a:lnTo>
                  <a:lnTo>
                    <a:pt x="86" y="242"/>
                  </a:lnTo>
                  <a:lnTo>
                    <a:pt x="98" y="200"/>
                  </a:lnTo>
                  <a:lnTo>
                    <a:pt x="127" y="160"/>
                  </a:lnTo>
                  <a:lnTo>
                    <a:pt x="138" y="87"/>
                  </a:lnTo>
                  <a:lnTo>
                    <a:pt x="159" y="46"/>
                  </a:lnTo>
                  <a:lnTo>
                    <a:pt x="171" y="0"/>
                  </a:lnTo>
                  <a:lnTo>
                    <a:pt x="186" y="0"/>
                  </a:lnTo>
                  <a:lnTo>
                    <a:pt x="198" y="16"/>
                  </a:lnTo>
                  <a:lnTo>
                    <a:pt x="242" y="27"/>
                  </a:lnTo>
                  <a:lnTo>
                    <a:pt x="259" y="16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599" name="Freeform 213"/>
            <p:cNvSpPr>
              <a:spLocks/>
            </p:cNvSpPr>
            <p:nvPr/>
          </p:nvSpPr>
          <p:spPr bwMode="auto">
            <a:xfrm>
              <a:off x="2812" y="2230"/>
              <a:ext cx="159" cy="144"/>
            </a:xfrm>
            <a:custGeom>
              <a:avLst/>
              <a:gdLst>
                <a:gd name="T0" fmla="*/ 15 w 183"/>
                <a:gd name="T1" fmla="*/ 18 h 156"/>
                <a:gd name="T2" fmla="*/ 17 w 183"/>
                <a:gd name="T3" fmla="*/ 22 h 156"/>
                <a:gd name="T4" fmla="*/ 15 w 183"/>
                <a:gd name="T5" fmla="*/ 26 h 156"/>
                <a:gd name="T6" fmla="*/ 14 w 183"/>
                <a:gd name="T7" fmla="*/ 26 h 156"/>
                <a:gd name="T8" fmla="*/ 13 w 183"/>
                <a:gd name="T9" fmla="*/ 28 h 156"/>
                <a:gd name="T10" fmla="*/ 10 w 183"/>
                <a:gd name="T11" fmla="*/ 28 h 156"/>
                <a:gd name="T12" fmla="*/ 5 w 183"/>
                <a:gd name="T13" fmla="*/ 28 h 156"/>
                <a:gd name="T14" fmla="*/ 5 w 183"/>
                <a:gd name="T15" fmla="*/ 41 h 156"/>
                <a:gd name="T16" fmla="*/ 3 w 183"/>
                <a:gd name="T17" fmla="*/ 36 h 156"/>
                <a:gd name="T18" fmla="*/ 3 w 183"/>
                <a:gd name="T19" fmla="*/ 36 h 156"/>
                <a:gd name="T20" fmla="*/ 0 w 183"/>
                <a:gd name="T21" fmla="*/ 32 h 156"/>
                <a:gd name="T22" fmla="*/ 0 w 183"/>
                <a:gd name="T23" fmla="*/ 26 h 156"/>
                <a:gd name="T24" fmla="*/ 3 w 183"/>
                <a:gd name="T25" fmla="*/ 15 h 156"/>
                <a:gd name="T26" fmla="*/ 5 w 183"/>
                <a:gd name="T27" fmla="*/ 12 h 156"/>
                <a:gd name="T28" fmla="*/ 9 w 183"/>
                <a:gd name="T29" fmla="*/ 6 h 156"/>
                <a:gd name="T30" fmla="*/ 11 w 183"/>
                <a:gd name="T31" fmla="*/ 0 h 156"/>
                <a:gd name="T32" fmla="*/ 11 w 183"/>
                <a:gd name="T33" fmla="*/ 6 h 156"/>
                <a:gd name="T34" fmla="*/ 14 w 183"/>
                <a:gd name="T35" fmla="*/ 18 h 156"/>
                <a:gd name="T36" fmla="*/ 15 w 183"/>
                <a:gd name="T37" fmla="*/ 18 h 15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83"/>
                <a:gd name="T58" fmla="*/ 0 h 156"/>
                <a:gd name="T59" fmla="*/ 183 w 183"/>
                <a:gd name="T60" fmla="*/ 156 h 15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83" h="156">
                  <a:moveTo>
                    <a:pt x="169" y="71"/>
                  </a:moveTo>
                  <a:lnTo>
                    <a:pt x="183" y="83"/>
                  </a:lnTo>
                  <a:lnTo>
                    <a:pt x="169" y="98"/>
                  </a:lnTo>
                  <a:lnTo>
                    <a:pt x="154" y="98"/>
                  </a:lnTo>
                  <a:lnTo>
                    <a:pt x="142" y="112"/>
                  </a:lnTo>
                  <a:lnTo>
                    <a:pt x="110" y="112"/>
                  </a:lnTo>
                  <a:lnTo>
                    <a:pt x="54" y="112"/>
                  </a:lnTo>
                  <a:lnTo>
                    <a:pt x="54" y="156"/>
                  </a:lnTo>
                  <a:lnTo>
                    <a:pt x="42" y="142"/>
                  </a:lnTo>
                  <a:lnTo>
                    <a:pt x="12" y="142"/>
                  </a:lnTo>
                  <a:lnTo>
                    <a:pt x="0" y="127"/>
                  </a:lnTo>
                  <a:lnTo>
                    <a:pt x="0" y="98"/>
                  </a:lnTo>
                  <a:lnTo>
                    <a:pt x="23" y="56"/>
                  </a:lnTo>
                  <a:lnTo>
                    <a:pt x="54" y="43"/>
                  </a:lnTo>
                  <a:lnTo>
                    <a:pt x="98" y="12"/>
                  </a:lnTo>
                  <a:lnTo>
                    <a:pt x="127" y="0"/>
                  </a:lnTo>
                  <a:lnTo>
                    <a:pt x="127" y="27"/>
                  </a:lnTo>
                  <a:lnTo>
                    <a:pt x="154" y="71"/>
                  </a:lnTo>
                  <a:lnTo>
                    <a:pt x="169" y="71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600" name="Freeform 214"/>
            <p:cNvSpPr>
              <a:spLocks/>
            </p:cNvSpPr>
            <p:nvPr/>
          </p:nvSpPr>
          <p:spPr bwMode="auto">
            <a:xfrm>
              <a:off x="3374" y="2030"/>
              <a:ext cx="339" cy="491"/>
            </a:xfrm>
            <a:custGeom>
              <a:avLst/>
              <a:gdLst>
                <a:gd name="T0" fmla="*/ 30 w 390"/>
                <a:gd name="T1" fmla="*/ 148 h 526"/>
                <a:gd name="T2" fmla="*/ 30 w 390"/>
                <a:gd name="T3" fmla="*/ 153 h 526"/>
                <a:gd name="T4" fmla="*/ 28 w 390"/>
                <a:gd name="T5" fmla="*/ 153 h 526"/>
                <a:gd name="T6" fmla="*/ 27 w 390"/>
                <a:gd name="T7" fmla="*/ 156 h 526"/>
                <a:gd name="T8" fmla="*/ 22 w 390"/>
                <a:gd name="T9" fmla="*/ 163 h 526"/>
                <a:gd name="T10" fmla="*/ 20 w 390"/>
                <a:gd name="T11" fmla="*/ 163 h 526"/>
                <a:gd name="T12" fmla="*/ 18 w 390"/>
                <a:gd name="T13" fmla="*/ 153 h 526"/>
                <a:gd name="T14" fmla="*/ 15 w 390"/>
                <a:gd name="T15" fmla="*/ 153 h 526"/>
                <a:gd name="T16" fmla="*/ 13 w 390"/>
                <a:gd name="T17" fmla="*/ 148 h 526"/>
                <a:gd name="T18" fmla="*/ 7 w 390"/>
                <a:gd name="T19" fmla="*/ 123 h 526"/>
                <a:gd name="T20" fmla="*/ 3 w 390"/>
                <a:gd name="T21" fmla="*/ 118 h 526"/>
                <a:gd name="T22" fmla="*/ 3 w 390"/>
                <a:gd name="T23" fmla="*/ 108 h 526"/>
                <a:gd name="T24" fmla="*/ 3 w 390"/>
                <a:gd name="T25" fmla="*/ 101 h 526"/>
                <a:gd name="T26" fmla="*/ 3 w 390"/>
                <a:gd name="T27" fmla="*/ 94 h 526"/>
                <a:gd name="T28" fmla="*/ 0 w 390"/>
                <a:gd name="T29" fmla="*/ 82 h 526"/>
                <a:gd name="T30" fmla="*/ 3 w 390"/>
                <a:gd name="T31" fmla="*/ 60 h 526"/>
                <a:gd name="T32" fmla="*/ 3 w 390"/>
                <a:gd name="T33" fmla="*/ 60 h 526"/>
                <a:gd name="T34" fmla="*/ 3 w 390"/>
                <a:gd name="T35" fmla="*/ 56 h 526"/>
                <a:gd name="T36" fmla="*/ 3 w 390"/>
                <a:gd name="T37" fmla="*/ 30 h 526"/>
                <a:gd name="T38" fmla="*/ 3 w 390"/>
                <a:gd name="T39" fmla="*/ 26 h 526"/>
                <a:gd name="T40" fmla="*/ 7 w 390"/>
                <a:gd name="T41" fmla="*/ 26 h 526"/>
                <a:gd name="T42" fmla="*/ 7 w 390"/>
                <a:gd name="T43" fmla="*/ 7 h 526"/>
                <a:gd name="T44" fmla="*/ 24 w 390"/>
                <a:gd name="T45" fmla="*/ 7 h 526"/>
                <a:gd name="T46" fmla="*/ 27 w 390"/>
                <a:gd name="T47" fmla="*/ 7 h 526"/>
                <a:gd name="T48" fmla="*/ 28 w 390"/>
                <a:gd name="T49" fmla="*/ 0 h 526"/>
                <a:gd name="T50" fmla="*/ 28 w 390"/>
                <a:gd name="T51" fmla="*/ 7 h 526"/>
                <a:gd name="T52" fmla="*/ 32 w 390"/>
                <a:gd name="T53" fmla="*/ 7 h 526"/>
                <a:gd name="T54" fmla="*/ 35 w 390"/>
                <a:gd name="T55" fmla="*/ 38 h 526"/>
                <a:gd name="T56" fmla="*/ 37 w 390"/>
                <a:gd name="T57" fmla="*/ 43 h 526"/>
                <a:gd name="T58" fmla="*/ 37 w 390"/>
                <a:gd name="T59" fmla="*/ 48 h 526"/>
                <a:gd name="T60" fmla="*/ 32 w 390"/>
                <a:gd name="T61" fmla="*/ 52 h 526"/>
                <a:gd name="T62" fmla="*/ 32 w 390"/>
                <a:gd name="T63" fmla="*/ 82 h 526"/>
                <a:gd name="T64" fmla="*/ 28 w 390"/>
                <a:gd name="T65" fmla="*/ 105 h 526"/>
                <a:gd name="T66" fmla="*/ 27 w 390"/>
                <a:gd name="T67" fmla="*/ 123 h 526"/>
                <a:gd name="T68" fmla="*/ 24 w 390"/>
                <a:gd name="T69" fmla="*/ 123 h 526"/>
                <a:gd name="T70" fmla="*/ 24 w 390"/>
                <a:gd name="T71" fmla="*/ 126 h 526"/>
                <a:gd name="T72" fmla="*/ 27 w 390"/>
                <a:gd name="T73" fmla="*/ 132 h 526"/>
                <a:gd name="T74" fmla="*/ 28 w 390"/>
                <a:gd name="T75" fmla="*/ 143 h 526"/>
                <a:gd name="T76" fmla="*/ 30 w 390"/>
                <a:gd name="T77" fmla="*/ 148 h 52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90"/>
                <a:gd name="T118" fmla="*/ 0 h 526"/>
                <a:gd name="T119" fmla="*/ 390 w 390"/>
                <a:gd name="T120" fmla="*/ 526 h 52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90" h="526">
                  <a:moveTo>
                    <a:pt x="329" y="478"/>
                  </a:moveTo>
                  <a:lnTo>
                    <a:pt x="329" y="494"/>
                  </a:lnTo>
                  <a:lnTo>
                    <a:pt x="302" y="494"/>
                  </a:lnTo>
                  <a:lnTo>
                    <a:pt x="290" y="505"/>
                  </a:lnTo>
                  <a:lnTo>
                    <a:pt x="242" y="526"/>
                  </a:lnTo>
                  <a:lnTo>
                    <a:pt x="214" y="526"/>
                  </a:lnTo>
                  <a:lnTo>
                    <a:pt x="191" y="494"/>
                  </a:lnTo>
                  <a:lnTo>
                    <a:pt x="158" y="494"/>
                  </a:lnTo>
                  <a:lnTo>
                    <a:pt x="143" y="478"/>
                  </a:lnTo>
                  <a:lnTo>
                    <a:pt x="71" y="394"/>
                  </a:lnTo>
                  <a:lnTo>
                    <a:pt x="43" y="382"/>
                  </a:lnTo>
                  <a:lnTo>
                    <a:pt x="43" y="353"/>
                  </a:lnTo>
                  <a:lnTo>
                    <a:pt x="16" y="323"/>
                  </a:lnTo>
                  <a:lnTo>
                    <a:pt x="31" y="309"/>
                  </a:lnTo>
                  <a:lnTo>
                    <a:pt x="0" y="267"/>
                  </a:lnTo>
                  <a:lnTo>
                    <a:pt x="31" y="194"/>
                  </a:lnTo>
                  <a:lnTo>
                    <a:pt x="43" y="194"/>
                  </a:lnTo>
                  <a:lnTo>
                    <a:pt x="43" y="183"/>
                  </a:lnTo>
                  <a:lnTo>
                    <a:pt x="43" y="94"/>
                  </a:lnTo>
                  <a:lnTo>
                    <a:pt x="43" y="83"/>
                  </a:lnTo>
                  <a:lnTo>
                    <a:pt x="71" y="83"/>
                  </a:lnTo>
                  <a:lnTo>
                    <a:pt x="71" y="23"/>
                  </a:lnTo>
                  <a:lnTo>
                    <a:pt x="258" y="23"/>
                  </a:lnTo>
                  <a:lnTo>
                    <a:pt x="290" y="23"/>
                  </a:lnTo>
                  <a:lnTo>
                    <a:pt x="313" y="0"/>
                  </a:lnTo>
                  <a:lnTo>
                    <a:pt x="313" y="12"/>
                  </a:lnTo>
                  <a:lnTo>
                    <a:pt x="342" y="23"/>
                  </a:lnTo>
                  <a:lnTo>
                    <a:pt x="373" y="123"/>
                  </a:lnTo>
                  <a:lnTo>
                    <a:pt x="390" y="138"/>
                  </a:lnTo>
                  <a:lnTo>
                    <a:pt x="390" y="154"/>
                  </a:lnTo>
                  <a:lnTo>
                    <a:pt x="358" y="167"/>
                  </a:lnTo>
                  <a:lnTo>
                    <a:pt x="342" y="267"/>
                  </a:lnTo>
                  <a:lnTo>
                    <a:pt x="302" y="338"/>
                  </a:lnTo>
                  <a:lnTo>
                    <a:pt x="290" y="394"/>
                  </a:lnTo>
                  <a:lnTo>
                    <a:pt x="269" y="394"/>
                  </a:lnTo>
                  <a:lnTo>
                    <a:pt x="269" y="409"/>
                  </a:lnTo>
                  <a:lnTo>
                    <a:pt x="290" y="423"/>
                  </a:lnTo>
                  <a:lnTo>
                    <a:pt x="313" y="465"/>
                  </a:lnTo>
                  <a:lnTo>
                    <a:pt x="329" y="478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601" name="Freeform 215"/>
            <p:cNvSpPr>
              <a:spLocks/>
            </p:cNvSpPr>
            <p:nvPr/>
          </p:nvSpPr>
          <p:spPr bwMode="auto">
            <a:xfrm>
              <a:off x="3801" y="2161"/>
              <a:ext cx="210" cy="132"/>
            </a:xfrm>
            <a:custGeom>
              <a:avLst/>
              <a:gdLst>
                <a:gd name="T0" fmla="*/ 0 w 242"/>
                <a:gd name="T1" fmla="*/ 13 h 142"/>
                <a:gd name="T2" fmla="*/ 3 w 242"/>
                <a:gd name="T3" fmla="*/ 41 h 142"/>
                <a:gd name="T4" fmla="*/ 4 w 242"/>
                <a:gd name="T5" fmla="*/ 41 h 142"/>
                <a:gd name="T6" fmla="*/ 7 w 242"/>
                <a:gd name="T7" fmla="*/ 35 h 142"/>
                <a:gd name="T8" fmla="*/ 10 w 242"/>
                <a:gd name="T9" fmla="*/ 35 h 142"/>
                <a:gd name="T10" fmla="*/ 15 w 242"/>
                <a:gd name="T11" fmla="*/ 24 h 142"/>
                <a:gd name="T12" fmla="*/ 20 w 242"/>
                <a:gd name="T13" fmla="*/ 16 h 142"/>
                <a:gd name="T14" fmla="*/ 20 w 242"/>
                <a:gd name="T15" fmla="*/ 13 h 142"/>
                <a:gd name="T16" fmla="*/ 21 w 242"/>
                <a:gd name="T17" fmla="*/ 13 h 142"/>
                <a:gd name="T18" fmla="*/ 21 w 242"/>
                <a:gd name="T19" fmla="*/ 7 h 142"/>
                <a:gd name="T20" fmla="*/ 20 w 242"/>
                <a:gd name="T21" fmla="*/ 0 h 142"/>
                <a:gd name="T22" fmla="*/ 14 w 242"/>
                <a:gd name="T23" fmla="*/ 7 h 142"/>
                <a:gd name="T24" fmla="*/ 7 w 242"/>
                <a:gd name="T25" fmla="*/ 24 h 142"/>
                <a:gd name="T26" fmla="*/ 3 w 242"/>
                <a:gd name="T27" fmla="*/ 7 h 142"/>
                <a:gd name="T28" fmla="*/ 0 w 242"/>
                <a:gd name="T29" fmla="*/ 13 h 14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42"/>
                <a:gd name="T46" fmla="*/ 0 h 142"/>
                <a:gd name="T47" fmla="*/ 242 w 242"/>
                <a:gd name="T48" fmla="*/ 142 h 14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42" h="142">
                  <a:moveTo>
                    <a:pt x="0" y="43"/>
                  </a:moveTo>
                  <a:lnTo>
                    <a:pt x="23" y="142"/>
                  </a:lnTo>
                  <a:lnTo>
                    <a:pt x="50" y="142"/>
                  </a:lnTo>
                  <a:lnTo>
                    <a:pt x="71" y="125"/>
                  </a:lnTo>
                  <a:lnTo>
                    <a:pt x="109" y="125"/>
                  </a:lnTo>
                  <a:lnTo>
                    <a:pt x="169" y="83"/>
                  </a:lnTo>
                  <a:lnTo>
                    <a:pt x="221" y="54"/>
                  </a:lnTo>
                  <a:lnTo>
                    <a:pt x="221" y="43"/>
                  </a:lnTo>
                  <a:lnTo>
                    <a:pt x="242" y="43"/>
                  </a:lnTo>
                  <a:lnTo>
                    <a:pt x="242" y="27"/>
                  </a:lnTo>
                  <a:lnTo>
                    <a:pt x="221" y="0"/>
                  </a:lnTo>
                  <a:lnTo>
                    <a:pt x="154" y="16"/>
                  </a:lnTo>
                  <a:lnTo>
                    <a:pt x="71" y="83"/>
                  </a:lnTo>
                  <a:lnTo>
                    <a:pt x="23" y="27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602" name="Freeform 216"/>
            <p:cNvSpPr>
              <a:spLocks/>
            </p:cNvSpPr>
            <p:nvPr/>
          </p:nvSpPr>
          <p:spPr bwMode="auto">
            <a:xfrm>
              <a:off x="3628" y="1802"/>
              <a:ext cx="444" cy="435"/>
            </a:xfrm>
            <a:custGeom>
              <a:avLst/>
              <a:gdLst>
                <a:gd name="T0" fmla="*/ 20 w 511"/>
                <a:gd name="T1" fmla="*/ 25 h 467"/>
                <a:gd name="T2" fmla="*/ 17 w 511"/>
                <a:gd name="T3" fmla="*/ 20 h 467"/>
                <a:gd name="T4" fmla="*/ 17 w 511"/>
                <a:gd name="T5" fmla="*/ 13 h 467"/>
                <a:gd name="T6" fmla="*/ 17 w 511"/>
                <a:gd name="T7" fmla="*/ 13 h 467"/>
                <a:gd name="T8" fmla="*/ 11 w 511"/>
                <a:gd name="T9" fmla="*/ 7 h 467"/>
                <a:gd name="T10" fmla="*/ 9 w 511"/>
                <a:gd name="T11" fmla="*/ 0 h 467"/>
                <a:gd name="T12" fmla="*/ 3 w 511"/>
                <a:gd name="T13" fmla="*/ 7 h 467"/>
                <a:gd name="T14" fmla="*/ 6 w 511"/>
                <a:gd name="T15" fmla="*/ 13 h 467"/>
                <a:gd name="T16" fmla="*/ 5 w 511"/>
                <a:gd name="T17" fmla="*/ 17 h 467"/>
                <a:gd name="T18" fmla="*/ 3 w 511"/>
                <a:gd name="T19" fmla="*/ 17 h 467"/>
                <a:gd name="T20" fmla="*/ 3 w 511"/>
                <a:gd name="T21" fmla="*/ 20 h 467"/>
                <a:gd name="T22" fmla="*/ 0 w 511"/>
                <a:gd name="T23" fmla="*/ 20 h 467"/>
                <a:gd name="T24" fmla="*/ 0 w 511"/>
                <a:gd name="T25" fmla="*/ 34 h 467"/>
                <a:gd name="T26" fmla="*/ 3 w 511"/>
                <a:gd name="T27" fmla="*/ 34 h 467"/>
                <a:gd name="T28" fmla="*/ 6 w 511"/>
                <a:gd name="T29" fmla="*/ 64 h 467"/>
                <a:gd name="T30" fmla="*/ 9 w 511"/>
                <a:gd name="T31" fmla="*/ 68 h 467"/>
                <a:gd name="T32" fmla="*/ 10 w 511"/>
                <a:gd name="T33" fmla="*/ 76 h 467"/>
                <a:gd name="T34" fmla="*/ 10 w 511"/>
                <a:gd name="T35" fmla="*/ 88 h 467"/>
                <a:gd name="T36" fmla="*/ 11 w 511"/>
                <a:gd name="T37" fmla="*/ 97 h 467"/>
                <a:gd name="T38" fmla="*/ 14 w 511"/>
                <a:gd name="T39" fmla="*/ 102 h 467"/>
                <a:gd name="T40" fmla="*/ 17 w 511"/>
                <a:gd name="T41" fmla="*/ 122 h 467"/>
                <a:gd name="T42" fmla="*/ 17 w 511"/>
                <a:gd name="T43" fmla="*/ 128 h 467"/>
                <a:gd name="T44" fmla="*/ 20 w 511"/>
                <a:gd name="T45" fmla="*/ 122 h 467"/>
                <a:gd name="T46" fmla="*/ 24 w 511"/>
                <a:gd name="T47" fmla="*/ 139 h 467"/>
                <a:gd name="T48" fmla="*/ 32 w 511"/>
                <a:gd name="T49" fmla="*/ 119 h 467"/>
                <a:gd name="T50" fmla="*/ 37 w 511"/>
                <a:gd name="T51" fmla="*/ 115 h 467"/>
                <a:gd name="T52" fmla="*/ 43 w 511"/>
                <a:gd name="T53" fmla="*/ 102 h 467"/>
                <a:gd name="T54" fmla="*/ 48 w 511"/>
                <a:gd name="T55" fmla="*/ 84 h 467"/>
                <a:gd name="T56" fmla="*/ 48 w 511"/>
                <a:gd name="T57" fmla="*/ 76 h 467"/>
                <a:gd name="T58" fmla="*/ 46 w 511"/>
                <a:gd name="T59" fmla="*/ 72 h 467"/>
                <a:gd name="T60" fmla="*/ 43 w 511"/>
                <a:gd name="T61" fmla="*/ 68 h 467"/>
                <a:gd name="T62" fmla="*/ 43 w 511"/>
                <a:gd name="T63" fmla="*/ 68 h 467"/>
                <a:gd name="T64" fmla="*/ 43 w 511"/>
                <a:gd name="T65" fmla="*/ 72 h 467"/>
                <a:gd name="T66" fmla="*/ 42 w 511"/>
                <a:gd name="T67" fmla="*/ 72 h 467"/>
                <a:gd name="T68" fmla="*/ 41 w 511"/>
                <a:gd name="T69" fmla="*/ 72 h 467"/>
                <a:gd name="T70" fmla="*/ 37 w 511"/>
                <a:gd name="T71" fmla="*/ 72 h 467"/>
                <a:gd name="T72" fmla="*/ 37 w 511"/>
                <a:gd name="T73" fmla="*/ 72 h 467"/>
                <a:gd name="T74" fmla="*/ 36 w 511"/>
                <a:gd name="T75" fmla="*/ 72 h 467"/>
                <a:gd name="T76" fmla="*/ 35 w 511"/>
                <a:gd name="T77" fmla="*/ 72 h 467"/>
                <a:gd name="T78" fmla="*/ 35 w 511"/>
                <a:gd name="T79" fmla="*/ 68 h 467"/>
                <a:gd name="T80" fmla="*/ 35 w 511"/>
                <a:gd name="T81" fmla="*/ 64 h 467"/>
                <a:gd name="T82" fmla="*/ 33 w 511"/>
                <a:gd name="T83" fmla="*/ 54 h 467"/>
                <a:gd name="T84" fmla="*/ 32 w 511"/>
                <a:gd name="T85" fmla="*/ 43 h 467"/>
                <a:gd name="T86" fmla="*/ 28 w 511"/>
                <a:gd name="T87" fmla="*/ 28 h 467"/>
                <a:gd name="T88" fmla="*/ 24 w 511"/>
                <a:gd name="T89" fmla="*/ 25 h 467"/>
                <a:gd name="T90" fmla="*/ 21 w 511"/>
                <a:gd name="T91" fmla="*/ 25 h 467"/>
                <a:gd name="T92" fmla="*/ 20 w 511"/>
                <a:gd name="T93" fmla="*/ 25 h 46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11"/>
                <a:gd name="T142" fmla="*/ 0 h 467"/>
                <a:gd name="T143" fmla="*/ 511 w 511"/>
                <a:gd name="T144" fmla="*/ 467 h 467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11" h="467">
                  <a:moveTo>
                    <a:pt x="223" y="83"/>
                  </a:moveTo>
                  <a:lnTo>
                    <a:pt x="198" y="71"/>
                  </a:lnTo>
                  <a:lnTo>
                    <a:pt x="198" y="43"/>
                  </a:lnTo>
                  <a:lnTo>
                    <a:pt x="183" y="43"/>
                  </a:lnTo>
                  <a:lnTo>
                    <a:pt x="123" y="12"/>
                  </a:lnTo>
                  <a:lnTo>
                    <a:pt x="98" y="0"/>
                  </a:lnTo>
                  <a:lnTo>
                    <a:pt x="39" y="12"/>
                  </a:lnTo>
                  <a:lnTo>
                    <a:pt x="67" y="43"/>
                  </a:lnTo>
                  <a:lnTo>
                    <a:pt x="52" y="56"/>
                  </a:lnTo>
                  <a:lnTo>
                    <a:pt x="39" y="56"/>
                  </a:lnTo>
                  <a:lnTo>
                    <a:pt x="23" y="71"/>
                  </a:lnTo>
                  <a:lnTo>
                    <a:pt x="0" y="71"/>
                  </a:lnTo>
                  <a:lnTo>
                    <a:pt x="0" y="112"/>
                  </a:lnTo>
                  <a:lnTo>
                    <a:pt x="12" y="112"/>
                  </a:lnTo>
                  <a:lnTo>
                    <a:pt x="67" y="215"/>
                  </a:lnTo>
                  <a:lnTo>
                    <a:pt x="98" y="227"/>
                  </a:lnTo>
                  <a:lnTo>
                    <a:pt x="112" y="254"/>
                  </a:lnTo>
                  <a:lnTo>
                    <a:pt x="112" y="294"/>
                  </a:lnTo>
                  <a:lnTo>
                    <a:pt x="123" y="327"/>
                  </a:lnTo>
                  <a:lnTo>
                    <a:pt x="150" y="338"/>
                  </a:lnTo>
                  <a:lnTo>
                    <a:pt x="198" y="409"/>
                  </a:lnTo>
                  <a:lnTo>
                    <a:pt x="198" y="427"/>
                  </a:lnTo>
                  <a:lnTo>
                    <a:pt x="223" y="409"/>
                  </a:lnTo>
                  <a:lnTo>
                    <a:pt x="271" y="467"/>
                  </a:lnTo>
                  <a:lnTo>
                    <a:pt x="354" y="398"/>
                  </a:lnTo>
                  <a:lnTo>
                    <a:pt x="423" y="382"/>
                  </a:lnTo>
                  <a:lnTo>
                    <a:pt x="482" y="338"/>
                  </a:lnTo>
                  <a:lnTo>
                    <a:pt x="511" y="283"/>
                  </a:lnTo>
                  <a:lnTo>
                    <a:pt x="511" y="254"/>
                  </a:lnTo>
                  <a:lnTo>
                    <a:pt x="494" y="242"/>
                  </a:lnTo>
                  <a:lnTo>
                    <a:pt x="482" y="227"/>
                  </a:lnTo>
                  <a:lnTo>
                    <a:pt x="471" y="227"/>
                  </a:lnTo>
                  <a:lnTo>
                    <a:pt x="471" y="242"/>
                  </a:lnTo>
                  <a:lnTo>
                    <a:pt x="453" y="242"/>
                  </a:lnTo>
                  <a:lnTo>
                    <a:pt x="442" y="242"/>
                  </a:lnTo>
                  <a:lnTo>
                    <a:pt x="423" y="242"/>
                  </a:lnTo>
                  <a:lnTo>
                    <a:pt x="411" y="242"/>
                  </a:lnTo>
                  <a:lnTo>
                    <a:pt x="394" y="242"/>
                  </a:lnTo>
                  <a:lnTo>
                    <a:pt x="382" y="242"/>
                  </a:lnTo>
                  <a:lnTo>
                    <a:pt x="382" y="227"/>
                  </a:lnTo>
                  <a:lnTo>
                    <a:pt x="382" y="215"/>
                  </a:lnTo>
                  <a:lnTo>
                    <a:pt x="371" y="183"/>
                  </a:lnTo>
                  <a:lnTo>
                    <a:pt x="354" y="142"/>
                  </a:lnTo>
                  <a:lnTo>
                    <a:pt x="311" y="94"/>
                  </a:lnTo>
                  <a:lnTo>
                    <a:pt x="271" y="83"/>
                  </a:lnTo>
                  <a:lnTo>
                    <a:pt x="238" y="83"/>
                  </a:lnTo>
                  <a:lnTo>
                    <a:pt x="223" y="83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603" name="Freeform 217"/>
            <p:cNvSpPr>
              <a:spLocks/>
            </p:cNvSpPr>
            <p:nvPr/>
          </p:nvSpPr>
          <p:spPr bwMode="auto">
            <a:xfrm>
              <a:off x="4309" y="1708"/>
              <a:ext cx="579" cy="707"/>
            </a:xfrm>
            <a:custGeom>
              <a:avLst/>
              <a:gdLst>
                <a:gd name="T0" fmla="*/ 45 w 662"/>
                <a:gd name="T1" fmla="*/ 69 h 755"/>
                <a:gd name="T2" fmla="*/ 46 w 662"/>
                <a:gd name="T3" fmla="*/ 84 h 755"/>
                <a:gd name="T4" fmla="*/ 39 w 662"/>
                <a:gd name="T5" fmla="*/ 79 h 755"/>
                <a:gd name="T6" fmla="*/ 34 w 662"/>
                <a:gd name="T7" fmla="*/ 74 h 755"/>
                <a:gd name="T8" fmla="*/ 27 w 662"/>
                <a:gd name="T9" fmla="*/ 51 h 755"/>
                <a:gd name="T10" fmla="*/ 20 w 662"/>
                <a:gd name="T11" fmla="*/ 33 h 755"/>
                <a:gd name="T12" fmla="*/ 23 w 662"/>
                <a:gd name="T13" fmla="*/ 27 h 755"/>
                <a:gd name="T14" fmla="*/ 23 w 662"/>
                <a:gd name="T15" fmla="*/ 10 h 755"/>
                <a:gd name="T16" fmla="*/ 20 w 662"/>
                <a:gd name="T17" fmla="*/ 0 h 755"/>
                <a:gd name="T18" fmla="*/ 16 w 662"/>
                <a:gd name="T19" fmla="*/ 10 h 755"/>
                <a:gd name="T20" fmla="*/ 9 w 662"/>
                <a:gd name="T21" fmla="*/ 10 h 755"/>
                <a:gd name="T22" fmla="*/ 10 w 662"/>
                <a:gd name="T23" fmla="*/ 23 h 755"/>
                <a:gd name="T24" fmla="*/ 11 w 662"/>
                <a:gd name="T25" fmla="*/ 33 h 755"/>
                <a:gd name="T26" fmla="*/ 7 w 662"/>
                <a:gd name="T27" fmla="*/ 69 h 755"/>
                <a:gd name="T28" fmla="*/ 3 w 662"/>
                <a:gd name="T29" fmla="*/ 69 h 755"/>
                <a:gd name="T30" fmla="*/ 3 w 662"/>
                <a:gd name="T31" fmla="*/ 79 h 755"/>
                <a:gd name="T32" fmla="*/ 3 w 662"/>
                <a:gd name="T33" fmla="*/ 88 h 755"/>
                <a:gd name="T34" fmla="*/ 6 w 662"/>
                <a:gd name="T35" fmla="*/ 96 h 755"/>
                <a:gd name="T36" fmla="*/ 3 w 662"/>
                <a:gd name="T37" fmla="*/ 103 h 755"/>
                <a:gd name="T38" fmla="*/ 3 w 662"/>
                <a:gd name="T39" fmla="*/ 117 h 755"/>
                <a:gd name="T40" fmla="*/ 6 w 662"/>
                <a:gd name="T41" fmla="*/ 117 h 755"/>
                <a:gd name="T42" fmla="*/ 7 w 662"/>
                <a:gd name="T43" fmla="*/ 135 h 755"/>
                <a:gd name="T44" fmla="*/ 10 w 662"/>
                <a:gd name="T45" fmla="*/ 129 h 755"/>
                <a:gd name="T46" fmla="*/ 11 w 662"/>
                <a:gd name="T47" fmla="*/ 120 h 755"/>
                <a:gd name="T48" fmla="*/ 17 w 662"/>
                <a:gd name="T49" fmla="*/ 186 h 755"/>
                <a:gd name="T50" fmla="*/ 26 w 662"/>
                <a:gd name="T51" fmla="*/ 248 h 755"/>
                <a:gd name="T52" fmla="*/ 30 w 662"/>
                <a:gd name="T53" fmla="*/ 232 h 755"/>
                <a:gd name="T54" fmla="*/ 30 w 662"/>
                <a:gd name="T55" fmla="*/ 214 h 755"/>
                <a:gd name="T56" fmla="*/ 30 w 662"/>
                <a:gd name="T57" fmla="*/ 183 h 755"/>
                <a:gd name="T58" fmla="*/ 34 w 662"/>
                <a:gd name="T59" fmla="*/ 175 h 755"/>
                <a:gd name="T60" fmla="*/ 34 w 662"/>
                <a:gd name="T61" fmla="*/ 172 h 755"/>
                <a:gd name="T62" fmla="*/ 40 w 662"/>
                <a:gd name="T63" fmla="*/ 153 h 755"/>
                <a:gd name="T64" fmla="*/ 45 w 662"/>
                <a:gd name="T65" fmla="*/ 140 h 755"/>
                <a:gd name="T66" fmla="*/ 48 w 662"/>
                <a:gd name="T67" fmla="*/ 125 h 755"/>
                <a:gd name="T68" fmla="*/ 51 w 662"/>
                <a:gd name="T69" fmla="*/ 125 h 755"/>
                <a:gd name="T70" fmla="*/ 46 w 662"/>
                <a:gd name="T71" fmla="*/ 96 h 755"/>
                <a:gd name="T72" fmla="*/ 46 w 662"/>
                <a:gd name="T73" fmla="*/ 88 h 755"/>
                <a:gd name="T74" fmla="*/ 48 w 662"/>
                <a:gd name="T75" fmla="*/ 84 h 755"/>
                <a:gd name="T76" fmla="*/ 52 w 662"/>
                <a:gd name="T77" fmla="*/ 92 h 755"/>
                <a:gd name="T78" fmla="*/ 54 w 662"/>
                <a:gd name="T79" fmla="*/ 103 h 755"/>
                <a:gd name="T80" fmla="*/ 58 w 662"/>
                <a:gd name="T81" fmla="*/ 111 h 755"/>
                <a:gd name="T82" fmla="*/ 59 w 662"/>
                <a:gd name="T83" fmla="*/ 120 h 755"/>
                <a:gd name="T84" fmla="*/ 61 w 662"/>
                <a:gd name="T85" fmla="*/ 108 h 755"/>
                <a:gd name="T86" fmla="*/ 63 w 662"/>
                <a:gd name="T87" fmla="*/ 84 h 755"/>
                <a:gd name="T88" fmla="*/ 67 w 662"/>
                <a:gd name="T89" fmla="*/ 74 h 755"/>
                <a:gd name="T90" fmla="*/ 63 w 662"/>
                <a:gd name="T91" fmla="*/ 56 h 755"/>
                <a:gd name="T92" fmla="*/ 58 w 662"/>
                <a:gd name="T93" fmla="*/ 64 h 755"/>
                <a:gd name="T94" fmla="*/ 55 w 662"/>
                <a:gd name="T95" fmla="*/ 74 h 755"/>
                <a:gd name="T96" fmla="*/ 51 w 662"/>
                <a:gd name="T97" fmla="*/ 79 h 755"/>
                <a:gd name="T98" fmla="*/ 48 w 662"/>
                <a:gd name="T99" fmla="*/ 74 h 75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662"/>
                <a:gd name="T151" fmla="*/ 0 h 755"/>
                <a:gd name="T152" fmla="*/ 662 w 662"/>
                <a:gd name="T153" fmla="*/ 755 h 755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662" h="755">
                  <a:moveTo>
                    <a:pt x="462" y="212"/>
                  </a:moveTo>
                  <a:lnTo>
                    <a:pt x="441" y="212"/>
                  </a:lnTo>
                  <a:lnTo>
                    <a:pt x="441" y="242"/>
                  </a:lnTo>
                  <a:lnTo>
                    <a:pt x="462" y="256"/>
                  </a:lnTo>
                  <a:lnTo>
                    <a:pt x="430" y="256"/>
                  </a:lnTo>
                  <a:lnTo>
                    <a:pt x="389" y="242"/>
                  </a:lnTo>
                  <a:lnTo>
                    <a:pt x="359" y="227"/>
                  </a:lnTo>
                  <a:lnTo>
                    <a:pt x="330" y="227"/>
                  </a:lnTo>
                  <a:lnTo>
                    <a:pt x="259" y="183"/>
                  </a:lnTo>
                  <a:lnTo>
                    <a:pt x="270" y="156"/>
                  </a:lnTo>
                  <a:lnTo>
                    <a:pt x="230" y="131"/>
                  </a:lnTo>
                  <a:lnTo>
                    <a:pt x="201" y="98"/>
                  </a:lnTo>
                  <a:lnTo>
                    <a:pt x="201" y="83"/>
                  </a:lnTo>
                  <a:lnTo>
                    <a:pt x="230" y="83"/>
                  </a:lnTo>
                  <a:lnTo>
                    <a:pt x="215" y="56"/>
                  </a:lnTo>
                  <a:lnTo>
                    <a:pt x="230" y="31"/>
                  </a:lnTo>
                  <a:lnTo>
                    <a:pt x="230" y="12"/>
                  </a:lnTo>
                  <a:lnTo>
                    <a:pt x="201" y="0"/>
                  </a:lnTo>
                  <a:lnTo>
                    <a:pt x="171" y="12"/>
                  </a:lnTo>
                  <a:lnTo>
                    <a:pt x="159" y="31"/>
                  </a:lnTo>
                  <a:lnTo>
                    <a:pt x="130" y="31"/>
                  </a:lnTo>
                  <a:lnTo>
                    <a:pt x="86" y="31"/>
                  </a:lnTo>
                  <a:lnTo>
                    <a:pt x="103" y="43"/>
                  </a:lnTo>
                  <a:lnTo>
                    <a:pt x="103" y="71"/>
                  </a:lnTo>
                  <a:lnTo>
                    <a:pt x="130" y="98"/>
                  </a:lnTo>
                  <a:lnTo>
                    <a:pt x="115" y="98"/>
                  </a:lnTo>
                  <a:lnTo>
                    <a:pt x="130" y="131"/>
                  </a:lnTo>
                  <a:lnTo>
                    <a:pt x="71" y="212"/>
                  </a:lnTo>
                  <a:lnTo>
                    <a:pt x="59" y="212"/>
                  </a:lnTo>
                  <a:lnTo>
                    <a:pt x="42" y="212"/>
                  </a:lnTo>
                  <a:lnTo>
                    <a:pt x="30" y="227"/>
                  </a:lnTo>
                  <a:lnTo>
                    <a:pt x="30" y="242"/>
                  </a:lnTo>
                  <a:lnTo>
                    <a:pt x="42" y="256"/>
                  </a:lnTo>
                  <a:lnTo>
                    <a:pt x="42" y="267"/>
                  </a:lnTo>
                  <a:lnTo>
                    <a:pt x="59" y="267"/>
                  </a:lnTo>
                  <a:lnTo>
                    <a:pt x="59" y="294"/>
                  </a:lnTo>
                  <a:lnTo>
                    <a:pt x="59" y="315"/>
                  </a:lnTo>
                  <a:lnTo>
                    <a:pt x="15" y="315"/>
                  </a:lnTo>
                  <a:lnTo>
                    <a:pt x="0" y="327"/>
                  </a:lnTo>
                  <a:lnTo>
                    <a:pt x="30" y="356"/>
                  </a:lnTo>
                  <a:lnTo>
                    <a:pt x="59" y="342"/>
                  </a:lnTo>
                  <a:lnTo>
                    <a:pt x="59" y="356"/>
                  </a:lnTo>
                  <a:lnTo>
                    <a:pt x="30" y="367"/>
                  </a:lnTo>
                  <a:lnTo>
                    <a:pt x="71" y="415"/>
                  </a:lnTo>
                  <a:lnTo>
                    <a:pt x="86" y="394"/>
                  </a:lnTo>
                  <a:lnTo>
                    <a:pt x="103" y="394"/>
                  </a:lnTo>
                  <a:lnTo>
                    <a:pt x="103" y="367"/>
                  </a:lnTo>
                  <a:lnTo>
                    <a:pt x="115" y="367"/>
                  </a:lnTo>
                  <a:lnTo>
                    <a:pt x="142" y="527"/>
                  </a:lnTo>
                  <a:lnTo>
                    <a:pt x="171" y="567"/>
                  </a:lnTo>
                  <a:lnTo>
                    <a:pt x="230" y="726"/>
                  </a:lnTo>
                  <a:lnTo>
                    <a:pt x="259" y="755"/>
                  </a:lnTo>
                  <a:lnTo>
                    <a:pt x="270" y="726"/>
                  </a:lnTo>
                  <a:lnTo>
                    <a:pt x="290" y="711"/>
                  </a:lnTo>
                  <a:lnTo>
                    <a:pt x="301" y="682"/>
                  </a:lnTo>
                  <a:lnTo>
                    <a:pt x="301" y="655"/>
                  </a:lnTo>
                  <a:lnTo>
                    <a:pt x="315" y="611"/>
                  </a:lnTo>
                  <a:lnTo>
                    <a:pt x="301" y="555"/>
                  </a:lnTo>
                  <a:lnTo>
                    <a:pt x="315" y="538"/>
                  </a:lnTo>
                  <a:lnTo>
                    <a:pt x="330" y="538"/>
                  </a:lnTo>
                  <a:lnTo>
                    <a:pt x="330" y="527"/>
                  </a:lnTo>
                  <a:lnTo>
                    <a:pt x="341" y="527"/>
                  </a:lnTo>
                  <a:lnTo>
                    <a:pt x="359" y="511"/>
                  </a:lnTo>
                  <a:lnTo>
                    <a:pt x="401" y="467"/>
                  </a:lnTo>
                  <a:lnTo>
                    <a:pt x="414" y="438"/>
                  </a:lnTo>
                  <a:lnTo>
                    <a:pt x="441" y="427"/>
                  </a:lnTo>
                  <a:lnTo>
                    <a:pt x="441" y="383"/>
                  </a:lnTo>
                  <a:lnTo>
                    <a:pt x="474" y="383"/>
                  </a:lnTo>
                  <a:lnTo>
                    <a:pt x="474" y="367"/>
                  </a:lnTo>
                  <a:lnTo>
                    <a:pt x="489" y="383"/>
                  </a:lnTo>
                  <a:lnTo>
                    <a:pt x="474" y="315"/>
                  </a:lnTo>
                  <a:lnTo>
                    <a:pt x="462" y="294"/>
                  </a:lnTo>
                  <a:lnTo>
                    <a:pt x="474" y="283"/>
                  </a:lnTo>
                  <a:lnTo>
                    <a:pt x="462" y="267"/>
                  </a:lnTo>
                  <a:lnTo>
                    <a:pt x="462" y="256"/>
                  </a:lnTo>
                  <a:lnTo>
                    <a:pt x="474" y="256"/>
                  </a:lnTo>
                  <a:lnTo>
                    <a:pt x="489" y="256"/>
                  </a:lnTo>
                  <a:lnTo>
                    <a:pt x="501" y="283"/>
                  </a:lnTo>
                  <a:lnTo>
                    <a:pt x="562" y="283"/>
                  </a:lnTo>
                  <a:lnTo>
                    <a:pt x="530" y="315"/>
                  </a:lnTo>
                  <a:lnTo>
                    <a:pt x="530" y="327"/>
                  </a:lnTo>
                  <a:lnTo>
                    <a:pt x="562" y="342"/>
                  </a:lnTo>
                  <a:lnTo>
                    <a:pt x="562" y="327"/>
                  </a:lnTo>
                  <a:lnTo>
                    <a:pt x="574" y="367"/>
                  </a:lnTo>
                  <a:lnTo>
                    <a:pt x="589" y="367"/>
                  </a:lnTo>
                  <a:lnTo>
                    <a:pt x="589" y="327"/>
                  </a:lnTo>
                  <a:lnTo>
                    <a:pt x="601" y="327"/>
                  </a:lnTo>
                  <a:lnTo>
                    <a:pt x="618" y="256"/>
                  </a:lnTo>
                  <a:lnTo>
                    <a:pt x="645" y="227"/>
                  </a:lnTo>
                  <a:lnTo>
                    <a:pt x="662" y="227"/>
                  </a:lnTo>
                  <a:lnTo>
                    <a:pt x="662" y="212"/>
                  </a:lnTo>
                  <a:lnTo>
                    <a:pt x="618" y="171"/>
                  </a:lnTo>
                  <a:lnTo>
                    <a:pt x="589" y="171"/>
                  </a:lnTo>
                  <a:lnTo>
                    <a:pt x="562" y="194"/>
                  </a:lnTo>
                  <a:lnTo>
                    <a:pt x="530" y="212"/>
                  </a:lnTo>
                  <a:lnTo>
                    <a:pt x="541" y="227"/>
                  </a:lnTo>
                  <a:lnTo>
                    <a:pt x="541" y="242"/>
                  </a:lnTo>
                  <a:lnTo>
                    <a:pt x="489" y="242"/>
                  </a:lnTo>
                  <a:lnTo>
                    <a:pt x="474" y="242"/>
                  </a:lnTo>
                  <a:lnTo>
                    <a:pt x="474" y="227"/>
                  </a:lnTo>
                  <a:lnTo>
                    <a:pt x="462" y="212"/>
                  </a:lnTo>
                  <a:close/>
                </a:path>
              </a:pathLst>
            </a:custGeom>
            <a:solidFill>
              <a:srgbClr val="FF0000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604" name="Freeform 218"/>
            <p:cNvSpPr>
              <a:spLocks/>
            </p:cNvSpPr>
            <p:nvPr/>
          </p:nvSpPr>
          <p:spPr bwMode="auto">
            <a:xfrm>
              <a:off x="4146" y="1684"/>
              <a:ext cx="313" cy="331"/>
            </a:xfrm>
            <a:custGeom>
              <a:avLst/>
              <a:gdLst>
                <a:gd name="T0" fmla="*/ 19 w 359"/>
                <a:gd name="T1" fmla="*/ 104 h 355"/>
                <a:gd name="T2" fmla="*/ 18 w 359"/>
                <a:gd name="T3" fmla="*/ 108 h 355"/>
                <a:gd name="T4" fmla="*/ 17 w 359"/>
                <a:gd name="T5" fmla="*/ 108 h 355"/>
                <a:gd name="T6" fmla="*/ 14 w 359"/>
                <a:gd name="T7" fmla="*/ 95 h 355"/>
                <a:gd name="T8" fmla="*/ 10 w 359"/>
                <a:gd name="T9" fmla="*/ 95 h 355"/>
                <a:gd name="T10" fmla="*/ 9 w 359"/>
                <a:gd name="T11" fmla="*/ 95 h 355"/>
                <a:gd name="T12" fmla="*/ 3 w 359"/>
                <a:gd name="T13" fmla="*/ 95 h 355"/>
                <a:gd name="T14" fmla="*/ 3 w 359"/>
                <a:gd name="T15" fmla="*/ 86 h 355"/>
                <a:gd name="T16" fmla="*/ 6 w 359"/>
                <a:gd name="T17" fmla="*/ 83 h 355"/>
                <a:gd name="T18" fmla="*/ 6 w 359"/>
                <a:gd name="T19" fmla="*/ 78 h 355"/>
                <a:gd name="T20" fmla="*/ 4 w 359"/>
                <a:gd name="T21" fmla="*/ 68 h 355"/>
                <a:gd name="T22" fmla="*/ 3 w 359"/>
                <a:gd name="T23" fmla="*/ 68 h 355"/>
                <a:gd name="T24" fmla="*/ 0 w 359"/>
                <a:gd name="T25" fmla="*/ 55 h 355"/>
                <a:gd name="T26" fmla="*/ 3 w 359"/>
                <a:gd name="T27" fmla="*/ 60 h 355"/>
                <a:gd name="T28" fmla="*/ 13 w 359"/>
                <a:gd name="T29" fmla="*/ 55 h 355"/>
                <a:gd name="T30" fmla="*/ 13 w 359"/>
                <a:gd name="T31" fmla="*/ 48 h 355"/>
                <a:gd name="T32" fmla="*/ 18 w 359"/>
                <a:gd name="T33" fmla="*/ 42 h 355"/>
                <a:gd name="T34" fmla="*/ 18 w 359"/>
                <a:gd name="T35" fmla="*/ 30 h 355"/>
                <a:gd name="T36" fmla="*/ 19 w 359"/>
                <a:gd name="T37" fmla="*/ 25 h 355"/>
                <a:gd name="T38" fmla="*/ 18 w 359"/>
                <a:gd name="T39" fmla="*/ 21 h 355"/>
                <a:gd name="T40" fmla="*/ 21 w 359"/>
                <a:gd name="T41" fmla="*/ 21 h 355"/>
                <a:gd name="T42" fmla="*/ 21 w 359"/>
                <a:gd name="T43" fmla="*/ 19 h 355"/>
                <a:gd name="T44" fmla="*/ 21 w 359"/>
                <a:gd name="T45" fmla="*/ 7 h 355"/>
                <a:gd name="T46" fmla="*/ 24 w 359"/>
                <a:gd name="T47" fmla="*/ 0 h 355"/>
                <a:gd name="T48" fmla="*/ 25 w 359"/>
                <a:gd name="T49" fmla="*/ 0 h 355"/>
                <a:gd name="T50" fmla="*/ 27 w 359"/>
                <a:gd name="T51" fmla="*/ 0 h 355"/>
                <a:gd name="T52" fmla="*/ 29 w 359"/>
                <a:gd name="T53" fmla="*/ 0 h 355"/>
                <a:gd name="T54" fmla="*/ 31 w 359"/>
                <a:gd name="T55" fmla="*/ 7 h 355"/>
                <a:gd name="T56" fmla="*/ 35 w 359"/>
                <a:gd name="T57" fmla="*/ 12 h 355"/>
                <a:gd name="T58" fmla="*/ 33 w 359"/>
                <a:gd name="T59" fmla="*/ 19 h 355"/>
                <a:gd name="T60" fmla="*/ 31 w 359"/>
                <a:gd name="T61" fmla="*/ 19 h 355"/>
                <a:gd name="T62" fmla="*/ 27 w 359"/>
                <a:gd name="T63" fmla="*/ 19 h 355"/>
                <a:gd name="T64" fmla="*/ 29 w 359"/>
                <a:gd name="T65" fmla="*/ 21 h 355"/>
                <a:gd name="T66" fmla="*/ 29 w 359"/>
                <a:gd name="T67" fmla="*/ 30 h 355"/>
                <a:gd name="T68" fmla="*/ 31 w 359"/>
                <a:gd name="T69" fmla="*/ 38 h 355"/>
                <a:gd name="T70" fmla="*/ 29 w 359"/>
                <a:gd name="T71" fmla="*/ 38 h 355"/>
                <a:gd name="T72" fmla="*/ 31 w 359"/>
                <a:gd name="T73" fmla="*/ 48 h 355"/>
                <a:gd name="T74" fmla="*/ 25 w 359"/>
                <a:gd name="T75" fmla="*/ 73 h 355"/>
                <a:gd name="T76" fmla="*/ 24 w 359"/>
                <a:gd name="T77" fmla="*/ 73 h 355"/>
                <a:gd name="T78" fmla="*/ 22 w 359"/>
                <a:gd name="T79" fmla="*/ 73 h 355"/>
                <a:gd name="T80" fmla="*/ 21 w 359"/>
                <a:gd name="T81" fmla="*/ 78 h 355"/>
                <a:gd name="T82" fmla="*/ 21 w 359"/>
                <a:gd name="T83" fmla="*/ 83 h 355"/>
                <a:gd name="T84" fmla="*/ 22 w 359"/>
                <a:gd name="T85" fmla="*/ 86 h 355"/>
                <a:gd name="T86" fmla="*/ 22 w 359"/>
                <a:gd name="T87" fmla="*/ 90 h 355"/>
                <a:gd name="T88" fmla="*/ 24 w 359"/>
                <a:gd name="T89" fmla="*/ 90 h 355"/>
                <a:gd name="T90" fmla="*/ 24 w 359"/>
                <a:gd name="T91" fmla="*/ 98 h 355"/>
                <a:gd name="T92" fmla="*/ 24 w 359"/>
                <a:gd name="T93" fmla="*/ 104 h 355"/>
                <a:gd name="T94" fmla="*/ 19 w 359"/>
                <a:gd name="T95" fmla="*/ 104 h 35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59"/>
                <a:gd name="T145" fmla="*/ 0 h 355"/>
                <a:gd name="T146" fmla="*/ 359 w 359"/>
                <a:gd name="T147" fmla="*/ 355 h 35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59" h="355">
                  <a:moveTo>
                    <a:pt x="201" y="341"/>
                  </a:moveTo>
                  <a:lnTo>
                    <a:pt x="186" y="355"/>
                  </a:lnTo>
                  <a:lnTo>
                    <a:pt x="174" y="355"/>
                  </a:lnTo>
                  <a:lnTo>
                    <a:pt x="145" y="311"/>
                  </a:lnTo>
                  <a:lnTo>
                    <a:pt x="97" y="311"/>
                  </a:lnTo>
                  <a:lnTo>
                    <a:pt x="86" y="311"/>
                  </a:lnTo>
                  <a:lnTo>
                    <a:pt x="30" y="311"/>
                  </a:lnTo>
                  <a:lnTo>
                    <a:pt x="30" y="282"/>
                  </a:lnTo>
                  <a:lnTo>
                    <a:pt x="59" y="270"/>
                  </a:lnTo>
                  <a:lnTo>
                    <a:pt x="59" y="255"/>
                  </a:lnTo>
                  <a:lnTo>
                    <a:pt x="46" y="222"/>
                  </a:lnTo>
                  <a:lnTo>
                    <a:pt x="30" y="222"/>
                  </a:lnTo>
                  <a:lnTo>
                    <a:pt x="0" y="182"/>
                  </a:lnTo>
                  <a:lnTo>
                    <a:pt x="30" y="197"/>
                  </a:lnTo>
                  <a:lnTo>
                    <a:pt x="130" y="182"/>
                  </a:lnTo>
                  <a:lnTo>
                    <a:pt x="130" y="159"/>
                  </a:lnTo>
                  <a:lnTo>
                    <a:pt x="186" y="138"/>
                  </a:lnTo>
                  <a:lnTo>
                    <a:pt x="186" y="97"/>
                  </a:lnTo>
                  <a:lnTo>
                    <a:pt x="201" y="82"/>
                  </a:lnTo>
                  <a:lnTo>
                    <a:pt x="186" y="71"/>
                  </a:lnTo>
                  <a:lnTo>
                    <a:pt x="218" y="71"/>
                  </a:lnTo>
                  <a:lnTo>
                    <a:pt x="218" y="59"/>
                  </a:lnTo>
                  <a:lnTo>
                    <a:pt x="218" y="11"/>
                  </a:lnTo>
                  <a:lnTo>
                    <a:pt x="245" y="0"/>
                  </a:lnTo>
                  <a:lnTo>
                    <a:pt x="259" y="0"/>
                  </a:lnTo>
                  <a:lnTo>
                    <a:pt x="274" y="0"/>
                  </a:lnTo>
                  <a:lnTo>
                    <a:pt x="301" y="0"/>
                  </a:lnTo>
                  <a:lnTo>
                    <a:pt x="318" y="26"/>
                  </a:lnTo>
                  <a:lnTo>
                    <a:pt x="359" y="38"/>
                  </a:lnTo>
                  <a:lnTo>
                    <a:pt x="345" y="59"/>
                  </a:lnTo>
                  <a:lnTo>
                    <a:pt x="318" y="59"/>
                  </a:lnTo>
                  <a:lnTo>
                    <a:pt x="274" y="59"/>
                  </a:lnTo>
                  <a:lnTo>
                    <a:pt x="289" y="71"/>
                  </a:lnTo>
                  <a:lnTo>
                    <a:pt x="289" y="97"/>
                  </a:lnTo>
                  <a:lnTo>
                    <a:pt x="318" y="126"/>
                  </a:lnTo>
                  <a:lnTo>
                    <a:pt x="301" y="126"/>
                  </a:lnTo>
                  <a:lnTo>
                    <a:pt x="318" y="159"/>
                  </a:lnTo>
                  <a:lnTo>
                    <a:pt x="259" y="238"/>
                  </a:lnTo>
                  <a:lnTo>
                    <a:pt x="245" y="238"/>
                  </a:lnTo>
                  <a:lnTo>
                    <a:pt x="230" y="238"/>
                  </a:lnTo>
                  <a:lnTo>
                    <a:pt x="218" y="255"/>
                  </a:lnTo>
                  <a:lnTo>
                    <a:pt x="218" y="270"/>
                  </a:lnTo>
                  <a:lnTo>
                    <a:pt x="230" y="282"/>
                  </a:lnTo>
                  <a:lnTo>
                    <a:pt x="230" y="293"/>
                  </a:lnTo>
                  <a:lnTo>
                    <a:pt x="245" y="293"/>
                  </a:lnTo>
                  <a:lnTo>
                    <a:pt x="245" y="322"/>
                  </a:lnTo>
                  <a:lnTo>
                    <a:pt x="245" y="341"/>
                  </a:lnTo>
                  <a:lnTo>
                    <a:pt x="201" y="341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605" name="Freeform 219"/>
            <p:cNvSpPr>
              <a:spLocks/>
            </p:cNvSpPr>
            <p:nvPr/>
          </p:nvSpPr>
          <p:spPr bwMode="auto">
            <a:xfrm>
              <a:off x="4126" y="1643"/>
              <a:ext cx="260" cy="226"/>
            </a:xfrm>
            <a:custGeom>
              <a:avLst/>
              <a:gdLst>
                <a:gd name="T0" fmla="*/ 10 w 300"/>
                <a:gd name="T1" fmla="*/ 9 h 242"/>
                <a:gd name="T2" fmla="*/ 9 w 300"/>
                <a:gd name="T3" fmla="*/ 9 h 242"/>
                <a:gd name="T4" fmla="*/ 8 w 300"/>
                <a:gd name="T5" fmla="*/ 9 h 242"/>
                <a:gd name="T6" fmla="*/ 8 w 300"/>
                <a:gd name="T7" fmla="*/ 17 h 242"/>
                <a:gd name="T8" fmla="*/ 5 w 300"/>
                <a:gd name="T9" fmla="*/ 21 h 242"/>
                <a:gd name="T10" fmla="*/ 3 w 300"/>
                <a:gd name="T11" fmla="*/ 27 h 242"/>
                <a:gd name="T12" fmla="*/ 3 w 300"/>
                <a:gd name="T13" fmla="*/ 21 h 242"/>
                <a:gd name="T14" fmla="*/ 3 w 300"/>
                <a:gd name="T15" fmla="*/ 33 h 242"/>
                <a:gd name="T16" fmla="*/ 0 w 300"/>
                <a:gd name="T17" fmla="*/ 35 h 242"/>
                <a:gd name="T18" fmla="*/ 0 w 300"/>
                <a:gd name="T19" fmla="*/ 40 h 242"/>
                <a:gd name="T20" fmla="*/ 3 w 300"/>
                <a:gd name="T21" fmla="*/ 57 h 242"/>
                <a:gd name="T22" fmla="*/ 3 w 300"/>
                <a:gd name="T23" fmla="*/ 57 h 242"/>
                <a:gd name="T24" fmla="*/ 3 w 300"/>
                <a:gd name="T25" fmla="*/ 64 h 242"/>
                <a:gd name="T26" fmla="*/ 3 w 300"/>
                <a:gd name="T27" fmla="*/ 70 h 242"/>
                <a:gd name="T28" fmla="*/ 5 w 300"/>
                <a:gd name="T29" fmla="*/ 75 h 242"/>
                <a:gd name="T30" fmla="*/ 13 w 300"/>
                <a:gd name="T31" fmla="*/ 70 h 242"/>
                <a:gd name="T32" fmla="*/ 13 w 300"/>
                <a:gd name="T33" fmla="*/ 64 h 242"/>
                <a:gd name="T34" fmla="*/ 19 w 300"/>
                <a:gd name="T35" fmla="*/ 57 h 242"/>
                <a:gd name="T36" fmla="*/ 19 w 300"/>
                <a:gd name="T37" fmla="*/ 45 h 242"/>
                <a:gd name="T38" fmla="*/ 20 w 300"/>
                <a:gd name="T39" fmla="*/ 40 h 242"/>
                <a:gd name="T40" fmla="*/ 19 w 300"/>
                <a:gd name="T41" fmla="*/ 35 h 242"/>
                <a:gd name="T42" fmla="*/ 21 w 300"/>
                <a:gd name="T43" fmla="*/ 35 h 242"/>
                <a:gd name="T44" fmla="*/ 21 w 300"/>
                <a:gd name="T45" fmla="*/ 33 h 242"/>
                <a:gd name="T46" fmla="*/ 21 w 300"/>
                <a:gd name="T47" fmla="*/ 17 h 242"/>
                <a:gd name="T48" fmla="*/ 23 w 300"/>
                <a:gd name="T49" fmla="*/ 14 h 242"/>
                <a:gd name="T50" fmla="*/ 25 w 300"/>
                <a:gd name="T51" fmla="*/ 14 h 242"/>
                <a:gd name="T52" fmla="*/ 27 w 300"/>
                <a:gd name="T53" fmla="*/ 14 h 242"/>
                <a:gd name="T54" fmla="*/ 27 w 300"/>
                <a:gd name="T55" fmla="*/ 9 h 242"/>
                <a:gd name="T56" fmla="*/ 23 w 300"/>
                <a:gd name="T57" fmla="*/ 9 h 242"/>
                <a:gd name="T58" fmla="*/ 21 w 300"/>
                <a:gd name="T59" fmla="*/ 14 h 242"/>
                <a:gd name="T60" fmla="*/ 20 w 300"/>
                <a:gd name="T61" fmla="*/ 7 h 242"/>
                <a:gd name="T62" fmla="*/ 19 w 300"/>
                <a:gd name="T63" fmla="*/ 0 h 242"/>
                <a:gd name="T64" fmla="*/ 17 w 300"/>
                <a:gd name="T65" fmla="*/ 9 h 242"/>
                <a:gd name="T66" fmla="*/ 16 w 300"/>
                <a:gd name="T67" fmla="*/ 9 h 242"/>
                <a:gd name="T68" fmla="*/ 13 w 300"/>
                <a:gd name="T69" fmla="*/ 14 h 242"/>
                <a:gd name="T70" fmla="*/ 13 w 300"/>
                <a:gd name="T71" fmla="*/ 14 h 242"/>
                <a:gd name="T72" fmla="*/ 10 w 300"/>
                <a:gd name="T73" fmla="*/ 9 h 2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00"/>
                <a:gd name="T112" fmla="*/ 0 h 242"/>
                <a:gd name="T113" fmla="*/ 300 w 300"/>
                <a:gd name="T114" fmla="*/ 242 h 2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00" h="242">
                  <a:moveTo>
                    <a:pt x="112" y="31"/>
                  </a:moveTo>
                  <a:lnTo>
                    <a:pt x="100" y="31"/>
                  </a:lnTo>
                  <a:lnTo>
                    <a:pt x="83" y="31"/>
                  </a:lnTo>
                  <a:lnTo>
                    <a:pt x="83" y="54"/>
                  </a:lnTo>
                  <a:lnTo>
                    <a:pt x="56" y="71"/>
                  </a:lnTo>
                  <a:lnTo>
                    <a:pt x="43" y="83"/>
                  </a:lnTo>
                  <a:lnTo>
                    <a:pt x="12" y="71"/>
                  </a:lnTo>
                  <a:lnTo>
                    <a:pt x="12" y="102"/>
                  </a:lnTo>
                  <a:lnTo>
                    <a:pt x="0" y="114"/>
                  </a:lnTo>
                  <a:lnTo>
                    <a:pt x="0" y="127"/>
                  </a:lnTo>
                  <a:lnTo>
                    <a:pt x="12" y="183"/>
                  </a:lnTo>
                  <a:lnTo>
                    <a:pt x="43" y="183"/>
                  </a:lnTo>
                  <a:lnTo>
                    <a:pt x="43" y="202"/>
                  </a:lnTo>
                  <a:lnTo>
                    <a:pt x="24" y="225"/>
                  </a:lnTo>
                  <a:lnTo>
                    <a:pt x="56" y="242"/>
                  </a:lnTo>
                  <a:lnTo>
                    <a:pt x="156" y="225"/>
                  </a:lnTo>
                  <a:lnTo>
                    <a:pt x="156" y="202"/>
                  </a:lnTo>
                  <a:lnTo>
                    <a:pt x="212" y="183"/>
                  </a:lnTo>
                  <a:lnTo>
                    <a:pt x="212" y="142"/>
                  </a:lnTo>
                  <a:lnTo>
                    <a:pt x="227" y="127"/>
                  </a:lnTo>
                  <a:lnTo>
                    <a:pt x="212" y="114"/>
                  </a:lnTo>
                  <a:lnTo>
                    <a:pt x="242" y="114"/>
                  </a:lnTo>
                  <a:lnTo>
                    <a:pt x="242" y="102"/>
                  </a:lnTo>
                  <a:lnTo>
                    <a:pt x="242" y="54"/>
                  </a:lnTo>
                  <a:lnTo>
                    <a:pt x="271" y="43"/>
                  </a:lnTo>
                  <a:lnTo>
                    <a:pt x="283" y="43"/>
                  </a:lnTo>
                  <a:lnTo>
                    <a:pt x="300" y="43"/>
                  </a:lnTo>
                  <a:lnTo>
                    <a:pt x="300" y="31"/>
                  </a:lnTo>
                  <a:lnTo>
                    <a:pt x="271" y="31"/>
                  </a:lnTo>
                  <a:lnTo>
                    <a:pt x="242" y="43"/>
                  </a:lnTo>
                  <a:lnTo>
                    <a:pt x="227" y="16"/>
                  </a:lnTo>
                  <a:lnTo>
                    <a:pt x="212" y="0"/>
                  </a:lnTo>
                  <a:lnTo>
                    <a:pt x="200" y="31"/>
                  </a:lnTo>
                  <a:lnTo>
                    <a:pt x="183" y="31"/>
                  </a:lnTo>
                  <a:lnTo>
                    <a:pt x="156" y="43"/>
                  </a:lnTo>
                  <a:lnTo>
                    <a:pt x="143" y="43"/>
                  </a:lnTo>
                  <a:lnTo>
                    <a:pt x="112" y="31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606" name="Freeform 220"/>
            <p:cNvSpPr>
              <a:spLocks/>
            </p:cNvSpPr>
            <p:nvPr/>
          </p:nvSpPr>
          <p:spPr bwMode="auto">
            <a:xfrm>
              <a:off x="4547" y="1314"/>
              <a:ext cx="599" cy="249"/>
            </a:xfrm>
            <a:custGeom>
              <a:avLst/>
              <a:gdLst>
                <a:gd name="T0" fmla="*/ 52 w 690"/>
                <a:gd name="T1" fmla="*/ 20 h 267"/>
                <a:gd name="T2" fmla="*/ 54 w 690"/>
                <a:gd name="T3" fmla="*/ 16 h 267"/>
                <a:gd name="T4" fmla="*/ 49 w 690"/>
                <a:gd name="T5" fmla="*/ 12 h 267"/>
                <a:gd name="T6" fmla="*/ 47 w 690"/>
                <a:gd name="T7" fmla="*/ 16 h 267"/>
                <a:gd name="T8" fmla="*/ 42 w 690"/>
                <a:gd name="T9" fmla="*/ 20 h 267"/>
                <a:gd name="T10" fmla="*/ 32 w 690"/>
                <a:gd name="T11" fmla="*/ 12 h 267"/>
                <a:gd name="T12" fmla="*/ 27 w 690"/>
                <a:gd name="T13" fmla="*/ 12 h 267"/>
                <a:gd name="T14" fmla="*/ 23 w 690"/>
                <a:gd name="T15" fmla="*/ 7 h 267"/>
                <a:gd name="T16" fmla="*/ 18 w 690"/>
                <a:gd name="T17" fmla="*/ 0 h 267"/>
                <a:gd name="T18" fmla="*/ 17 w 690"/>
                <a:gd name="T19" fmla="*/ 7 h 267"/>
                <a:gd name="T20" fmla="*/ 18 w 690"/>
                <a:gd name="T21" fmla="*/ 7 h 267"/>
                <a:gd name="T22" fmla="*/ 18 w 690"/>
                <a:gd name="T23" fmla="*/ 16 h 267"/>
                <a:gd name="T24" fmla="*/ 13 w 690"/>
                <a:gd name="T25" fmla="*/ 16 h 267"/>
                <a:gd name="T26" fmla="*/ 10 w 690"/>
                <a:gd name="T27" fmla="*/ 12 h 267"/>
                <a:gd name="T28" fmla="*/ 7 w 690"/>
                <a:gd name="T29" fmla="*/ 7 h 267"/>
                <a:gd name="T30" fmla="*/ 0 w 690"/>
                <a:gd name="T31" fmla="*/ 20 h 267"/>
                <a:gd name="T32" fmla="*/ 3 w 690"/>
                <a:gd name="T33" fmla="*/ 29 h 267"/>
                <a:gd name="T34" fmla="*/ 6 w 690"/>
                <a:gd name="T35" fmla="*/ 34 h 267"/>
                <a:gd name="T36" fmla="*/ 8 w 690"/>
                <a:gd name="T37" fmla="*/ 38 h 267"/>
                <a:gd name="T38" fmla="*/ 9 w 690"/>
                <a:gd name="T39" fmla="*/ 50 h 267"/>
                <a:gd name="T40" fmla="*/ 18 w 690"/>
                <a:gd name="T41" fmla="*/ 59 h 267"/>
                <a:gd name="T42" fmla="*/ 23 w 690"/>
                <a:gd name="T43" fmla="*/ 71 h 267"/>
                <a:gd name="T44" fmla="*/ 31 w 690"/>
                <a:gd name="T45" fmla="*/ 71 h 267"/>
                <a:gd name="T46" fmla="*/ 41 w 690"/>
                <a:gd name="T47" fmla="*/ 80 h 267"/>
                <a:gd name="T48" fmla="*/ 45 w 690"/>
                <a:gd name="T49" fmla="*/ 76 h 267"/>
                <a:gd name="T50" fmla="*/ 49 w 690"/>
                <a:gd name="T51" fmla="*/ 71 h 267"/>
                <a:gd name="T52" fmla="*/ 52 w 690"/>
                <a:gd name="T53" fmla="*/ 63 h 267"/>
                <a:gd name="T54" fmla="*/ 50 w 690"/>
                <a:gd name="T55" fmla="*/ 59 h 267"/>
                <a:gd name="T56" fmla="*/ 52 w 690"/>
                <a:gd name="T57" fmla="*/ 55 h 267"/>
                <a:gd name="T58" fmla="*/ 54 w 690"/>
                <a:gd name="T59" fmla="*/ 55 h 267"/>
                <a:gd name="T60" fmla="*/ 56 w 690"/>
                <a:gd name="T61" fmla="*/ 50 h 267"/>
                <a:gd name="T62" fmla="*/ 57 w 690"/>
                <a:gd name="T63" fmla="*/ 46 h 267"/>
                <a:gd name="T64" fmla="*/ 58 w 690"/>
                <a:gd name="T65" fmla="*/ 42 h 267"/>
                <a:gd name="T66" fmla="*/ 62 w 690"/>
                <a:gd name="T67" fmla="*/ 42 h 267"/>
                <a:gd name="T68" fmla="*/ 61 w 690"/>
                <a:gd name="T69" fmla="*/ 34 h 267"/>
                <a:gd name="T70" fmla="*/ 60 w 690"/>
                <a:gd name="T71" fmla="*/ 29 h 267"/>
                <a:gd name="T72" fmla="*/ 57 w 690"/>
                <a:gd name="T73" fmla="*/ 34 h 267"/>
                <a:gd name="T74" fmla="*/ 54 w 690"/>
                <a:gd name="T75" fmla="*/ 34 h 267"/>
                <a:gd name="T76" fmla="*/ 52 w 690"/>
                <a:gd name="T77" fmla="*/ 20 h 26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90"/>
                <a:gd name="T118" fmla="*/ 0 h 267"/>
                <a:gd name="T119" fmla="*/ 690 w 690"/>
                <a:gd name="T120" fmla="*/ 267 h 26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90" h="267">
                  <a:moveTo>
                    <a:pt x="573" y="63"/>
                  </a:moveTo>
                  <a:lnTo>
                    <a:pt x="590" y="50"/>
                  </a:lnTo>
                  <a:lnTo>
                    <a:pt x="550" y="38"/>
                  </a:lnTo>
                  <a:lnTo>
                    <a:pt x="517" y="50"/>
                  </a:lnTo>
                  <a:lnTo>
                    <a:pt x="461" y="63"/>
                  </a:lnTo>
                  <a:lnTo>
                    <a:pt x="358" y="38"/>
                  </a:lnTo>
                  <a:lnTo>
                    <a:pt x="302" y="38"/>
                  </a:lnTo>
                  <a:lnTo>
                    <a:pt x="258" y="11"/>
                  </a:lnTo>
                  <a:lnTo>
                    <a:pt x="202" y="0"/>
                  </a:lnTo>
                  <a:lnTo>
                    <a:pt x="190" y="11"/>
                  </a:lnTo>
                  <a:lnTo>
                    <a:pt x="202" y="23"/>
                  </a:lnTo>
                  <a:lnTo>
                    <a:pt x="202" y="50"/>
                  </a:lnTo>
                  <a:lnTo>
                    <a:pt x="142" y="50"/>
                  </a:lnTo>
                  <a:lnTo>
                    <a:pt x="119" y="38"/>
                  </a:lnTo>
                  <a:lnTo>
                    <a:pt x="71" y="23"/>
                  </a:lnTo>
                  <a:lnTo>
                    <a:pt x="0" y="63"/>
                  </a:lnTo>
                  <a:lnTo>
                    <a:pt x="31" y="94"/>
                  </a:lnTo>
                  <a:lnTo>
                    <a:pt x="60" y="111"/>
                  </a:lnTo>
                  <a:lnTo>
                    <a:pt x="87" y="123"/>
                  </a:lnTo>
                  <a:lnTo>
                    <a:pt x="102" y="163"/>
                  </a:lnTo>
                  <a:lnTo>
                    <a:pt x="202" y="194"/>
                  </a:lnTo>
                  <a:lnTo>
                    <a:pt x="258" y="234"/>
                  </a:lnTo>
                  <a:lnTo>
                    <a:pt x="346" y="234"/>
                  </a:lnTo>
                  <a:lnTo>
                    <a:pt x="446" y="267"/>
                  </a:lnTo>
                  <a:lnTo>
                    <a:pt x="502" y="250"/>
                  </a:lnTo>
                  <a:lnTo>
                    <a:pt x="550" y="234"/>
                  </a:lnTo>
                  <a:lnTo>
                    <a:pt x="573" y="209"/>
                  </a:lnTo>
                  <a:lnTo>
                    <a:pt x="561" y="194"/>
                  </a:lnTo>
                  <a:lnTo>
                    <a:pt x="573" y="182"/>
                  </a:lnTo>
                  <a:lnTo>
                    <a:pt x="601" y="182"/>
                  </a:lnTo>
                  <a:lnTo>
                    <a:pt x="617" y="163"/>
                  </a:lnTo>
                  <a:lnTo>
                    <a:pt x="632" y="150"/>
                  </a:lnTo>
                  <a:lnTo>
                    <a:pt x="649" y="138"/>
                  </a:lnTo>
                  <a:lnTo>
                    <a:pt x="690" y="138"/>
                  </a:lnTo>
                  <a:lnTo>
                    <a:pt x="672" y="111"/>
                  </a:lnTo>
                  <a:lnTo>
                    <a:pt x="661" y="94"/>
                  </a:lnTo>
                  <a:lnTo>
                    <a:pt x="632" y="111"/>
                  </a:lnTo>
                  <a:lnTo>
                    <a:pt x="601" y="111"/>
                  </a:lnTo>
                  <a:lnTo>
                    <a:pt x="573" y="63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607" name="Freeform 221"/>
            <p:cNvSpPr>
              <a:spLocks/>
            </p:cNvSpPr>
            <p:nvPr/>
          </p:nvSpPr>
          <p:spPr bwMode="auto">
            <a:xfrm>
              <a:off x="3424" y="1815"/>
              <a:ext cx="223" cy="239"/>
            </a:xfrm>
            <a:custGeom>
              <a:avLst/>
              <a:gdLst>
                <a:gd name="T0" fmla="*/ 21 w 255"/>
                <a:gd name="T1" fmla="*/ 7 h 255"/>
                <a:gd name="T2" fmla="*/ 23 w 255"/>
                <a:gd name="T3" fmla="*/ 20 h 255"/>
                <a:gd name="T4" fmla="*/ 21 w 255"/>
                <a:gd name="T5" fmla="*/ 33 h 255"/>
                <a:gd name="T6" fmla="*/ 20 w 255"/>
                <a:gd name="T7" fmla="*/ 27 h 255"/>
                <a:gd name="T8" fmla="*/ 17 w 255"/>
                <a:gd name="T9" fmla="*/ 15 h 255"/>
                <a:gd name="T10" fmla="*/ 18 w 255"/>
                <a:gd name="T11" fmla="*/ 23 h 255"/>
                <a:gd name="T12" fmla="*/ 26 w 255"/>
                <a:gd name="T13" fmla="*/ 67 h 255"/>
                <a:gd name="T14" fmla="*/ 26 w 255"/>
                <a:gd name="T15" fmla="*/ 76 h 255"/>
                <a:gd name="T16" fmla="*/ 23 w 255"/>
                <a:gd name="T17" fmla="*/ 85 h 255"/>
                <a:gd name="T18" fmla="*/ 20 w 255"/>
                <a:gd name="T19" fmla="*/ 85 h 255"/>
                <a:gd name="T20" fmla="*/ 3 w 255"/>
                <a:gd name="T21" fmla="*/ 85 h 255"/>
                <a:gd name="T22" fmla="*/ 0 w 255"/>
                <a:gd name="T23" fmla="*/ 27 h 255"/>
                <a:gd name="T24" fmla="*/ 0 w 255"/>
                <a:gd name="T25" fmla="*/ 15 h 255"/>
                <a:gd name="T26" fmla="*/ 0 w 255"/>
                <a:gd name="T27" fmla="*/ 0 h 255"/>
                <a:gd name="T28" fmla="*/ 3 w 255"/>
                <a:gd name="T29" fmla="*/ 0 h 255"/>
                <a:gd name="T30" fmla="*/ 10 w 255"/>
                <a:gd name="T31" fmla="*/ 7 h 255"/>
                <a:gd name="T32" fmla="*/ 14 w 255"/>
                <a:gd name="T33" fmla="*/ 0 h 255"/>
                <a:gd name="T34" fmla="*/ 16 w 255"/>
                <a:gd name="T35" fmla="*/ 0 h 255"/>
                <a:gd name="T36" fmla="*/ 16 w 255"/>
                <a:gd name="T37" fmla="*/ 7 h 255"/>
                <a:gd name="T38" fmla="*/ 17 w 255"/>
                <a:gd name="T39" fmla="*/ 7 h 255"/>
                <a:gd name="T40" fmla="*/ 18 w 255"/>
                <a:gd name="T41" fmla="*/ 7 h 255"/>
                <a:gd name="T42" fmla="*/ 21 w 255"/>
                <a:gd name="T43" fmla="*/ 7 h 25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55"/>
                <a:gd name="T67" fmla="*/ 0 h 255"/>
                <a:gd name="T68" fmla="*/ 255 w 255"/>
                <a:gd name="T69" fmla="*/ 255 h 25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55" h="255">
                  <a:moveTo>
                    <a:pt x="211" y="19"/>
                  </a:moveTo>
                  <a:lnTo>
                    <a:pt x="230" y="59"/>
                  </a:lnTo>
                  <a:lnTo>
                    <a:pt x="211" y="98"/>
                  </a:lnTo>
                  <a:lnTo>
                    <a:pt x="198" y="82"/>
                  </a:lnTo>
                  <a:lnTo>
                    <a:pt x="171" y="42"/>
                  </a:lnTo>
                  <a:lnTo>
                    <a:pt x="182" y="71"/>
                  </a:lnTo>
                  <a:lnTo>
                    <a:pt x="255" y="201"/>
                  </a:lnTo>
                  <a:lnTo>
                    <a:pt x="255" y="230"/>
                  </a:lnTo>
                  <a:lnTo>
                    <a:pt x="230" y="255"/>
                  </a:lnTo>
                  <a:lnTo>
                    <a:pt x="198" y="255"/>
                  </a:lnTo>
                  <a:lnTo>
                    <a:pt x="11" y="255"/>
                  </a:lnTo>
                  <a:lnTo>
                    <a:pt x="0" y="82"/>
                  </a:lnTo>
                  <a:lnTo>
                    <a:pt x="0" y="42"/>
                  </a:lnTo>
                  <a:lnTo>
                    <a:pt x="0" y="0"/>
                  </a:lnTo>
                  <a:lnTo>
                    <a:pt x="42" y="0"/>
                  </a:lnTo>
                  <a:lnTo>
                    <a:pt x="98" y="19"/>
                  </a:lnTo>
                  <a:lnTo>
                    <a:pt x="142" y="0"/>
                  </a:lnTo>
                  <a:lnTo>
                    <a:pt x="155" y="0"/>
                  </a:lnTo>
                  <a:lnTo>
                    <a:pt x="155" y="19"/>
                  </a:lnTo>
                  <a:lnTo>
                    <a:pt x="171" y="19"/>
                  </a:lnTo>
                  <a:lnTo>
                    <a:pt x="182" y="19"/>
                  </a:lnTo>
                  <a:lnTo>
                    <a:pt x="211" y="19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608" name="Freeform 222"/>
            <p:cNvSpPr>
              <a:spLocks/>
            </p:cNvSpPr>
            <p:nvPr/>
          </p:nvSpPr>
          <p:spPr bwMode="auto">
            <a:xfrm>
              <a:off x="3541" y="2639"/>
              <a:ext cx="218" cy="264"/>
            </a:xfrm>
            <a:custGeom>
              <a:avLst/>
              <a:gdLst>
                <a:gd name="T0" fmla="*/ 3 w 252"/>
                <a:gd name="T1" fmla="*/ 0 h 282"/>
                <a:gd name="T2" fmla="*/ 4 w 252"/>
                <a:gd name="T3" fmla="*/ 0 h 282"/>
                <a:gd name="T4" fmla="*/ 9 w 252"/>
                <a:gd name="T5" fmla="*/ 0 h 282"/>
                <a:gd name="T6" fmla="*/ 10 w 252"/>
                <a:gd name="T7" fmla="*/ 0 h 282"/>
                <a:gd name="T8" fmla="*/ 16 w 252"/>
                <a:gd name="T9" fmla="*/ 15 h 282"/>
                <a:gd name="T10" fmla="*/ 16 w 252"/>
                <a:gd name="T11" fmla="*/ 23 h 282"/>
                <a:gd name="T12" fmla="*/ 19 w 252"/>
                <a:gd name="T13" fmla="*/ 33 h 282"/>
                <a:gd name="T14" fmla="*/ 18 w 252"/>
                <a:gd name="T15" fmla="*/ 42 h 282"/>
                <a:gd name="T16" fmla="*/ 20 w 252"/>
                <a:gd name="T17" fmla="*/ 51 h 282"/>
                <a:gd name="T18" fmla="*/ 19 w 252"/>
                <a:gd name="T19" fmla="*/ 69 h 282"/>
                <a:gd name="T20" fmla="*/ 20 w 252"/>
                <a:gd name="T21" fmla="*/ 78 h 282"/>
                <a:gd name="T22" fmla="*/ 22 w 252"/>
                <a:gd name="T23" fmla="*/ 84 h 282"/>
                <a:gd name="T24" fmla="*/ 19 w 252"/>
                <a:gd name="T25" fmla="*/ 88 h 282"/>
                <a:gd name="T26" fmla="*/ 13 w 252"/>
                <a:gd name="T27" fmla="*/ 91 h 282"/>
                <a:gd name="T28" fmla="*/ 10 w 252"/>
                <a:gd name="T29" fmla="*/ 91 h 282"/>
                <a:gd name="T30" fmla="*/ 10 w 252"/>
                <a:gd name="T31" fmla="*/ 78 h 282"/>
                <a:gd name="T32" fmla="*/ 9 w 252"/>
                <a:gd name="T33" fmla="*/ 74 h 282"/>
                <a:gd name="T34" fmla="*/ 7 w 252"/>
                <a:gd name="T35" fmla="*/ 74 h 282"/>
                <a:gd name="T36" fmla="*/ 3 w 252"/>
                <a:gd name="T37" fmla="*/ 65 h 282"/>
                <a:gd name="T38" fmla="*/ 3 w 252"/>
                <a:gd name="T39" fmla="*/ 65 h 282"/>
                <a:gd name="T40" fmla="*/ 3 w 252"/>
                <a:gd name="T41" fmla="*/ 61 h 282"/>
                <a:gd name="T42" fmla="*/ 0 w 252"/>
                <a:gd name="T43" fmla="*/ 45 h 282"/>
                <a:gd name="T44" fmla="*/ 0 w 252"/>
                <a:gd name="T45" fmla="*/ 29 h 282"/>
                <a:gd name="T46" fmla="*/ 3 w 252"/>
                <a:gd name="T47" fmla="*/ 19 h 282"/>
                <a:gd name="T48" fmla="*/ 3 w 252"/>
                <a:gd name="T49" fmla="*/ 8 h 282"/>
                <a:gd name="T50" fmla="*/ 3 w 252"/>
                <a:gd name="T51" fmla="*/ 7 h 282"/>
                <a:gd name="T52" fmla="*/ 3 w 252"/>
                <a:gd name="T53" fmla="*/ 0 h 28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52"/>
                <a:gd name="T82" fmla="*/ 0 h 282"/>
                <a:gd name="T83" fmla="*/ 252 w 252"/>
                <a:gd name="T84" fmla="*/ 282 h 282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52" h="282">
                  <a:moveTo>
                    <a:pt x="12" y="0"/>
                  </a:moveTo>
                  <a:lnTo>
                    <a:pt x="52" y="0"/>
                  </a:lnTo>
                  <a:lnTo>
                    <a:pt x="98" y="0"/>
                  </a:lnTo>
                  <a:lnTo>
                    <a:pt x="112" y="0"/>
                  </a:lnTo>
                  <a:lnTo>
                    <a:pt x="183" y="42"/>
                  </a:lnTo>
                  <a:lnTo>
                    <a:pt x="198" y="71"/>
                  </a:lnTo>
                  <a:lnTo>
                    <a:pt x="223" y="98"/>
                  </a:lnTo>
                  <a:lnTo>
                    <a:pt x="212" y="127"/>
                  </a:lnTo>
                  <a:lnTo>
                    <a:pt x="239" y="158"/>
                  </a:lnTo>
                  <a:lnTo>
                    <a:pt x="223" y="213"/>
                  </a:lnTo>
                  <a:lnTo>
                    <a:pt x="239" y="238"/>
                  </a:lnTo>
                  <a:lnTo>
                    <a:pt x="252" y="257"/>
                  </a:lnTo>
                  <a:lnTo>
                    <a:pt x="223" y="269"/>
                  </a:lnTo>
                  <a:lnTo>
                    <a:pt x="152" y="282"/>
                  </a:lnTo>
                  <a:lnTo>
                    <a:pt x="123" y="282"/>
                  </a:lnTo>
                  <a:lnTo>
                    <a:pt x="112" y="238"/>
                  </a:lnTo>
                  <a:lnTo>
                    <a:pt x="98" y="227"/>
                  </a:lnTo>
                  <a:lnTo>
                    <a:pt x="79" y="227"/>
                  </a:lnTo>
                  <a:lnTo>
                    <a:pt x="39" y="198"/>
                  </a:lnTo>
                  <a:lnTo>
                    <a:pt x="23" y="198"/>
                  </a:lnTo>
                  <a:lnTo>
                    <a:pt x="23" y="186"/>
                  </a:lnTo>
                  <a:lnTo>
                    <a:pt x="0" y="138"/>
                  </a:lnTo>
                  <a:lnTo>
                    <a:pt x="0" y="87"/>
                  </a:lnTo>
                  <a:lnTo>
                    <a:pt x="23" y="54"/>
                  </a:lnTo>
                  <a:lnTo>
                    <a:pt x="23" y="27"/>
                  </a:lnTo>
                  <a:lnTo>
                    <a:pt x="23" y="1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0000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609" name="Freeform 223"/>
            <p:cNvSpPr>
              <a:spLocks/>
            </p:cNvSpPr>
            <p:nvPr/>
          </p:nvSpPr>
          <p:spPr bwMode="auto">
            <a:xfrm>
              <a:off x="3550" y="2882"/>
              <a:ext cx="209" cy="394"/>
            </a:xfrm>
            <a:custGeom>
              <a:avLst/>
              <a:gdLst>
                <a:gd name="T0" fmla="*/ 4 w 238"/>
                <a:gd name="T1" fmla="*/ 128 h 423"/>
                <a:gd name="T2" fmla="*/ 4 w 238"/>
                <a:gd name="T3" fmla="*/ 122 h 423"/>
                <a:gd name="T4" fmla="*/ 4 w 238"/>
                <a:gd name="T5" fmla="*/ 96 h 423"/>
                <a:gd name="T6" fmla="*/ 6 w 238"/>
                <a:gd name="T7" fmla="*/ 75 h 423"/>
                <a:gd name="T8" fmla="*/ 6 w 238"/>
                <a:gd name="T9" fmla="*/ 54 h 423"/>
                <a:gd name="T10" fmla="*/ 6 w 238"/>
                <a:gd name="T11" fmla="*/ 45 h 423"/>
                <a:gd name="T12" fmla="*/ 4 w 238"/>
                <a:gd name="T13" fmla="*/ 42 h 423"/>
                <a:gd name="T14" fmla="*/ 0 w 238"/>
                <a:gd name="T15" fmla="*/ 42 h 423"/>
                <a:gd name="T16" fmla="*/ 0 w 238"/>
                <a:gd name="T17" fmla="*/ 37 h 423"/>
                <a:gd name="T18" fmla="*/ 0 w 238"/>
                <a:gd name="T19" fmla="*/ 34 h 423"/>
                <a:gd name="T20" fmla="*/ 8 w 238"/>
                <a:gd name="T21" fmla="*/ 25 h 423"/>
                <a:gd name="T22" fmla="*/ 8 w 238"/>
                <a:gd name="T23" fmla="*/ 30 h 423"/>
                <a:gd name="T24" fmla="*/ 11 w 238"/>
                <a:gd name="T25" fmla="*/ 30 h 423"/>
                <a:gd name="T26" fmla="*/ 10 w 238"/>
                <a:gd name="T27" fmla="*/ 42 h 423"/>
                <a:gd name="T28" fmla="*/ 12 w 238"/>
                <a:gd name="T29" fmla="*/ 49 h 423"/>
                <a:gd name="T30" fmla="*/ 14 w 238"/>
                <a:gd name="T31" fmla="*/ 42 h 423"/>
                <a:gd name="T32" fmla="*/ 14 w 238"/>
                <a:gd name="T33" fmla="*/ 34 h 423"/>
                <a:gd name="T34" fmla="*/ 11 w 238"/>
                <a:gd name="T35" fmla="*/ 20 h 423"/>
                <a:gd name="T36" fmla="*/ 11 w 238"/>
                <a:gd name="T37" fmla="*/ 12 h 423"/>
                <a:gd name="T38" fmla="*/ 12 w 238"/>
                <a:gd name="T39" fmla="*/ 7 h 423"/>
                <a:gd name="T40" fmla="*/ 15 w 238"/>
                <a:gd name="T41" fmla="*/ 7 h 423"/>
                <a:gd name="T42" fmla="*/ 24 w 238"/>
                <a:gd name="T43" fmla="*/ 7 h 423"/>
                <a:gd name="T44" fmla="*/ 27 w 238"/>
                <a:gd name="T45" fmla="*/ 0 h 423"/>
                <a:gd name="T46" fmla="*/ 27 w 238"/>
                <a:gd name="T47" fmla="*/ 37 h 423"/>
                <a:gd name="T48" fmla="*/ 22 w 238"/>
                <a:gd name="T49" fmla="*/ 49 h 423"/>
                <a:gd name="T50" fmla="*/ 17 w 238"/>
                <a:gd name="T51" fmla="*/ 54 h 423"/>
                <a:gd name="T52" fmla="*/ 11 w 238"/>
                <a:gd name="T53" fmla="*/ 75 h 423"/>
                <a:gd name="T54" fmla="*/ 11 w 238"/>
                <a:gd name="T55" fmla="*/ 77 h 423"/>
                <a:gd name="T56" fmla="*/ 12 w 238"/>
                <a:gd name="T57" fmla="*/ 93 h 423"/>
                <a:gd name="T58" fmla="*/ 11 w 238"/>
                <a:gd name="T59" fmla="*/ 109 h 423"/>
                <a:gd name="T60" fmla="*/ 4 w 238"/>
                <a:gd name="T61" fmla="*/ 119 h 423"/>
                <a:gd name="T62" fmla="*/ 4 w 238"/>
                <a:gd name="T63" fmla="*/ 122 h 423"/>
                <a:gd name="T64" fmla="*/ 4 w 238"/>
                <a:gd name="T65" fmla="*/ 128 h 423"/>
                <a:gd name="T66" fmla="*/ 4 w 238"/>
                <a:gd name="T67" fmla="*/ 128 h 42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38"/>
                <a:gd name="T103" fmla="*/ 0 h 423"/>
                <a:gd name="T104" fmla="*/ 238 w 238"/>
                <a:gd name="T105" fmla="*/ 423 h 42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38" h="423">
                  <a:moveTo>
                    <a:pt x="27" y="423"/>
                  </a:moveTo>
                  <a:lnTo>
                    <a:pt x="27" y="409"/>
                  </a:lnTo>
                  <a:lnTo>
                    <a:pt x="11" y="323"/>
                  </a:lnTo>
                  <a:lnTo>
                    <a:pt x="54" y="250"/>
                  </a:lnTo>
                  <a:lnTo>
                    <a:pt x="54" y="183"/>
                  </a:lnTo>
                  <a:lnTo>
                    <a:pt x="54" y="150"/>
                  </a:lnTo>
                  <a:lnTo>
                    <a:pt x="11" y="139"/>
                  </a:lnTo>
                  <a:lnTo>
                    <a:pt x="0" y="139"/>
                  </a:lnTo>
                  <a:lnTo>
                    <a:pt x="0" y="127"/>
                  </a:lnTo>
                  <a:lnTo>
                    <a:pt x="0" y="112"/>
                  </a:lnTo>
                  <a:lnTo>
                    <a:pt x="67" y="83"/>
                  </a:lnTo>
                  <a:lnTo>
                    <a:pt x="67" y="98"/>
                  </a:lnTo>
                  <a:lnTo>
                    <a:pt x="98" y="98"/>
                  </a:lnTo>
                  <a:lnTo>
                    <a:pt x="86" y="139"/>
                  </a:lnTo>
                  <a:lnTo>
                    <a:pt x="109" y="167"/>
                  </a:lnTo>
                  <a:lnTo>
                    <a:pt x="127" y="139"/>
                  </a:lnTo>
                  <a:lnTo>
                    <a:pt x="127" y="112"/>
                  </a:lnTo>
                  <a:lnTo>
                    <a:pt x="98" y="67"/>
                  </a:lnTo>
                  <a:lnTo>
                    <a:pt x="98" y="39"/>
                  </a:lnTo>
                  <a:lnTo>
                    <a:pt x="109" y="23"/>
                  </a:lnTo>
                  <a:lnTo>
                    <a:pt x="138" y="23"/>
                  </a:lnTo>
                  <a:lnTo>
                    <a:pt x="209" y="12"/>
                  </a:lnTo>
                  <a:lnTo>
                    <a:pt x="238" y="0"/>
                  </a:lnTo>
                  <a:lnTo>
                    <a:pt x="238" y="127"/>
                  </a:lnTo>
                  <a:lnTo>
                    <a:pt x="198" y="167"/>
                  </a:lnTo>
                  <a:lnTo>
                    <a:pt x="154" y="183"/>
                  </a:lnTo>
                  <a:lnTo>
                    <a:pt x="98" y="250"/>
                  </a:lnTo>
                  <a:lnTo>
                    <a:pt x="98" y="261"/>
                  </a:lnTo>
                  <a:lnTo>
                    <a:pt x="109" y="309"/>
                  </a:lnTo>
                  <a:lnTo>
                    <a:pt x="98" y="365"/>
                  </a:lnTo>
                  <a:lnTo>
                    <a:pt x="38" y="394"/>
                  </a:lnTo>
                  <a:lnTo>
                    <a:pt x="38" y="409"/>
                  </a:lnTo>
                  <a:lnTo>
                    <a:pt x="38" y="423"/>
                  </a:lnTo>
                  <a:lnTo>
                    <a:pt x="27" y="423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610" name="Freeform 224"/>
            <p:cNvSpPr>
              <a:spLocks/>
            </p:cNvSpPr>
            <p:nvPr/>
          </p:nvSpPr>
          <p:spPr bwMode="auto">
            <a:xfrm>
              <a:off x="3262" y="3174"/>
              <a:ext cx="324" cy="315"/>
            </a:xfrm>
            <a:custGeom>
              <a:avLst/>
              <a:gdLst>
                <a:gd name="T0" fmla="*/ 31 w 370"/>
                <a:gd name="T1" fmla="*/ 0 h 338"/>
                <a:gd name="T2" fmla="*/ 27 w 370"/>
                <a:gd name="T3" fmla="*/ 7 h 338"/>
                <a:gd name="T4" fmla="*/ 21 w 370"/>
                <a:gd name="T5" fmla="*/ 25 h 338"/>
                <a:gd name="T6" fmla="*/ 19 w 370"/>
                <a:gd name="T7" fmla="*/ 25 h 338"/>
                <a:gd name="T8" fmla="*/ 17 w 370"/>
                <a:gd name="T9" fmla="*/ 25 h 338"/>
                <a:gd name="T10" fmla="*/ 14 w 370"/>
                <a:gd name="T11" fmla="*/ 33 h 338"/>
                <a:gd name="T12" fmla="*/ 11 w 370"/>
                <a:gd name="T13" fmla="*/ 37 h 338"/>
                <a:gd name="T14" fmla="*/ 10 w 370"/>
                <a:gd name="T15" fmla="*/ 33 h 338"/>
                <a:gd name="T16" fmla="*/ 11 w 370"/>
                <a:gd name="T17" fmla="*/ 25 h 338"/>
                <a:gd name="T18" fmla="*/ 8 w 370"/>
                <a:gd name="T19" fmla="*/ 21 h 338"/>
                <a:gd name="T20" fmla="*/ 8 w 370"/>
                <a:gd name="T21" fmla="*/ 51 h 338"/>
                <a:gd name="T22" fmla="*/ 7 w 370"/>
                <a:gd name="T23" fmla="*/ 55 h 338"/>
                <a:gd name="T24" fmla="*/ 4 w 370"/>
                <a:gd name="T25" fmla="*/ 55 h 338"/>
                <a:gd name="T26" fmla="*/ 4 w 370"/>
                <a:gd name="T27" fmla="*/ 51 h 338"/>
                <a:gd name="T28" fmla="*/ 0 w 370"/>
                <a:gd name="T29" fmla="*/ 47 h 338"/>
                <a:gd name="T30" fmla="*/ 0 w 370"/>
                <a:gd name="T31" fmla="*/ 51 h 338"/>
                <a:gd name="T32" fmla="*/ 0 w 370"/>
                <a:gd name="T33" fmla="*/ 55 h 338"/>
                <a:gd name="T34" fmla="*/ 4 w 370"/>
                <a:gd name="T35" fmla="*/ 77 h 338"/>
                <a:gd name="T36" fmla="*/ 4 w 370"/>
                <a:gd name="T37" fmla="*/ 85 h 338"/>
                <a:gd name="T38" fmla="*/ 4 w 370"/>
                <a:gd name="T39" fmla="*/ 85 h 338"/>
                <a:gd name="T40" fmla="*/ 4 w 370"/>
                <a:gd name="T41" fmla="*/ 97 h 338"/>
                <a:gd name="T42" fmla="*/ 4 w 370"/>
                <a:gd name="T43" fmla="*/ 94 h 338"/>
                <a:gd name="T44" fmla="*/ 7 w 370"/>
                <a:gd name="T45" fmla="*/ 103 h 338"/>
                <a:gd name="T46" fmla="*/ 8 w 370"/>
                <a:gd name="T47" fmla="*/ 103 h 338"/>
                <a:gd name="T48" fmla="*/ 14 w 370"/>
                <a:gd name="T49" fmla="*/ 94 h 338"/>
                <a:gd name="T50" fmla="*/ 19 w 370"/>
                <a:gd name="T51" fmla="*/ 97 h 338"/>
                <a:gd name="T52" fmla="*/ 24 w 370"/>
                <a:gd name="T53" fmla="*/ 94 h 338"/>
                <a:gd name="T54" fmla="*/ 28 w 370"/>
                <a:gd name="T55" fmla="*/ 85 h 338"/>
                <a:gd name="T56" fmla="*/ 34 w 370"/>
                <a:gd name="T57" fmla="*/ 67 h 338"/>
                <a:gd name="T58" fmla="*/ 35 w 370"/>
                <a:gd name="T59" fmla="*/ 55 h 338"/>
                <a:gd name="T60" fmla="*/ 38 w 370"/>
                <a:gd name="T61" fmla="*/ 51 h 338"/>
                <a:gd name="T62" fmla="*/ 39 w 370"/>
                <a:gd name="T63" fmla="*/ 37 h 338"/>
                <a:gd name="T64" fmla="*/ 39 w 370"/>
                <a:gd name="T65" fmla="*/ 33 h 338"/>
                <a:gd name="T66" fmla="*/ 38 w 370"/>
                <a:gd name="T67" fmla="*/ 33 h 338"/>
                <a:gd name="T68" fmla="*/ 35 w 370"/>
                <a:gd name="T69" fmla="*/ 37 h 338"/>
                <a:gd name="T70" fmla="*/ 35 w 370"/>
                <a:gd name="T71" fmla="*/ 37 h 338"/>
                <a:gd name="T72" fmla="*/ 35 w 370"/>
                <a:gd name="T73" fmla="*/ 30 h 338"/>
                <a:gd name="T74" fmla="*/ 38 w 370"/>
                <a:gd name="T75" fmla="*/ 30 h 338"/>
                <a:gd name="T76" fmla="*/ 35 w 370"/>
                <a:gd name="T77" fmla="*/ 7 h 338"/>
                <a:gd name="T78" fmla="*/ 35 w 370"/>
                <a:gd name="T79" fmla="*/ 0 h 338"/>
                <a:gd name="T80" fmla="*/ 31 w 370"/>
                <a:gd name="T81" fmla="*/ 0 h 3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70"/>
                <a:gd name="T124" fmla="*/ 0 h 338"/>
                <a:gd name="T125" fmla="*/ 370 w 370"/>
                <a:gd name="T126" fmla="*/ 338 h 33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70" h="338">
                  <a:moveTo>
                    <a:pt x="297" y="0"/>
                  </a:moveTo>
                  <a:lnTo>
                    <a:pt x="257" y="27"/>
                  </a:lnTo>
                  <a:lnTo>
                    <a:pt x="197" y="83"/>
                  </a:lnTo>
                  <a:lnTo>
                    <a:pt x="186" y="83"/>
                  </a:lnTo>
                  <a:lnTo>
                    <a:pt x="159" y="83"/>
                  </a:lnTo>
                  <a:lnTo>
                    <a:pt x="126" y="110"/>
                  </a:lnTo>
                  <a:lnTo>
                    <a:pt x="98" y="123"/>
                  </a:lnTo>
                  <a:lnTo>
                    <a:pt x="86" y="110"/>
                  </a:lnTo>
                  <a:lnTo>
                    <a:pt x="98" y="83"/>
                  </a:lnTo>
                  <a:lnTo>
                    <a:pt x="71" y="71"/>
                  </a:lnTo>
                  <a:lnTo>
                    <a:pt x="71" y="171"/>
                  </a:lnTo>
                  <a:lnTo>
                    <a:pt x="59" y="183"/>
                  </a:lnTo>
                  <a:lnTo>
                    <a:pt x="27" y="183"/>
                  </a:lnTo>
                  <a:lnTo>
                    <a:pt x="11" y="171"/>
                  </a:lnTo>
                  <a:lnTo>
                    <a:pt x="0" y="154"/>
                  </a:lnTo>
                  <a:lnTo>
                    <a:pt x="0" y="171"/>
                  </a:lnTo>
                  <a:lnTo>
                    <a:pt x="0" y="183"/>
                  </a:lnTo>
                  <a:lnTo>
                    <a:pt x="27" y="254"/>
                  </a:lnTo>
                  <a:lnTo>
                    <a:pt x="38" y="283"/>
                  </a:lnTo>
                  <a:lnTo>
                    <a:pt x="27" y="283"/>
                  </a:lnTo>
                  <a:lnTo>
                    <a:pt x="38" y="321"/>
                  </a:lnTo>
                  <a:lnTo>
                    <a:pt x="38" y="310"/>
                  </a:lnTo>
                  <a:lnTo>
                    <a:pt x="59" y="338"/>
                  </a:lnTo>
                  <a:lnTo>
                    <a:pt x="71" y="338"/>
                  </a:lnTo>
                  <a:lnTo>
                    <a:pt x="126" y="310"/>
                  </a:lnTo>
                  <a:lnTo>
                    <a:pt x="186" y="321"/>
                  </a:lnTo>
                  <a:lnTo>
                    <a:pt x="230" y="310"/>
                  </a:lnTo>
                  <a:lnTo>
                    <a:pt x="270" y="283"/>
                  </a:lnTo>
                  <a:lnTo>
                    <a:pt x="318" y="221"/>
                  </a:lnTo>
                  <a:lnTo>
                    <a:pt x="341" y="183"/>
                  </a:lnTo>
                  <a:lnTo>
                    <a:pt x="357" y="171"/>
                  </a:lnTo>
                  <a:lnTo>
                    <a:pt x="370" y="123"/>
                  </a:lnTo>
                  <a:lnTo>
                    <a:pt x="370" y="110"/>
                  </a:lnTo>
                  <a:lnTo>
                    <a:pt x="357" y="110"/>
                  </a:lnTo>
                  <a:lnTo>
                    <a:pt x="341" y="123"/>
                  </a:lnTo>
                  <a:lnTo>
                    <a:pt x="330" y="123"/>
                  </a:lnTo>
                  <a:lnTo>
                    <a:pt x="341" y="98"/>
                  </a:lnTo>
                  <a:lnTo>
                    <a:pt x="357" y="98"/>
                  </a:lnTo>
                  <a:lnTo>
                    <a:pt x="341" y="12"/>
                  </a:lnTo>
                  <a:lnTo>
                    <a:pt x="330" y="0"/>
                  </a:lnTo>
                  <a:lnTo>
                    <a:pt x="297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611" name="Freeform 225"/>
            <p:cNvSpPr>
              <a:spLocks/>
            </p:cNvSpPr>
            <p:nvPr/>
          </p:nvSpPr>
          <p:spPr bwMode="auto">
            <a:xfrm>
              <a:off x="3151" y="2523"/>
              <a:ext cx="162" cy="208"/>
            </a:xfrm>
            <a:custGeom>
              <a:avLst/>
              <a:gdLst>
                <a:gd name="T0" fmla="*/ 3 w 186"/>
                <a:gd name="T1" fmla="*/ 63 h 223"/>
                <a:gd name="T2" fmla="*/ 3 w 186"/>
                <a:gd name="T3" fmla="*/ 68 h 223"/>
                <a:gd name="T4" fmla="*/ 0 w 186"/>
                <a:gd name="T5" fmla="*/ 63 h 223"/>
                <a:gd name="T6" fmla="*/ 3 w 186"/>
                <a:gd name="T7" fmla="*/ 55 h 223"/>
                <a:gd name="T8" fmla="*/ 3 w 186"/>
                <a:gd name="T9" fmla="*/ 51 h 223"/>
                <a:gd name="T10" fmla="*/ 3 w 186"/>
                <a:gd name="T11" fmla="*/ 42 h 223"/>
                <a:gd name="T12" fmla="*/ 7 w 186"/>
                <a:gd name="T13" fmla="*/ 46 h 223"/>
                <a:gd name="T14" fmla="*/ 7 w 186"/>
                <a:gd name="T15" fmla="*/ 38 h 223"/>
                <a:gd name="T16" fmla="*/ 7 w 186"/>
                <a:gd name="T17" fmla="*/ 25 h 223"/>
                <a:gd name="T18" fmla="*/ 7 w 186"/>
                <a:gd name="T19" fmla="*/ 20 h 223"/>
                <a:gd name="T20" fmla="*/ 7 w 186"/>
                <a:gd name="T21" fmla="*/ 16 h 223"/>
                <a:gd name="T22" fmla="*/ 7 w 186"/>
                <a:gd name="T23" fmla="*/ 13 h 223"/>
                <a:gd name="T24" fmla="*/ 5 w 186"/>
                <a:gd name="T25" fmla="*/ 13 h 223"/>
                <a:gd name="T26" fmla="*/ 10 w 186"/>
                <a:gd name="T27" fmla="*/ 16 h 223"/>
                <a:gd name="T28" fmla="*/ 10 w 186"/>
                <a:gd name="T29" fmla="*/ 7 h 223"/>
                <a:gd name="T30" fmla="*/ 12 w 186"/>
                <a:gd name="T31" fmla="*/ 0 h 223"/>
                <a:gd name="T32" fmla="*/ 13 w 186"/>
                <a:gd name="T33" fmla="*/ 0 h 223"/>
                <a:gd name="T34" fmla="*/ 15 w 186"/>
                <a:gd name="T35" fmla="*/ 0 h 223"/>
                <a:gd name="T36" fmla="*/ 18 w 186"/>
                <a:gd name="T37" fmla="*/ 0 h 223"/>
                <a:gd name="T38" fmla="*/ 16 w 186"/>
                <a:gd name="T39" fmla="*/ 13 h 223"/>
                <a:gd name="T40" fmla="*/ 15 w 186"/>
                <a:gd name="T41" fmla="*/ 34 h 223"/>
                <a:gd name="T42" fmla="*/ 12 w 186"/>
                <a:gd name="T43" fmla="*/ 46 h 223"/>
                <a:gd name="T44" fmla="*/ 10 w 186"/>
                <a:gd name="T45" fmla="*/ 59 h 223"/>
                <a:gd name="T46" fmla="*/ 8 w 186"/>
                <a:gd name="T47" fmla="*/ 68 h 223"/>
                <a:gd name="T48" fmla="*/ 7 w 186"/>
                <a:gd name="T49" fmla="*/ 63 h 223"/>
                <a:gd name="T50" fmla="*/ 5 w 186"/>
                <a:gd name="T51" fmla="*/ 68 h 223"/>
                <a:gd name="T52" fmla="*/ 3 w 186"/>
                <a:gd name="T53" fmla="*/ 68 h 223"/>
                <a:gd name="T54" fmla="*/ 3 w 186"/>
                <a:gd name="T55" fmla="*/ 63 h 22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86"/>
                <a:gd name="T85" fmla="*/ 0 h 223"/>
                <a:gd name="T86" fmla="*/ 186 w 186"/>
                <a:gd name="T87" fmla="*/ 223 h 223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86" h="223">
                  <a:moveTo>
                    <a:pt x="38" y="210"/>
                  </a:moveTo>
                  <a:lnTo>
                    <a:pt x="27" y="223"/>
                  </a:lnTo>
                  <a:lnTo>
                    <a:pt x="0" y="210"/>
                  </a:lnTo>
                  <a:lnTo>
                    <a:pt x="15" y="179"/>
                  </a:lnTo>
                  <a:lnTo>
                    <a:pt x="15" y="167"/>
                  </a:lnTo>
                  <a:lnTo>
                    <a:pt x="38" y="138"/>
                  </a:lnTo>
                  <a:lnTo>
                    <a:pt x="67" y="150"/>
                  </a:lnTo>
                  <a:lnTo>
                    <a:pt x="67" y="123"/>
                  </a:lnTo>
                  <a:lnTo>
                    <a:pt x="67" y="79"/>
                  </a:lnTo>
                  <a:lnTo>
                    <a:pt x="67" y="67"/>
                  </a:lnTo>
                  <a:lnTo>
                    <a:pt x="67" y="50"/>
                  </a:lnTo>
                  <a:lnTo>
                    <a:pt x="67" y="39"/>
                  </a:lnTo>
                  <a:lnTo>
                    <a:pt x="54" y="39"/>
                  </a:lnTo>
                  <a:lnTo>
                    <a:pt x="113" y="50"/>
                  </a:lnTo>
                  <a:lnTo>
                    <a:pt x="113" y="12"/>
                  </a:lnTo>
                  <a:lnTo>
                    <a:pt x="127" y="0"/>
                  </a:lnTo>
                  <a:lnTo>
                    <a:pt x="138" y="0"/>
                  </a:lnTo>
                  <a:lnTo>
                    <a:pt x="154" y="0"/>
                  </a:lnTo>
                  <a:lnTo>
                    <a:pt x="186" y="0"/>
                  </a:lnTo>
                  <a:lnTo>
                    <a:pt x="165" y="39"/>
                  </a:lnTo>
                  <a:lnTo>
                    <a:pt x="154" y="112"/>
                  </a:lnTo>
                  <a:lnTo>
                    <a:pt x="127" y="150"/>
                  </a:lnTo>
                  <a:lnTo>
                    <a:pt x="113" y="194"/>
                  </a:lnTo>
                  <a:lnTo>
                    <a:pt x="83" y="223"/>
                  </a:lnTo>
                  <a:lnTo>
                    <a:pt x="67" y="210"/>
                  </a:lnTo>
                  <a:lnTo>
                    <a:pt x="54" y="223"/>
                  </a:lnTo>
                  <a:lnTo>
                    <a:pt x="38" y="223"/>
                  </a:lnTo>
                  <a:lnTo>
                    <a:pt x="38" y="21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612" name="Freeform 226"/>
            <p:cNvSpPr>
              <a:spLocks/>
            </p:cNvSpPr>
            <p:nvPr/>
          </p:nvSpPr>
          <p:spPr bwMode="auto">
            <a:xfrm>
              <a:off x="3098" y="2561"/>
              <a:ext cx="112" cy="160"/>
            </a:xfrm>
            <a:custGeom>
              <a:avLst/>
              <a:gdLst>
                <a:gd name="T0" fmla="*/ 18 w 126"/>
                <a:gd name="T1" fmla="*/ 0 h 170"/>
                <a:gd name="T2" fmla="*/ 16 w 126"/>
                <a:gd name="T3" fmla="*/ 0 h 170"/>
                <a:gd name="T4" fmla="*/ 8 w 126"/>
                <a:gd name="T5" fmla="*/ 0 h 170"/>
                <a:gd name="T6" fmla="*/ 8 w 126"/>
                <a:gd name="T7" fmla="*/ 8 h 170"/>
                <a:gd name="T8" fmla="*/ 4 w 126"/>
                <a:gd name="T9" fmla="*/ 8 h 170"/>
                <a:gd name="T10" fmla="*/ 4 w 126"/>
                <a:gd name="T11" fmla="*/ 22 h 170"/>
                <a:gd name="T12" fmla="*/ 4 w 126"/>
                <a:gd name="T13" fmla="*/ 25 h 170"/>
                <a:gd name="T14" fmla="*/ 0 w 126"/>
                <a:gd name="T15" fmla="*/ 25 h 170"/>
                <a:gd name="T16" fmla="*/ 4 w 126"/>
                <a:gd name="T17" fmla="*/ 45 h 170"/>
                <a:gd name="T18" fmla="*/ 8 w 126"/>
                <a:gd name="T19" fmla="*/ 61 h 170"/>
                <a:gd name="T20" fmla="*/ 10 w 126"/>
                <a:gd name="T21" fmla="*/ 50 h 170"/>
                <a:gd name="T22" fmla="*/ 10 w 126"/>
                <a:gd name="T23" fmla="*/ 45 h 170"/>
                <a:gd name="T24" fmla="*/ 12 w 126"/>
                <a:gd name="T25" fmla="*/ 35 h 170"/>
                <a:gd name="T26" fmla="*/ 18 w 126"/>
                <a:gd name="T27" fmla="*/ 39 h 170"/>
                <a:gd name="T28" fmla="*/ 18 w 126"/>
                <a:gd name="T29" fmla="*/ 29 h 170"/>
                <a:gd name="T30" fmla="*/ 18 w 126"/>
                <a:gd name="T31" fmla="*/ 14 h 170"/>
                <a:gd name="T32" fmla="*/ 18 w 126"/>
                <a:gd name="T33" fmla="*/ 8 h 170"/>
                <a:gd name="T34" fmla="*/ 18 w 126"/>
                <a:gd name="T35" fmla="*/ 8 h 170"/>
                <a:gd name="T36" fmla="*/ 18 w 126"/>
                <a:gd name="T37" fmla="*/ 0 h 17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6"/>
                <a:gd name="T58" fmla="*/ 0 h 170"/>
                <a:gd name="T59" fmla="*/ 126 w 126"/>
                <a:gd name="T60" fmla="*/ 170 h 17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6" h="170">
                  <a:moveTo>
                    <a:pt x="126" y="0"/>
                  </a:moveTo>
                  <a:lnTo>
                    <a:pt x="113" y="0"/>
                  </a:lnTo>
                  <a:lnTo>
                    <a:pt x="57" y="0"/>
                  </a:lnTo>
                  <a:lnTo>
                    <a:pt x="57" y="26"/>
                  </a:lnTo>
                  <a:lnTo>
                    <a:pt x="26" y="26"/>
                  </a:lnTo>
                  <a:lnTo>
                    <a:pt x="15" y="59"/>
                  </a:lnTo>
                  <a:lnTo>
                    <a:pt x="15" y="71"/>
                  </a:lnTo>
                  <a:lnTo>
                    <a:pt x="0" y="71"/>
                  </a:lnTo>
                  <a:lnTo>
                    <a:pt x="26" y="126"/>
                  </a:lnTo>
                  <a:lnTo>
                    <a:pt x="57" y="170"/>
                  </a:lnTo>
                  <a:lnTo>
                    <a:pt x="74" y="138"/>
                  </a:lnTo>
                  <a:lnTo>
                    <a:pt x="74" y="126"/>
                  </a:lnTo>
                  <a:lnTo>
                    <a:pt x="97" y="97"/>
                  </a:lnTo>
                  <a:lnTo>
                    <a:pt x="126" y="109"/>
                  </a:lnTo>
                  <a:lnTo>
                    <a:pt x="126" y="82"/>
                  </a:lnTo>
                  <a:lnTo>
                    <a:pt x="126" y="38"/>
                  </a:lnTo>
                  <a:lnTo>
                    <a:pt x="126" y="26"/>
                  </a:lnTo>
                  <a:lnTo>
                    <a:pt x="126" y="11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613" name="Freeform 227"/>
            <p:cNvSpPr>
              <a:spLocks/>
            </p:cNvSpPr>
            <p:nvPr/>
          </p:nvSpPr>
          <p:spPr bwMode="auto">
            <a:xfrm>
              <a:off x="2736" y="2348"/>
              <a:ext cx="139" cy="157"/>
            </a:xfrm>
            <a:custGeom>
              <a:avLst/>
              <a:gdLst>
                <a:gd name="T0" fmla="*/ 14 w 159"/>
                <a:gd name="T1" fmla="*/ 49 h 167"/>
                <a:gd name="T2" fmla="*/ 13 w 159"/>
                <a:gd name="T3" fmla="*/ 49 h 167"/>
                <a:gd name="T4" fmla="*/ 10 w 159"/>
                <a:gd name="T5" fmla="*/ 49 h 167"/>
                <a:gd name="T6" fmla="*/ 7 w 159"/>
                <a:gd name="T7" fmla="*/ 49 h 167"/>
                <a:gd name="T8" fmla="*/ 3 w 159"/>
                <a:gd name="T9" fmla="*/ 59 h 167"/>
                <a:gd name="T10" fmla="*/ 3 w 159"/>
                <a:gd name="T11" fmla="*/ 44 h 167"/>
                <a:gd name="T12" fmla="*/ 3 w 159"/>
                <a:gd name="T13" fmla="*/ 40 h 167"/>
                <a:gd name="T14" fmla="*/ 0 w 159"/>
                <a:gd name="T15" fmla="*/ 29 h 167"/>
                <a:gd name="T16" fmla="*/ 3 w 159"/>
                <a:gd name="T17" fmla="*/ 24 h 167"/>
                <a:gd name="T18" fmla="*/ 3 w 159"/>
                <a:gd name="T19" fmla="*/ 21 h 167"/>
                <a:gd name="T20" fmla="*/ 3 w 159"/>
                <a:gd name="T21" fmla="*/ 21 h 167"/>
                <a:gd name="T22" fmla="*/ 3 w 159"/>
                <a:gd name="T23" fmla="*/ 9 h 167"/>
                <a:gd name="T24" fmla="*/ 3 w 159"/>
                <a:gd name="T25" fmla="*/ 0 h 167"/>
                <a:gd name="T26" fmla="*/ 3 w 159"/>
                <a:gd name="T27" fmla="*/ 0 h 167"/>
                <a:gd name="T28" fmla="*/ 3 w 159"/>
                <a:gd name="T29" fmla="*/ 0 h 167"/>
                <a:gd name="T30" fmla="*/ 6 w 159"/>
                <a:gd name="T31" fmla="*/ 0 h 167"/>
                <a:gd name="T32" fmla="*/ 7 w 159"/>
                <a:gd name="T33" fmla="*/ 0 h 167"/>
                <a:gd name="T34" fmla="*/ 9 w 159"/>
                <a:gd name="T35" fmla="*/ 0 h 167"/>
                <a:gd name="T36" fmla="*/ 10 w 159"/>
                <a:gd name="T37" fmla="*/ 8 h 167"/>
                <a:gd name="T38" fmla="*/ 13 w 159"/>
                <a:gd name="T39" fmla="*/ 8 h 167"/>
                <a:gd name="T40" fmla="*/ 14 w 159"/>
                <a:gd name="T41" fmla="*/ 9 h 167"/>
                <a:gd name="T42" fmla="*/ 16 w 159"/>
                <a:gd name="T43" fmla="*/ 21 h 167"/>
                <a:gd name="T44" fmla="*/ 13 w 159"/>
                <a:gd name="T45" fmla="*/ 34 h 167"/>
                <a:gd name="T46" fmla="*/ 14 w 159"/>
                <a:gd name="T47" fmla="*/ 49 h 16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59"/>
                <a:gd name="T73" fmla="*/ 0 h 167"/>
                <a:gd name="T74" fmla="*/ 159 w 159"/>
                <a:gd name="T75" fmla="*/ 167 h 16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59" h="167">
                  <a:moveTo>
                    <a:pt x="142" y="138"/>
                  </a:moveTo>
                  <a:lnTo>
                    <a:pt x="130" y="138"/>
                  </a:lnTo>
                  <a:lnTo>
                    <a:pt x="98" y="138"/>
                  </a:lnTo>
                  <a:lnTo>
                    <a:pt x="71" y="138"/>
                  </a:lnTo>
                  <a:lnTo>
                    <a:pt x="31" y="167"/>
                  </a:lnTo>
                  <a:lnTo>
                    <a:pt x="31" y="127"/>
                  </a:lnTo>
                  <a:lnTo>
                    <a:pt x="11" y="115"/>
                  </a:lnTo>
                  <a:lnTo>
                    <a:pt x="0" y="83"/>
                  </a:lnTo>
                  <a:lnTo>
                    <a:pt x="11" y="71"/>
                  </a:lnTo>
                  <a:lnTo>
                    <a:pt x="11" y="56"/>
                  </a:lnTo>
                  <a:lnTo>
                    <a:pt x="31" y="56"/>
                  </a:lnTo>
                  <a:lnTo>
                    <a:pt x="11" y="27"/>
                  </a:lnTo>
                  <a:lnTo>
                    <a:pt x="11" y="0"/>
                  </a:lnTo>
                  <a:lnTo>
                    <a:pt x="31" y="0"/>
                  </a:lnTo>
                  <a:lnTo>
                    <a:pt x="42" y="0"/>
                  </a:lnTo>
                  <a:lnTo>
                    <a:pt x="59" y="0"/>
                  </a:lnTo>
                  <a:lnTo>
                    <a:pt x="71" y="0"/>
                  </a:lnTo>
                  <a:lnTo>
                    <a:pt x="86" y="0"/>
                  </a:lnTo>
                  <a:lnTo>
                    <a:pt x="98" y="15"/>
                  </a:lnTo>
                  <a:lnTo>
                    <a:pt x="130" y="15"/>
                  </a:lnTo>
                  <a:lnTo>
                    <a:pt x="142" y="27"/>
                  </a:lnTo>
                  <a:lnTo>
                    <a:pt x="159" y="56"/>
                  </a:lnTo>
                  <a:lnTo>
                    <a:pt x="130" y="98"/>
                  </a:lnTo>
                  <a:lnTo>
                    <a:pt x="142" y="138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614" name="Freeform 228"/>
            <p:cNvSpPr>
              <a:spLocks/>
            </p:cNvSpPr>
            <p:nvPr/>
          </p:nvSpPr>
          <p:spPr bwMode="auto">
            <a:xfrm>
              <a:off x="2561" y="2189"/>
              <a:ext cx="124" cy="106"/>
            </a:xfrm>
            <a:custGeom>
              <a:avLst/>
              <a:gdLst>
                <a:gd name="T0" fmla="*/ 12 w 142"/>
                <a:gd name="T1" fmla="*/ 14 h 115"/>
                <a:gd name="T2" fmla="*/ 10 w 142"/>
                <a:gd name="T3" fmla="*/ 6 h 115"/>
                <a:gd name="T4" fmla="*/ 7 w 142"/>
                <a:gd name="T5" fmla="*/ 0 h 115"/>
                <a:gd name="T6" fmla="*/ 3 w 142"/>
                <a:gd name="T7" fmla="*/ 6 h 115"/>
                <a:gd name="T8" fmla="*/ 3 w 142"/>
                <a:gd name="T9" fmla="*/ 6 h 115"/>
                <a:gd name="T10" fmla="*/ 0 w 142"/>
                <a:gd name="T11" fmla="*/ 14 h 115"/>
                <a:gd name="T12" fmla="*/ 3 w 142"/>
                <a:gd name="T13" fmla="*/ 18 h 115"/>
                <a:gd name="T14" fmla="*/ 3 w 142"/>
                <a:gd name="T15" fmla="*/ 21 h 115"/>
                <a:gd name="T16" fmla="*/ 3 w 142"/>
                <a:gd name="T17" fmla="*/ 18 h 115"/>
                <a:gd name="T18" fmla="*/ 9 w 142"/>
                <a:gd name="T19" fmla="*/ 21 h 115"/>
                <a:gd name="T20" fmla="*/ 7 w 142"/>
                <a:gd name="T21" fmla="*/ 25 h 115"/>
                <a:gd name="T22" fmla="*/ 3 w 142"/>
                <a:gd name="T23" fmla="*/ 21 h 115"/>
                <a:gd name="T24" fmla="*/ 3 w 142"/>
                <a:gd name="T25" fmla="*/ 25 h 115"/>
                <a:gd name="T26" fmla="*/ 3 w 142"/>
                <a:gd name="T27" fmla="*/ 29 h 115"/>
                <a:gd name="T28" fmla="*/ 9 w 142"/>
                <a:gd name="T29" fmla="*/ 29 h 115"/>
                <a:gd name="T30" fmla="*/ 14 w 142"/>
                <a:gd name="T31" fmla="*/ 29 h 115"/>
                <a:gd name="T32" fmla="*/ 12 w 142"/>
                <a:gd name="T33" fmla="*/ 14 h 1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42"/>
                <a:gd name="T52" fmla="*/ 0 h 115"/>
                <a:gd name="T53" fmla="*/ 142 w 142"/>
                <a:gd name="T54" fmla="*/ 115 h 1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42" h="115">
                  <a:moveTo>
                    <a:pt x="125" y="54"/>
                  </a:moveTo>
                  <a:lnTo>
                    <a:pt x="98" y="27"/>
                  </a:lnTo>
                  <a:lnTo>
                    <a:pt x="71" y="0"/>
                  </a:lnTo>
                  <a:lnTo>
                    <a:pt x="39" y="15"/>
                  </a:lnTo>
                  <a:lnTo>
                    <a:pt x="27" y="27"/>
                  </a:lnTo>
                  <a:lnTo>
                    <a:pt x="0" y="54"/>
                  </a:lnTo>
                  <a:lnTo>
                    <a:pt x="16" y="71"/>
                  </a:lnTo>
                  <a:lnTo>
                    <a:pt x="16" y="87"/>
                  </a:lnTo>
                  <a:lnTo>
                    <a:pt x="39" y="71"/>
                  </a:lnTo>
                  <a:lnTo>
                    <a:pt x="87" y="87"/>
                  </a:lnTo>
                  <a:lnTo>
                    <a:pt x="71" y="98"/>
                  </a:lnTo>
                  <a:lnTo>
                    <a:pt x="39" y="87"/>
                  </a:lnTo>
                  <a:lnTo>
                    <a:pt x="16" y="98"/>
                  </a:lnTo>
                  <a:lnTo>
                    <a:pt x="16" y="115"/>
                  </a:lnTo>
                  <a:lnTo>
                    <a:pt x="87" y="115"/>
                  </a:lnTo>
                  <a:lnTo>
                    <a:pt x="142" y="115"/>
                  </a:lnTo>
                  <a:lnTo>
                    <a:pt x="125" y="54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615" name="Freeform 229"/>
            <p:cNvSpPr>
              <a:spLocks/>
            </p:cNvSpPr>
            <p:nvPr/>
          </p:nvSpPr>
          <p:spPr bwMode="auto">
            <a:xfrm>
              <a:off x="3238" y="1467"/>
              <a:ext cx="75" cy="66"/>
            </a:xfrm>
            <a:custGeom>
              <a:avLst/>
              <a:gdLst>
                <a:gd name="T0" fmla="*/ 7 w 86"/>
                <a:gd name="T1" fmla="*/ 7 h 71"/>
                <a:gd name="T2" fmla="*/ 5 w 86"/>
                <a:gd name="T3" fmla="*/ 7 h 71"/>
                <a:gd name="T4" fmla="*/ 3 w 86"/>
                <a:gd name="T5" fmla="*/ 0 h 71"/>
                <a:gd name="T6" fmla="*/ 0 w 86"/>
                <a:gd name="T7" fmla="*/ 7 h 71"/>
                <a:gd name="T8" fmla="*/ 3 w 86"/>
                <a:gd name="T9" fmla="*/ 9 h 71"/>
                <a:gd name="T10" fmla="*/ 5 w 86"/>
                <a:gd name="T11" fmla="*/ 20 h 71"/>
                <a:gd name="T12" fmla="*/ 5 w 86"/>
                <a:gd name="T13" fmla="*/ 17 h 71"/>
                <a:gd name="T14" fmla="*/ 7 w 86"/>
                <a:gd name="T15" fmla="*/ 14 h 71"/>
                <a:gd name="T16" fmla="*/ 9 w 86"/>
                <a:gd name="T17" fmla="*/ 14 h 71"/>
                <a:gd name="T18" fmla="*/ 7 w 86"/>
                <a:gd name="T19" fmla="*/ 9 h 71"/>
                <a:gd name="T20" fmla="*/ 7 w 86"/>
                <a:gd name="T21" fmla="*/ 7 h 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6"/>
                <a:gd name="T34" fmla="*/ 0 h 71"/>
                <a:gd name="T35" fmla="*/ 86 w 86"/>
                <a:gd name="T36" fmla="*/ 71 h 7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6" h="71">
                  <a:moveTo>
                    <a:pt x="65" y="19"/>
                  </a:moveTo>
                  <a:lnTo>
                    <a:pt x="54" y="19"/>
                  </a:lnTo>
                  <a:lnTo>
                    <a:pt x="15" y="0"/>
                  </a:lnTo>
                  <a:lnTo>
                    <a:pt x="0" y="19"/>
                  </a:lnTo>
                  <a:lnTo>
                    <a:pt x="15" y="31"/>
                  </a:lnTo>
                  <a:lnTo>
                    <a:pt x="54" y="71"/>
                  </a:lnTo>
                  <a:lnTo>
                    <a:pt x="54" y="58"/>
                  </a:lnTo>
                  <a:lnTo>
                    <a:pt x="65" y="46"/>
                  </a:lnTo>
                  <a:lnTo>
                    <a:pt x="86" y="46"/>
                  </a:lnTo>
                  <a:lnTo>
                    <a:pt x="65" y="31"/>
                  </a:lnTo>
                  <a:lnTo>
                    <a:pt x="65" y="19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616" name="Freeform 230"/>
            <p:cNvSpPr>
              <a:spLocks/>
            </p:cNvSpPr>
            <p:nvPr/>
          </p:nvSpPr>
          <p:spPr bwMode="auto">
            <a:xfrm>
              <a:off x="3286" y="1456"/>
              <a:ext cx="88" cy="107"/>
            </a:xfrm>
            <a:custGeom>
              <a:avLst/>
              <a:gdLst>
                <a:gd name="T0" fmla="*/ 5 w 99"/>
                <a:gd name="T1" fmla="*/ 33 h 115"/>
                <a:gd name="T2" fmla="*/ 10 w 99"/>
                <a:gd name="T3" fmla="*/ 29 h 115"/>
                <a:gd name="T4" fmla="*/ 11 w 99"/>
                <a:gd name="T5" fmla="*/ 29 h 115"/>
                <a:gd name="T6" fmla="*/ 11 w 99"/>
                <a:gd name="T7" fmla="*/ 24 h 115"/>
                <a:gd name="T8" fmla="*/ 11 w 99"/>
                <a:gd name="T9" fmla="*/ 18 h 115"/>
                <a:gd name="T10" fmla="*/ 13 w 99"/>
                <a:gd name="T11" fmla="*/ 13 h 115"/>
                <a:gd name="T12" fmla="*/ 11 w 99"/>
                <a:gd name="T13" fmla="*/ 8 h 115"/>
                <a:gd name="T14" fmla="*/ 10 w 99"/>
                <a:gd name="T15" fmla="*/ 8 h 115"/>
                <a:gd name="T16" fmla="*/ 4 w 99"/>
                <a:gd name="T17" fmla="*/ 0 h 115"/>
                <a:gd name="T18" fmla="*/ 0 w 99"/>
                <a:gd name="T19" fmla="*/ 0 h 115"/>
                <a:gd name="T20" fmla="*/ 4 w 99"/>
                <a:gd name="T21" fmla="*/ 7 h 115"/>
                <a:gd name="T22" fmla="*/ 4 w 99"/>
                <a:gd name="T23" fmla="*/ 8 h 115"/>
                <a:gd name="T24" fmla="*/ 4 w 99"/>
                <a:gd name="T25" fmla="*/ 13 h 115"/>
                <a:gd name="T26" fmla="*/ 4 w 99"/>
                <a:gd name="T27" fmla="*/ 18 h 115"/>
                <a:gd name="T28" fmla="*/ 4 w 99"/>
                <a:gd name="T29" fmla="*/ 18 h 115"/>
                <a:gd name="T30" fmla="*/ 5 w 99"/>
                <a:gd name="T31" fmla="*/ 24 h 115"/>
                <a:gd name="T32" fmla="*/ 4 w 99"/>
                <a:gd name="T33" fmla="*/ 24 h 115"/>
                <a:gd name="T34" fmla="*/ 5 w 99"/>
                <a:gd name="T35" fmla="*/ 24 h 115"/>
                <a:gd name="T36" fmla="*/ 5 w 99"/>
                <a:gd name="T37" fmla="*/ 33 h 11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9"/>
                <a:gd name="T58" fmla="*/ 0 h 115"/>
                <a:gd name="T59" fmla="*/ 99 w 99"/>
                <a:gd name="T60" fmla="*/ 115 h 11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9" h="115">
                  <a:moveTo>
                    <a:pt x="42" y="115"/>
                  </a:moveTo>
                  <a:lnTo>
                    <a:pt x="71" y="98"/>
                  </a:lnTo>
                  <a:lnTo>
                    <a:pt x="86" y="98"/>
                  </a:lnTo>
                  <a:lnTo>
                    <a:pt x="86" y="82"/>
                  </a:lnTo>
                  <a:lnTo>
                    <a:pt x="86" y="59"/>
                  </a:lnTo>
                  <a:lnTo>
                    <a:pt x="99" y="42"/>
                  </a:lnTo>
                  <a:lnTo>
                    <a:pt x="86" y="30"/>
                  </a:lnTo>
                  <a:lnTo>
                    <a:pt x="71" y="30"/>
                  </a:lnTo>
                  <a:lnTo>
                    <a:pt x="30" y="0"/>
                  </a:lnTo>
                  <a:lnTo>
                    <a:pt x="0" y="0"/>
                  </a:lnTo>
                  <a:lnTo>
                    <a:pt x="11" y="11"/>
                  </a:lnTo>
                  <a:lnTo>
                    <a:pt x="11" y="30"/>
                  </a:lnTo>
                  <a:lnTo>
                    <a:pt x="11" y="42"/>
                  </a:lnTo>
                  <a:lnTo>
                    <a:pt x="30" y="59"/>
                  </a:lnTo>
                  <a:lnTo>
                    <a:pt x="11" y="59"/>
                  </a:lnTo>
                  <a:lnTo>
                    <a:pt x="42" y="82"/>
                  </a:lnTo>
                  <a:lnTo>
                    <a:pt x="30" y="82"/>
                  </a:lnTo>
                  <a:lnTo>
                    <a:pt x="42" y="82"/>
                  </a:lnTo>
                  <a:lnTo>
                    <a:pt x="42" y="115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617" name="Freeform 231"/>
            <p:cNvSpPr>
              <a:spLocks/>
            </p:cNvSpPr>
            <p:nvPr/>
          </p:nvSpPr>
          <p:spPr bwMode="auto">
            <a:xfrm>
              <a:off x="3778" y="2306"/>
              <a:ext cx="207" cy="346"/>
            </a:xfrm>
            <a:custGeom>
              <a:avLst/>
              <a:gdLst>
                <a:gd name="T0" fmla="*/ 3 w 238"/>
                <a:gd name="T1" fmla="*/ 67 h 370"/>
                <a:gd name="T2" fmla="*/ 4 w 238"/>
                <a:gd name="T3" fmla="*/ 63 h 370"/>
                <a:gd name="T4" fmla="*/ 9 w 238"/>
                <a:gd name="T5" fmla="*/ 59 h 370"/>
                <a:gd name="T6" fmla="*/ 14 w 238"/>
                <a:gd name="T7" fmla="*/ 36 h 370"/>
                <a:gd name="T8" fmla="*/ 13 w 238"/>
                <a:gd name="T9" fmla="*/ 36 h 370"/>
                <a:gd name="T10" fmla="*/ 6 w 238"/>
                <a:gd name="T11" fmla="*/ 28 h 370"/>
                <a:gd name="T12" fmla="*/ 3 w 238"/>
                <a:gd name="T13" fmla="*/ 14 h 370"/>
                <a:gd name="T14" fmla="*/ 3 w 238"/>
                <a:gd name="T15" fmla="*/ 8 h 370"/>
                <a:gd name="T16" fmla="*/ 3 w 238"/>
                <a:gd name="T17" fmla="*/ 7 h 370"/>
                <a:gd name="T18" fmla="*/ 6 w 238"/>
                <a:gd name="T19" fmla="*/ 14 h 370"/>
                <a:gd name="T20" fmla="*/ 8 w 238"/>
                <a:gd name="T21" fmla="*/ 14 h 370"/>
                <a:gd name="T22" fmla="*/ 13 w 238"/>
                <a:gd name="T23" fmla="*/ 8 h 370"/>
                <a:gd name="T24" fmla="*/ 17 w 238"/>
                <a:gd name="T25" fmla="*/ 8 h 370"/>
                <a:gd name="T26" fmla="*/ 19 w 238"/>
                <a:gd name="T27" fmla="*/ 7 h 370"/>
                <a:gd name="T28" fmla="*/ 21 w 238"/>
                <a:gd name="T29" fmla="*/ 0 h 370"/>
                <a:gd name="T30" fmla="*/ 22 w 238"/>
                <a:gd name="T31" fmla="*/ 7 h 370"/>
                <a:gd name="T32" fmla="*/ 21 w 238"/>
                <a:gd name="T33" fmla="*/ 14 h 370"/>
                <a:gd name="T34" fmla="*/ 17 w 238"/>
                <a:gd name="T35" fmla="*/ 55 h 370"/>
                <a:gd name="T36" fmla="*/ 14 w 238"/>
                <a:gd name="T37" fmla="*/ 67 h 370"/>
                <a:gd name="T38" fmla="*/ 12 w 238"/>
                <a:gd name="T39" fmla="*/ 82 h 370"/>
                <a:gd name="T40" fmla="*/ 4 w 238"/>
                <a:gd name="T41" fmla="*/ 99 h 370"/>
                <a:gd name="T42" fmla="*/ 3 w 238"/>
                <a:gd name="T43" fmla="*/ 119 h 370"/>
                <a:gd name="T44" fmla="*/ 0 w 238"/>
                <a:gd name="T45" fmla="*/ 109 h 370"/>
                <a:gd name="T46" fmla="*/ 0 w 238"/>
                <a:gd name="T47" fmla="*/ 82 h 370"/>
                <a:gd name="T48" fmla="*/ 3 w 238"/>
                <a:gd name="T49" fmla="*/ 67 h 3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38"/>
                <a:gd name="T76" fmla="*/ 0 h 370"/>
                <a:gd name="T77" fmla="*/ 238 w 238"/>
                <a:gd name="T78" fmla="*/ 370 h 3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38" h="370">
                  <a:moveTo>
                    <a:pt x="12" y="209"/>
                  </a:moveTo>
                  <a:lnTo>
                    <a:pt x="50" y="198"/>
                  </a:lnTo>
                  <a:lnTo>
                    <a:pt x="98" y="182"/>
                  </a:lnTo>
                  <a:lnTo>
                    <a:pt x="150" y="115"/>
                  </a:lnTo>
                  <a:lnTo>
                    <a:pt x="138" y="115"/>
                  </a:lnTo>
                  <a:lnTo>
                    <a:pt x="67" y="86"/>
                  </a:lnTo>
                  <a:lnTo>
                    <a:pt x="38" y="42"/>
                  </a:lnTo>
                  <a:lnTo>
                    <a:pt x="38" y="27"/>
                  </a:lnTo>
                  <a:lnTo>
                    <a:pt x="38" y="15"/>
                  </a:lnTo>
                  <a:lnTo>
                    <a:pt x="67" y="42"/>
                  </a:lnTo>
                  <a:lnTo>
                    <a:pt x="79" y="42"/>
                  </a:lnTo>
                  <a:lnTo>
                    <a:pt x="138" y="27"/>
                  </a:lnTo>
                  <a:lnTo>
                    <a:pt x="182" y="27"/>
                  </a:lnTo>
                  <a:lnTo>
                    <a:pt x="209" y="15"/>
                  </a:lnTo>
                  <a:lnTo>
                    <a:pt x="221" y="0"/>
                  </a:lnTo>
                  <a:lnTo>
                    <a:pt x="238" y="15"/>
                  </a:lnTo>
                  <a:lnTo>
                    <a:pt x="221" y="42"/>
                  </a:lnTo>
                  <a:lnTo>
                    <a:pt x="182" y="171"/>
                  </a:lnTo>
                  <a:lnTo>
                    <a:pt x="150" y="209"/>
                  </a:lnTo>
                  <a:lnTo>
                    <a:pt x="127" y="253"/>
                  </a:lnTo>
                  <a:lnTo>
                    <a:pt x="50" y="309"/>
                  </a:lnTo>
                  <a:lnTo>
                    <a:pt x="12" y="370"/>
                  </a:lnTo>
                  <a:lnTo>
                    <a:pt x="0" y="342"/>
                  </a:lnTo>
                  <a:lnTo>
                    <a:pt x="0" y="253"/>
                  </a:lnTo>
                  <a:lnTo>
                    <a:pt x="12" y="209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  <p:sp>
          <p:nvSpPr>
            <p:cNvPr id="15618" name="Freeform 232"/>
            <p:cNvSpPr>
              <a:spLocks/>
            </p:cNvSpPr>
            <p:nvPr/>
          </p:nvSpPr>
          <p:spPr bwMode="auto">
            <a:xfrm>
              <a:off x="3811" y="2917"/>
              <a:ext cx="150" cy="333"/>
            </a:xfrm>
            <a:custGeom>
              <a:avLst/>
              <a:gdLst>
                <a:gd name="T0" fmla="*/ 0 w 171"/>
                <a:gd name="T1" fmla="*/ 86 h 355"/>
                <a:gd name="T2" fmla="*/ 4 w 171"/>
                <a:gd name="T3" fmla="*/ 71 h 355"/>
                <a:gd name="T4" fmla="*/ 4 w 171"/>
                <a:gd name="T5" fmla="*/ 48 h 355"/>
                <a:gd name="T6" fmla="*/ 4 w 171"/>
                <a:gd name="T7" fmla="*/ 34 h 355"/>
                <a:gd name="T8" fmla="*/ 12 w 171"/>
                <a:gd name="T9" fmla="*/ 24 h 355"/>
                <a:gd name="T10" fmla="*/ 12 w 171"/>
                <a:gd name="T11" fmla="*/ 15 h 355"/>
                <a:gd name="T12" fmla="*/ 14 w 171"/>
                <a:gd name="T13" fmla="*/ 8 h 355"/>
                <a:gd name="T14" fmla="*/ 16 w 171"/>
                <a:gd name="T15" fmla="*/ 0 h 355"/>
                <a:gd name="T16" fmla="*/ 17 w 171"/>
                <a:gd name="T17" fmla="*/ 8 h 355"/>
                <a:gd name="T18" fmla="*/ 18 w 171"/>
                <a:gd name="T19" fmla="*/ 30 h 355"/>
                <a:gd name="T20" fmla="*/ 17 w 171"/>
                <a:gd name="T21" fmla="*/ 34 h 355"/>
                <a:gd name="T22" fmla="*/ 17 w 171"/>
                <a:gd name="T23" fmla="*/ 30 h 355"/>
                <a:gd name="T24" fmla="*/ 16 w 171"/>
                <a:gd name="T25" fmla="*/ 57 h 355"/>
                <a:gd name="T26" fmla="*/ 10 w 171"/>
                <a:gd name="T27" fmla="*/ 115 h 355"/>
                <a:gd name="T28" fmla="*/ 8 w 171"/>
                <a:gd name="T29" fmla="*/ 115 h 355"/>
                <a:gd name="T30" fmla="*/ 4 w 171"/>
                <a:gd name="T31" fmla="*/ 120 h 355"/>
                <a:gd name="T32" fmla="*/ 4 w 171"/>
                <a:gd name="T33" fmla="*/ 120 h 355"/>
                <a:gd name="T34" fmla="*/ 0 w 171"/>
                <a:gd name="T35" fmla="*/ 109 h 355"/>
                <a:gd name="T36" fmla="*/ 0 w 171"/>
                <a:gd name="T37" fmla="*/ 86 h 35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71"/>
                <a:gd name="T58" fmla="*/ 0 h 355"/>
                <a:gd name="T59" fmla="*/ 171 w 171"/>
                <a:gd name="T60" fmla="*/ 355 h 35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71" h="355">
                  <a:moveTo>
                    <a:pt x="0" y="255"/>
                  </a:moveTo>
                  <a:lnTo>
                    <a:pt x="27" y="211"/>
                  </a:lnTo>
                  <a:lnTo>
                    <a:pt x="12" y="142"/>
                  </a:lnTo>
                  <a:lnTo>
                    <a:pt x="27" y="98"/>
                  </a:lnTo>
                  <a:lnTo>
                    <a:pt x="110" y="71"/>
                  </a:lnTo>
                  <a:lnTo>
                    <a:pt x="110" y="42"/>
                  </a:lnTo>
                  <a:lnTo>
                    <a:pt x="127" y="27"/>
                  </a:lnTo>
                  <a:lnTo>
                    <a:pt x="143" y="0"/>
                  </a:lnTo>
                  <a:lnTo>
                    <a:pt x="158" y="11"/>
                  </a:lnTo>
                  <a:lnTo>
                    <a:pt x="171" y="86"/>
                  </a:lnTo>
                  <a:lnTo>
                    <a:pt x="158" y="98"/>
                  </a:lnTo>
                  <a:lnTo>
                    <a:pt x="158" y="86"/>
                  </a:lnTo>
                  <a:lnTo>
                    <a:pt x="143" y="171"/>
                  </a:lnTo>
                  <a:lnTo>
                    <a:pt x="87" y="341"/>
                  </a:lnTo>
                  <a:lnTo>
                    <a:pt x="72" y="341"/>
                  </a:lnTo>
                  <a:lnTo>
                    <a:pt x="27" y="355"/>
                  </a:lnTo>
                  <a:lnTo>
                    <a:pt x="12" y="355"/>
                  </a:lnTo>
                  <a:lnTo>
                    <a:pt x="0" y="326"/>
                  </a:lnTo>
                  <a:lnTo>
                    <a:pt x="0" y="255"/>
                  </a:lnTo>
                  <a:close/>
                </a:path>
              </a:pathLst>
            </a:custGeom>
            <a:solidFill>
              <a:srgbClr val="FFCC99">
                <a:alpha val="70195"/>
              </a:srgbClr>
            </a:solidFill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CA" altLang="bg-BG"/>
            </a:p>
          </p:txBody>
        </p:sp>
      </p:grpSp>
      <p:sp>
        <p:nvSpPr>
          <p:cNvPr id="15363" name="Line 233"/>
          <p:cNvSpPr>
            <a:spLocks noChangeShapeType="1"/>
          </p:cNvSpPr>
          <p:nvPr/>
        </p:nvSpPr>
        <p:spPr bwMode="auto">
          <a:xfrm flipH="1">
            <a:off x="3348038" y="4556125"/>
            <a:ext cx="1644650" cy="5953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bg-BG"/>
          </a:p>
        </p:txBody>
      </p:sp>
      <p:sp>
        <p:nvSpPr>
          <p:cNvPr id="15364" name="Line 234"/>
          <p:cNvSpPr>
            <a:spLocks noChangeShapeType="1"/>
          </p:cNvSpPr>
          <p:nvPr/>
        </p:nvSpPr>
        <p:spPr bwMode="auto">
          <a:xfrm flipV="1">
            <a:off x="4121150" y="2133600"/>
            <a:ext cx="163513" cy="4111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bg-BG"/>
          </a:p>
        </p:txBody>
      </p:sp>
      <p:sp>
        <p:nvSpPr>
          <p:cNvPr id="15365" name="Line 235"/>
          <p:cNvSpPr>
            <a:spLocks noChangeShapeType="1"/>
          </p:cNvSpPr>
          <p:nvPr/>
        </p:nvSpPr>
        <p:spPr bwMode="auto">
          <a:xfrm flipV="1">
            <a:off x="5046663" y="2060575"/>
            <a:ext cx="893762" cy="1208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bg-BG"/>
          </a:p>
        </p:txBody>
      </p:sp>
      <p:sp>
        <p:nvSpPr>
          <p:cNvPr id="15366" name="Line 236"/>
          <p:cNvSpPr>
            <a:spLocks noChangeShapeType="1"/>
          </p:cNvSpPr>
          <p:nvPr/>
        </p:nvSpPr>
        <p:spPr bwMode="auto">
          <a:xfrm flipH="1">
            <a:off x="5653088" y="3498850"/>
            <a:ext cx="522287" cy="1946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bg-BG"/>
          </a:p>
        </p:txBody>
      </p:sp>
      <p:sp>
        <p:nvSpPr>
          <p:cNvPr id="15367" name="Text Box 237"/>
          <p:cNvSpPr txBox="1">
            <a:spLocks noChangeArrowheads="1"/>
          </p:cNvSpPr>
          <p:nvPr/>
        </p:nvSpPr>
        <p:spPr bwMode="auto">
          <a:xfrm>
            <a:off x="3276600" y="1700213"/>
            <a:ext cx="2376488" cy="431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bg-BG" sz="2000">
                <a:ea typeface="SimSun" panose="02010600030101010101" pitchFamily="2" charset="-122"/>
              </a:rPr>
              <a:t>London, UK </a:t>
            </a:r>
          </a:p>
        </p:txBody>
      </p:sp>
      <p:sp>
        <p:nvSpPr>
          <p:cNvPr id="15368" name="Text Box 238"/>
          <p:cNvSpPr txBox="1">
            <a:spLocks noChangeArrowheads="1"/>
          </p:cNvSpPr>
          <p:nvPr/>
        </p:nvSpPr>
        <p:spPr bwMode="auto">
          <a:xfrm>
            <a:off x="3276600" y="1484313"/>
            <a:ext cx="2376488" cy="215900"/>
          </a:xfrm>
          <a:prstGeom prst="rect">
            <a:avLst/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bg-BG" sz="1000" b="1">
                <a:solidFill>
                  <a:srgbClr val="FFFF00"/>
                </a:solidFill>
                <a:ea typeface="SimSun" panose="02010600030101010101" pitchFamily="2" charset="-122"/>
              </a:rPr>
              <a:t>EURO</a:t>
            </a:r>
          </a:p>
        </p:txBody>
      </p:sp>
      <p:sp>
        <p:nvSpPr>
          <p:cNvPr id="15369" name="Text Box 239"/>
          <p:cNvSpPr txBox="1">
            <a:spLocks noChangeArrowheads="1"/>
          </p:cNvSpPr>
          <p:nvPr/>
        </p:nvSpPr>
        <p:spPr bwMode="auto">
          <a:xfrm>
            <a:off x="5940425" y="1484313"/>
            <a:ext cx="2622550" cy="215900"/>
          </a:xfrm>
          <a:prstGeom prst="rect">
            <a:avLst/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bg-BG" sz="1000" b="1">
                <a:solidFill>
                  <a:srgbClr val="FFFF00"/>
                </a:solidFill>
                <a:ea typeface="SimSun" panose="02010600030101010101" pitchFamily="2" charset="-122"/>
              </a:rPr>
              <a:t>EMRO</a:t>
            </a:r>
            <a:endParaRPr lang="en-GB" altLang="bg-BG" sz="1000">
              <a:solidFill>
                <a:srgbClr val="FFFF00"/>
              </a:solidFill>
              <a:ea typeface="SimSun" panose="02010600030101010101" pitchFamily="2" charset="-122"/>
            </a:endParaRPr>
          </a:p>
        </p:txBody>
      </p:sp>
      <p:sp>
        <p:nvSpPr>
          <p:cNvPr id="15370" name="Text Box 240"/>
          <p:cNvSpPr txBox="1">
            <a:spLocks noChangeArrowheads="1"/>
          </p:cNvSpPr>
          <p:nvPr/>
        </p:nvSpPr>
        <p:spPr bwMode="auto">
          <a:xfrm>
            <a:off x="6588125" y="2743200"/>
            <a:ext cx="2376488" cy="236538"/>
          </a:xfrm>
          <a:prstGeom prst="rect">
            <a:avLst/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bg-BG" sz="1000" b="1">
                <a:solidFill>
                  <a:srgbClr val="FFFF00"/>
                </a:solidFill>
                <a:ea typeface="SimSun" panose="02010600030101010101" pitchFamily="2" charset="-122"/>
              </a:rPr>
              <a:t>WPRO I</a:t>
            </a:r>
            <a:endParaRPr lang="en-GB" altLang="bg-BG" sz="1000">
              <a:solidFill>
                <a:srgbClr val="FFFF00"/>
              </a:solidFill>
              <a:ea typeface="SimSun" panose="02010600030101010101" pitchFamily="2" charset="-122"/>
            </a:endParaRPr>
          </a:p>
        </p:txBody>
      </p:sp>
      <p:sp>
        <p:nvSpPr>
          <p:cNvPr id="15371" name="Text Box 241"/>
          <p:cNvSpPr txBox="1">
            <a:spLocks noChangeArrowheads="1"/>
          </p:cNvSpPr>
          <p:nvPr/>
        </p:nvSpPr>
        <p:spPr bwMode="auto">
          <a:xfrm>
            <a:off x="3563938" y="5445125"/>
            <a:ext cx="2592387" cy="215900"/>
          </a:xfrm>
          <a:prstGeom prst="rect">
            <a:avLst/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bg-BG" sz="1000" b="1">
                <a:solidFill>
                  <a:srgbClr val="FFFF00"/>
                </a:solidFill>
                <a:ea typeface="SimSun" panose="02010600030101010101" pitchFamily="2" charset="-122"/>
              </a:rPr>
              <a:t>SEARO</a:t>
            </a:r>
          </a:p>
        </p:txBody>
      </p:sp>
      <p:sp>
        <p:nvSpPr>
          <p:cNvPr id="15372" name="Text Box 242"/>
          <p:cNvSpPr txBox="1">
            <a:spLocks noChangeArrowheads="1"/>
          </p:cNvSpPr>
          <p:nvPr/>
        </p:nvSpPr>
        <p:spPr bwMode="auto">
          <a:xfrm>
            <a:off x="827088" y="5084763"/>
            <a:ext cx="2554287" cy="209550"/>
          </a:xfrm>
          <a:prstGeom prst="rect">
            <a:avLst/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bg-BG" sz="1000" b="1">
                <a:solidFill>
                  <a:srgbClr val="FFFF00"/>
                </a:solidFill>
                <a:ea typeface="SimSun" panose="02010600030101010101" pitchFamily="2" charset="-122"/>
              </a:rPr>
              <a:t>AFRO</a:t>
            </a:r>
          </a:p>
        </p:txBody>
      </p:sp>
      <p:sp>
        <p:nvSpPr>
          <p:cNvPr id="15373" name="Text Box 243"/>
          <p:cNvSpPr txBox="1">
            <a:spLocks noChangeArrowheads="1"/>
          </p:cNvSpPr>
          <p:nvPr/>
        </p:nvSpPr>
        <p:spPr bwMode="auto">
          <a:xfrm>
            <a:off x="755650" y="1557338"/>
            <a:ext cx="2159000" cy="274637"/>
          </a:xfrm>
          <a:prstGeom prst="rect">
            <a:avLst/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bg-BG" sz="1000" b="1">
                <a:solidFill>
                  <a:srgbClr val="FFFF00"/>
                </a:solidFill>
                <a:ea typeface="SimSun" panose="02010600030101010101" pitchFamily="2" charset="-122"/>
              </a:rPr>
              <a:t>PAHO I</a:t>
            </a:r>
            <a:endParaRPr lang="en-GB" altLang="bg-BG" sz="1000">
              <a:solidFill>
                <a:srgbClr val="FFFF00"/>
              </a:solidFill>
              <a:ea typeface="SimSun" panose="02010600030101010101" pitchFamily="2" charset="-122"/>
            </a:endParaRPr>
          </a:p>
        </p:txBody>
      </p:sp>
      <p:sp>
        <p:nvSpPr>
          <p:cNvPr id="15374" name="Text Box 244"/>
          <p:cNvSpPr txBox="1">
            <a:spLocks noChangeArrowheads="1"/>
          </p:cNvSpPr>
          <p:nvPr/>
        </p:nvSpPr>
        <p:spPr bwMode="auto">
          <a:xfrm>
            <a:off x="5942013" y="1700213"/>
            <a:ext cx="2620962" cy="4333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bg-BG" sz="2000">
                <a:ea typeface="SimSun" panose="02010600030101010101" pitchFamily="2" charset="-122"/>
              </a:rPr>
              <a:t>Amman, Jordan</a:t>
            </a:r>
          </a:p>
        </p:txBody>
      </p:sp>
      <p:sp>
        <p:nvSpPr>
          <p:cNvPr id="15375" name="Text Box 245"/>
          <p:cNvSpPr txBox="1">
            <a:spLocks noChangeArrowheads="1"/>
          </p:cNvSpPr>
          <p:nvPr/>
        </p:nvSpPr>
        <p:spPr bwMode="auto">
          <a:xfrm>
            <a:off x="755650" y="1844675"/>
            <a:ext cx="2159000" cy="431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bg-BG" sz="2000">
                <a:ea typeface="SimSun" panose="02010600030101010101" pitchFamily="2" charset="-122"/>
              </a:rPr>
              <a:t>Toronto, Canada</a:t>
            </a:r>
            <a:endParaRPr lang="en-US" altLang="bg-BG" sz="2000">
              <a:ea typeface="SimSun" panose="02010600030101010101" pitchFamily="2" charset="-122"/>
            </a:endParaRPr>
          </a:p>
        </p:txBody>
      </p:sp>
      <p:sp>
        <p:nvSpPr>
          <p:cNvPr id="15376" name="Text Box 246"/>
          <p:cNvSpPr txBox="1">
            <a:spLocks noChangeArrowheads="1"/>
          </p:cNvSpPr>
          <p:nvPr/>
        </p:nvSpPr>
        <p:spPr bwMode="auto">
          <a:xfrm>
            <a:off x="3563938" y="5661025"/>
            <a:ext cx="2592387" cy="431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bg-BG" sz="2000">
                <a:ea typeface="SimSun" panose="02010600030101010101" pitchFamily="2" charset="-122"/>
              </a:rPr>
              <a:t>New Delhi, India</a:t>
            </a:r>
            <a:endParaRPr lang="en-US" altLang="bg-BG" sz="2000">
              <a:ea typeface="SimSun" panose="02010600030101010101" pitchFamily="2" charset="-122"/>
            </a:endParaRPr>
          </a:p>
        </p:txBody>
      </p:sp>
      <p:sp>
        <p:nvSpPr>
          <p:cNvPr id="15377" name="Text Box 247"/>
          <p:cNvSpPr txBox="1">
            <a:spLocks noChangeArrowheads="1"/>
          </p:cNvSpPr>
          <p:nvPr/>
        </p:nvSpPr>
        <p:spPr bwMode="auto">
          <a:xfrm>
            <a:off x="6588125" y="2960688"/>
            <a:ext cx="2376488" cy="444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bg-BG" sz="2000">
                <a:ea typeface="SimSun" panose="02010600030101010101" pitchFamily="2" charset="-122"/>
              </a:rPr>
              <a:t>Manila, Philippines</a:t>
            </a:r>
            <a:endParaRPr lang="en-US" altLang="bg-BG" sz="2000">
              <a:ea typeface="SimSun" panose="02010600030101010101" pitchFamily="2" charset="-122"/>
            </a:endParaRPr>
          </a:p>
        </p:txBody>
      </p:sp>
      <p:sp>
        <p:nvSpPr>
          <p:cNvPr id="15378" name="Text Box 248"/>
          <p:cNvSpPr txBox="1">
            <a:spLocks noChangeArrowheads="1"/>
          </p:cNvSpPr>
          <p:nvPr/>
        </p:nvSpPr>
        <p:spPr bwMode="auto">
          <a:xfrm>
            <a:off x="827088" y="5302250"/>
            <a:ext cx="2554287" cy="431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bg-BG" sz="2000">
                <a:ea typeface="SimSun" panose="02010600030101010101" pitchFamily="2" charset="-122"/>
              </a:rPr>
              <a:t>Ifakara, Tanzania</a:t>
            </a:r>
            <a:endParaRPr lang="en-US" altLang="bg-BG" sz="2000">
              <a:ea typeface="SimSun" panose="02010600030101010101" pitchFamily="2" charset="-122"/>
            </a:endParaRPr>
          </a:p>
        </p:txBody>
      </p:sp>
      <p:sp>
        <p:nvSpPr>
          <p:cNvPr id="15379" name="Text Box 249"/>
          <p:cNvSpPr txBox="1">
            <a:spLocks noChangeArrowheads="1"/>
          </p:cNvSpPr>
          <p:nvPr/>
        </p:nvSpPr>
        <p:spPr bwMode="auto">
          <a:xfrm>
            <a:off x="6300788" y="4495800"/>
            <a:ext cx="2690812" cy="236538"/>
          </a:xfrm>
          <a:prstGeom prst="rect">
            <a:avLst/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bg-BG" sz="1000" b="1">
                <a:solidFill>
                  <a:srgbClr val="FFFF00"/>
                </a:solidFill>
                <a:ea typeface="SimSun" panose="02010600030101010101" pitchFamily="2" charset="-122"/>
              </a:rPr>
              <a:t>WPRO II</a:t>
            </a:r>
            <a:endParaRPr lang="en-GB" altLang="bg-BG" sz="1000">
              <a:solidFill>
                <a:srgbClr val="FFFF00"/>
              </a:solidFill>
              <a:ea typeface="SimSun" panose="02010600030101010101" pitchFamily="2" charset="-122"/>
            </a:endParaRPr>
          </a:p>
        </p:txBody>
      </p:sp>
      <p:sp>
        <p:nvSpPr>
          <p:cNvPr id="15380" name="Text Box 250"/>
          <p:cNvSpPr txBox="1">
            <a:spLocks noChangeArrowheads="1"/>
          </p:cNvSpPr>
          <p:nvPr/>
        </p:nvSpPr>
        <p:spPr bwMode="auto">
          <a:xfrm>
            <a:off x="6300788" y="4703763"/>
            <a:ext cx="2690812" cy="3603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bg-BG" sz="2000">
                <a:ea typeface="SimSun" panose="02010600030101010101" pitchFamily="2" charset="-122"/>
              </a:rPr>
              <a:t>Auckland, NZ</a:t>
            </a:r>
            <a:endParaRPr lang="en-US" altLang="bg-BG" sz="2000">
              <a:ea typeface="SimSun" panose="02010600030101010101" pitchFamily="2" charset="-122"/>
            </a:endParaRPr>
          </a:p>
        </p:txBody>
      </p:sp>
      <p:sp>
        <p:nvSpPr>
          <p:cNvPr id="15381" name="Text Box 251"/>
          <p:cNvSpPr txBox="1">
            <a:spLocks noChangeArrowheads="1"/>
          </p:cNvSpPr>
          <p:nvPr/>
        </p:nvSpPr>
        <p:spPr bwMode="auto">
          <a:xfrm>
            <a:off x="179388" y="3357563"/>
            <a:ext cx="2089150" cy="274637"/>
          </a:xfrm>
          <a:prstGeom prst="rect">
            <a:avLst/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bg-BG" sz="1000" b="1">
                <a:solidFill>
                  <a:srgbClr val="FFFF00"/>
                </a:solidFill>
                <a:ea typeface="SimSun" panose="02010600030101010101" pitchFamily="2" charset="-122"/>
              </a:rPr>
              <a:t>PAHO II</a:t>
            </a:r>
            <a:endParaRPr lang="en-GB" altLang="bg-BG" sz="1000">
              <a:solidFill>
                <a:srgbClr val="FFFF00"/>
              </a:solidFill>
              <a:ea typeface="SimSun" panose="02010600030101010101" pitchFamily="2" charset="-122"/>
            </a:endParaRPr>
          </a:p>
        </p:txBody>
      </p:sp>
      <p:sp>
        <p:nvSpPr>
          <p:cNvPr id="15382" name="Text Box 252"/>
          <p:cNvSpPr txBox="1">
            <a:spLocks noChangeArrowheads="1"/>
          </p:cNvSpPr>
          <p:nvPr/>
        </p:nvSpPr>
        <p:spPr bwMode="auto">
          <a:xfrm>
            <a:off x="179388" y="3644900"/>
            <a:ext cx="2089150" cy="431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bg-BG" sz="2000">
                <a:ea typeface="SimSun" panose="02010600030101010101" pitchFamily="2" charset="-122"/>
              </a:rPr>
              <a:t>Seattle, USA</a:t>
            </a:r>
          </a:p>
        </p:txBody>
      </p:sp>
      <p:sp>
        <p:nvSpPr>
          <p:cNvPr id="15383" name="Line 253"/>
          <p:cNvSpPr>
            <a:spLocks noChangeShapeType="1"/>
          </p:cNvSpPr>
          <p:nvPr/>
        </p:nvSpPr>
        <p:spPr bwMode="auto">
          <a:xfrm flipH="1" flipV="1">
            <a:off x="1979613" y="2286000"/>
            <a:ext cx="215900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bg-BG"/>
          </a:p>
        </p:txBody>
      </p:sp>
      <p:sp>
        <p:nvSpPr>
          <p:cNvPr id="15384" name="Rectangle 254"/>
          <p:cNvSpPr>
            <a:spLocks noChangeArrowheads="1"/>
          </p:cNvSpPr>
          <p:nvPr/>
        </p:nvSpPr>
        <p:spPr bwMode="auto">
          <a:xfrm>
            <a:off x="87313" y="-39776"/>
            <a:ext cx="867568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bg-BG" altLang="bg-BG" sz="3600" dirty="0" smtClean="0">
                <a:latin typeface="+mn-lt"/>
                <a:ea typeface="SimSun" panose="02010600030101010101" pitchFamily="2" charset="-122"/>
              </a:rPr>
              <a:t>Първи 8 прилагания в широк диапазон от болници</a:t>
            </a:r>
            <a:endParaRPr lang="en-US" altLang="bg-BG" sz="3600" dirty="0">
              <a:latin typeface="+mn-lt"/>
              <a:ea typeface="SimSun" panose="02010600030101010101" pitchFamily="2" charset="-122"/>
            </a:endParaRPr>
          </a:p>
        </p:txBody>
      </p:sp>
      <p:sp>
        <p:nvSpPr>
          <p:cNvPr id="15385" name="Rectangle 255"/>
          <p:cNvSpPr>
            <a:spLocks noChangeArrowheads="1"/>
          </p:cNvSpPr>
          <p:nvPr/>
        </p:nvSpPr>
        <p:spPr bwMode="auto">
          <a:xfrm>
            <a:off x="-471488" y="-92075"/>
            <a:ext cx="184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bg-BG">
              <a:cs typeface="Arial" panose="020B0604020202020204" pitchFamily="34" charset="0"/>
            </a:endParaRPr>
          </a:p>
          <a:p>
            <a:pPr eaLnBrk="1" hangingPunct="1"/>
            <a:endParaRPr lang="en-US" altLang="bg-BG">
              <a:cs typeface="Arial" panose="020B0604020202020204" pitchFamily="34" charset="0"/>
            </a:endParaRPr>
          </a:p>
        </p:txBody>
      </p:sp>
      <p:sp>
        <p:nvSpPr>
          <p:cNvPr id="15386" name="Line 256"/>
          <p:cNvSpPr>
            <a:spLocks noChangeShapeType="1"/>
          </p:cNvSpPr>
          <p:nvPr/>
        </p:nvSpPr>
        <p:spPr bwMode="auto">
          <a:xfrm flipH="1" flipV="1">
            <a:off x="7848600" y="5105400"/>
            <a:ext cx="790575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bg-BG"/>
          </a:p>
        </p:txBody>
      </p:sp>
      <p:sp>
        <p:nvSpPr>
          <p:cNvPr id="15387" name="Line 257"/>
          <p:cNvSpPr>
            <a:spLocks noChangeShapeType="1"/>
          </p:cNvSpPr>
          <p:nvPr/>
        </p:nvSpPr>
        <p:spPr bwMode="auto">
          <a:xfrm flipV="1">
            <a:off x="7391400" y="3352800"/>
            <a:ext cx="360363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bg-BG"/>
          </a:p>
        </p:txBody>
      </p:sp>
      <p:sp>
        <p:nvSpPr>
          <p:cNvPr id="15388" name="Line 258"/>
          <p:cNvSpPr>
            <a:spLocks noChangeShapeType="1"/>
          </p:cNvSpPr>
          <p:nvPr/>
        </p:nvSpPr>
        <p:spPr bwMode="auto">
          <a:xfrm flipH="1">
            <a:off x="1042988" y="2778125"/>
            <a:ext cx="71437" cy="579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680009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Text Box 8"/>
          <p:cNvSpPr txBox="1">
            <a:spLocks noChangeArrowheads="1"/>
          </p:cNvSpPr>
          <p:nvPr/>
        </p:nvSpPr>
        <p:spPr bwMode="auto">
          <a:xfrm>
            <a:off x="365125" y="3597275"/>
            <a:ext cx="40179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bg-BG" sz="3200" dirty="0"/>
              <a:t>(</a:t>
            </a:r>
            <a:r>
              <a:rPr lang="en-US" altLang="bg-BG" sz="3200" i="1" dirty="0"/>
              <a:t>actual</a:t>
            </a:r>
            <a:r>
              <a:rPr lang="en-US" altLang="bg-BG" sz="3200" dirty="0"/>
              <a:t> 4% reduction)</a:t>
            </a:r>
          </a:p>
        </p:txBody>
      </p:sp>
      <p:sp>
        <p:nvSpPr>
          <p:cNvPr id="16403" name="Title 19"/>
          <p:cNvSpPr>
            <a:spLocks noGrp="1"/>
          </p:cNvSpPr>
          <p:nvPr>
            <p:ph type="title"/>
          </p:nvPr>
        </p:nvSpPr>
        <p:spPr>
          <a:xfrm>
            <a:off x="152400" y="350838"/>
            <a:ext cx="7772400" cy="715962"/>
          </a:xfrm>
        </p:spPr>
        <p:txBody>
          <a:bodyPr/>
          <a:lstStyle/>
          <a:p>
            <a:pPr eaLnBrk="1" hangingPunct="1"/>
            <a:r>
              <a:rPr lang="bg-BG" altLang="bg-BG" dirty="0" smtClean="0">
                <a:latin typeface="+mn-lt"/>
              </a:rPr>
              <a:t>Първи резултати от тези приложения</a:t>
            </a:r>
            <a:endParaRPr lang="en-CA" altLang="bg-BG" dirty="0" smtClean="0">
              <a:latin typeface="+mn-lt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81000" y="1417638"/>
            <a:ext cx="8575675" cy="5124450"/>
            <a:chOff x="381000" y="1417638"/>
            <a:chExt cx="8575675" cy="51244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386" name="Text Box 3"/>
            <p:cNvSpPr txBox="1">
              <a:spLocks noChangeArrowheads="1"/>
            </p:cNvSpPr>
            <p:nvPr/>
          </p:nvSpPr>
          <p:spPr bwMode="auto">
            <a:xfrm>
              <a:off x="2819400" y="1417638"/>
              <a:ext cx="3443288" cy="579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bg-BG" sz="3200"/>
                <a:t>~ 8000 operations</a:t>
              </a:r>
            </a:p>
          </p:txBody>
        </p:sp>
        <p:sp>
          <p:nvSpPr>
            <p:cNvPr id="16387" name="Text Box 4"/>
            <p:cNvSpPr txBox="1">
              <a:spLocks noChangeArrowheads="1"/>
            </p:cNvSpPr>
            <p:nvPr/>
          </p:nvSpPr>
          <p:spPr bwMode="auto">
            <a:xfrm>
              <a:off x="1365250" y="2278063"/>
              <a:ext cx="1830388" cy="579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bg-BG" sz="3200" u="sng" dirty="0"/>
                <a:t>Morbidity</a:t>
              </a:r>
            </a:p>
          </p:txBody>
        </p:sp>
        <p:sp>
          <p:nvSpPr>
            <p:cNvPr id="16388" name="Text Box 5"/>
            <p:cNvSpPr txBox="1">
              <a:spLocks noChangeArrowheads="1"/>
            </p:cNvSpPr>
            <p:nvPr/>
          </p:nvSpPr>
          <p:spPr bwMode="auto">
            <a:xfrm>
              <a:off x="5783263" y="2278063"/>
              <a:ext cx="1717675" cy="579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bg-BG" sz="3200" u="sng"/>
                <a:t>Mortality</a:t>
              </a:r>
            </a:p>
          </p:txBody>
        </p:sp>
        <p:sp>
          <p:nvSpPr>
            <p:cNvPr id="16389" name="Text Box 6"/>
            <p:cNvSpPr txBox="1">
              <a:spLocks noChangeArrowheads="1"/>
            </p:cNvSpPr>
            <p:nvPr/>
          </p:nvSpPr>
          <p:spPr bwMode="auto">
            <a:xfrm>
              <a:off x="822325" y="3063875"/>
              <a:ext cx="3419475" cy="579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bg-BG" sz="3200"/>
                <a:t>11%       7%* </a:t>
              </a:r>
              <a:r>
                <a:rPr lang="en-US" altLang="bg-BG" sz="1600" b="1"/>
                <a:t>(p&lt;.001)</a:t>
              </a:r>
            </a:p>
          </p:txBody>
        </p:sp>
        <p:sp>
          <p:nvSpPr>
            <p:cNvPr id="16390" name="Text Box 7"/>
            <p:cNvSpPr txBox="1">
              <a:spLocks noChangeArrowheads="1"/>
            </p:cNvSpPr>
            <p:nvPr/>
          </p:nvSpPr>
          <p:spPr bwMode="auto">
            <a:xfrm>
              <a:off x="5311775" y="3063875"/>
              <a:ext cx="3644900" cy="579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bg-BG" sz="3200" dirty="0"/>
                <a:t>1.5%     0.8%* </a:t>
              </a:r>
              <a:r>
                <a:rPr lang="en-US" altLang="bg-BG" sz="1600" b="1" dirty="0"/>
                <a:t>(p&lt;.003)</a:t>
              </a:r>
            </a:p>
          </p:txBody>
        </p:sp>
        <p:sp>
          <p:nvSpPr>
            <p:cNvPr id="16392" name="Text Box 9"/>
            <p:cNvSpPr txBox="1">
              <a:spLocks noChangeArrowheads="1"/>
            </p:cNvSpPr>
            <p:nvPr/>
          </p:nvSpPr>
          <p:spPr bwMode="auto">
            <a:xfrm>
              <a:off x="4429125" y="3643313"/>
              <a:ext cx="4356100" cy="579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bg-BG" sz="3200"/>
                <a:t>(</a:t>
              </a:r>
              <a:r>
                <a:rPr lang="en-US" altLang="bg-BG" sz="3200" i="1"/>
                <a:t>actual</a:t>
              </a:r>
              <a:r>
                <a:rPr lang="en-US" altLang="bg-BG" sz="3200"/>
                <a:t> 0.7% reduction)</a:t>
              </a:r>
            </a:p>
          </p:txBody>
        </p:sp>
        <p:sp>
          <p:nvSpPr>
            <p:cNvPr id="16393" name="Text Box 10"/>
            <p:cNvSpPr txBox="1">
              <a:spLocks noChangeArrowheads="1"/>
            </p:cNvSpPr>
            <p:nvPr/>
          </p:nvSpPr>
          <p:spPr bwMode="auto">
            <a:xfrm>
              <a:off x="561975" y="4511675"/>
              <a:ext cx="1268413" cy="1311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bg-BG" sz="3200"/>
                <a:t>3.2%*</a:t>
              </a:r>
            </a:p>
            <a:p>
              <a:pPr algn="ctr" eaLnBrk="1" hangingPunct="1"/>
              <a:r>
                <a:rPr lang="en-US" altLang="bg-BG" sz="3200"/>
                <a:t>HIC</a:t>
              </a:r>
            </a:p>
            <a:p>
              <a:pPr algn="ctr" eaLnBrk="1" hangingPunct="1"/>
              <a:r>
                <a:rPr lang="en-US" altLang="bg-BG" sz="1600" b="1"/>
                <a:t>(P&lt;.001)</a:t>
              </a:r>
            </a:p>
          </p:txBody>
        </p:sp>
        <p:sp>
          <p:nvSpPr>
            <p:cNvPr id="16394" name="Text Box 11"/>
            <p:cNvSpPr txBox="1">
              <a:spLocks noChangeArrowheads="1"/>
            </p:cNvSpPr>
            <p:nvPr/>
          </p:nvSpPr>
          <p:spPr bwMode="auto">
            <a:xfrm>
              <a:off x="2178050" y="4511675"/>
              <a:ext cx="1268413" cy="1311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bg-BG" sz="3200"/>
                <a:t>4.9%*</a:t>
              </a:r>
            </a:p>
            <a:p>
              <a:pPr algn="ctr" eaLnBrk="1" hangingPunct="1"/>
              <a:r>
                <a:rPr lang="en-US" altLang="bg-BG" sz="3200"/>
                <a:t>LIC</a:t>
              </a:r>
            </a:p>
            <a:p>
              <a:pPr algn="ctr" eaLnBrk="1" hangingPunct="1"/>
              <a:r>
                <a:rPr lang="en-US" altLang="bg-BG" sz="1600" b="1"/>
                <a:t>P&lt;.001</a:t>
              </a:r>
            </a:p>
          </p:txBody>
        </p:sp>
        <p:sp>
          <p:nvSpPr>
            <p:cNvPr id="16395" name="Text Box 12"/>
            <p:cNvSpPr txBox="1">
              <a:spLocks noChangeArrowheads="1"/>
            </p:cNvSpPr>
            <p:nvPr/>
          </p:nvSpPr>
          <p:spPr bwMode="auto">
            <a:xfrm>
              <a:off x="5110163" y="4587875"/>
              <a:ext cx="1109662" cy="1311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bg-BG" sz="3200"/>
                <a:t>0.3%</a:t>
              </a:r>
            </a:p>
            <a:p>
              <a:pPr algn="ctr" eaLnBrk="1" hangingPunct="1"/>
              <a:r>
                <a:rPr lang="en-US" altLang="bg-BG" sz="3200"/>
                <a:t>HIC</a:t>
              </a:r>
            </a:p>
            <a:p>
              <a:pPr algn="ctr" eaLnBrk="1" hangingPunct="1"/>
              <a:r>
                <a:rPr lang="en-US" altLang="bg-BG" sz="1600" b="1"/>
                <a:t>ns</a:t>
              </a:r>
            </a:p>
          </p:txBody>
        </p:sp>
        <p:sp>
          <p:nvSpPr>
            <p:cNvPr id="16396" name="Text Box 13"/>
            <p:cNvSpPr txBox="1">
              <a:spLocks noChangeArrowheads="1"/>
            </p:cNvSpPr>
            <p:nvPr/>
          </p:nvSpPr>
          <p:spPr bwMode="auto">
            <a:xfrm>
              <a:off x="6642100" y="4587875"/>
              <a:ext cx="1268413" cy="1311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bg-BG" sz="3200"/>
                <a:t>1.1%*</a:t>
              </a:r>
            </a:p>
            <a:p>
              <a:pPr algn="ctr" eaLnBrk="1" hangingPunct="1"/>
              <a:r>
                <a:rPr lang="en-US" altLang="bg-BG" sz="3200"/>
                <a:t>LIC</a:t>
              </a:r>
            </a:p>
            <a:p>
              <a:pPr algn="ctr" eaLnBrk="1" hangingPunct="1"/>
              <a:r>
                <a:rPr lang="en-US" altLang="bg-BG" sz="1600" b="1"/>
                <a:t>P&lt;.006</a:t>
              </a:r>
            </a:p>
          </p:txBody>
        </p:sp>
        <p:sp>
          <p:nvSpPr>
            <p:cNvPr id="16397" name="Line 14"/>
            <p:cNvSpPr>
              <a:spLocks noChangeShapeType="1"/>
            </p:cNvSpPr>
            <p:nvPr/>
          </p:nvSpPr>
          <p:spPr bwMode="auto">
            <a:xfrm>
              <a:off x="1981200" y="3352800"/>
              <a:ext cx="365125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/>
            </a:p>
          </p:txBody>
        </p:sp>
        <p:sp>
          <p:nvSpPr>
            <p:cNvPr id="16398" name="Line 15"/>
            <p:cNvSpPr>
              <a:spLocks noChangeShapeType="1"/>
            </p:cNvSpPr>
            <p:nvPr/>
          </p:nvSpPr>
          <p:spPr bwMode="auto">
            <a:xfrm>
              <a:off x="6424613" y="3360738"/>
              <a:ext cx="365125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/>
            </a:p>
          </p:txBody>
        </p:sp>
        <p:sp>
          <p:nvSpPr>
            <p:cNvPr id="16399" name="Line 16"/>
            <p:cNvSpPr>
              <a:spLocks noChangeShapeType="1"/>
            </p:cNvSpPr>
            <p:nvPr/>
          </p:nvSpPr>
          <p:spPr bwMode="auto">
            <a:xfrm flipH="1">
              <a:off x="1660525" y="4176713"/>
              <a:ext cx="320675" cy="334962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/>
            </a:p>
          </p:txBody>
        </p:sp>
        <p:sp>
          <p:nvSpPr>
            <p:cNvPr id="16400" name="Line 17"/>
            <p:cNvSpPr>
              <a:spLocks noChangeShapeType="1"/>
            </p:cNvSpPr>
            <p:nvPr/>
          </p:nvSpPr>
          <p:spPr bwMode="auto">
            <a:xfrm>
              <a:off x="1981200" y="4176713"/>
              <a:ext cx="365125" cy="334962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/>
            </a:p>
          </p:txBody>
        </p:sp>
        <p:sp>
          <p:nvSpPr>
            <p:cNvPr id="16401" name="Line 18"/>
            <p:cNvSpPr>
              <a:spLocks noChangeShapeType="1"/>
            </p:cNvSpPr>
            <p:nvPr/>
          </p:nvSpPr>
          <p:spPr bwMode="auto">
            <a:xfrm flipH="1">
              <a:off x="6191250" y="4252913"/>
              <a:ext cx="320675" cy="334962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/>
            </a:p>
          </p:txBody>
        </p:sp>
        <p:sp>
          <p:nvSpPr>
            <p:cNvPr id="16402" name="Line 19"/>
            <p:cNvSpPr>
              <a:spLocks noChangeShapeType="1"/>
            </p:cNvSpPr>
            <p:nvPr/>
          </p:nvSpPr>
          <p:spPr bwMode="auto">
            <a:xfrm>
              <a:off x="6511925" y="4252913"/>
              <a:ext cx="422275" cy="334962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/>
            </a:p>
          </p:txBody>
        </p:sp>
        <p:sp>
          <p:nvSpPr>
            <p:cNvPr id="21" name="Oval 20"/>
            <p:cNvSpPr/>
            <p:nvPr/>
          </p:nvSpPr>
          <p:spPr>
            <a:xfrm>
              <a:off x="381000" y="4343400"/>
              <a:ext cx="1600200" cy="1676400"/>
            </a:xfrm>
            <a:prstGeom prst="ellipse">
              <a:avLst/>
            </a:prstGeom>
            <a:solidFill>
              <a:srgbClr val="92D050">
                <a:alpha val="5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CA"/>
            </a:p>
          </p:txBody>
        </p:sp>
        <p:sp>
          <p:nvSpPr>
            <p:cNvPr id="22" name="Oval 21"/>
            <p:cNvSpPr/>
            <p:nvPr/>
          </p:nvSpPr>
          <p:spPr>
            <a:xfrm>
              <a:off x="4876800" y="4343400"/>
              <a:ext cx="1600200" cy="1676400"/>
            </a:xfrm>
            <a:prstGeom prst="ellipse">
              <a:avLst/>
            </a:prstGeom>
            <a:solidFill>
              <a:srgbClr val="92D050">
                <a:alpha val="5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CA"/>
            </a:p>
          </p:txBody>
        </p:sp>
        <p:sp>
          <p:nvSpPr>
            <p:cNvPr id="16406" name="TextBox 22"/>
            <p:cNvSpPr txBox="1">
              <a:spLocks noChangeArrowheads="1"/>
            </p:cNvSpPr>
            <p:nvPr/>
          </p:nvSpPr>
          <p:spPr bwMode="auto">
            <a:xfrm>
              <a:off x="685800" y="6172200"/>
              <a:ext cx="754380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bg-BG"/>
                <a:t>HIC = High Income Countries; LIC = Low Income Countries</a:t>
              </a:r>
              <a:endParaRPr lang="en-CA" altLang="bg-BG"/>
            </a:p>
          </p:txBody>
        </p:sp>
      </p:grpSp>
    </p:spTree>
    <p:extLst>
      <p:ext uri="{BB962C8B-B14F-4D97-AF65-F5344CB8AC3E}">
        <p14:creationId xmlns:p14="http://schemas.microsoft.com/office/powerpoint/2010/main" val="4538280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Основни типове чек лист, приети в практиката към 2012 г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367088"/>
            <a:ext cx="7810500" cy="280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90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20918"/>
            <a:ext cx="7886700" cy="662782"/>
          </a:xfrm>
        </p:spPr>
        <p:txBody>
          <a:bodyPr/>
          <a:lstStyle/>
          <a:p>
            <a:r>
              <a:rPr lang="bg-BG" dirty="0" smtClean="0"/>
              <a:t>Чек лист приет от Австралия,2014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90" y="883699"/>
            <a:ext cx="8678803" cy="58869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5373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2698210" cy="1551223"/>
          </a:xfrm>
        </p:spPr>
        <p:txBody>
          <a:bodyPr/>
          <a:lstStyle/>
          <a:p>
            <a:r>
              <a:rPr lang="bg-BG" dirty="0" smtClean="0"/>
              <a:t>Чек лист от Малайзия, след 2014</a:t>
            </a:r>
            <a:r>
              <a:rPr lang="en-US" dirty="0" smtClean="0"/>
              <a:t> </a:t>
            </a:r>
            <a:r>
              <a:rPr lang="bg-BG" dirty="0" smtClean="0"/>
              <a:t>г</a:t>
            </a:r>
            <a:endParaRPr lang="bg-BG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719" y="87549"/>
            <a:ext cx="4573209" cy="671739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1476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Що е безопасност?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Безопасност е състоянието на защитеност на жизненоважните интереси на личност, организация, предприятие, общество от потенциално или реално съществуващи заплахи.</a:t>
            </a:r>
          </a:p>
          <a:p>
            <a:endParaRPr lang="ru-RU" dirty="0" smtClean="0"/>
          </a:p>
          <a:p>
            <a:r>
              <a:rPr lang="ru-RU" dirty="0" smtClean="0"/>
              <a:t>Обикновено осигуряването на безопасността се изразява в спазване на съвкупност от правила за предовтратяване на аварии и спасяване на живота на хората.</a:t>
            </a:r>
          </a:p>
          <a:p>
            <a:endParaRPr lang="ru-RU" dirty="0" smtClean="0"/>
          </a:p>
          <a:p>
            <a:r>
              <a:rPr lang="ru-RU" dirty="0" smtClean="0"/>
              <a:t>Предупредителните знаци, създаването на стандарти и процедури, предлагането на застраховки и гаранции значително повишават безопасността.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82313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3301324" cy="2806091"/>
          </a:xfrm>
        </p:spPr>
        <p:txBody>
          <a:bodyPr>
            <a:normAutofit/>
          </a:bodyPr>
          <a:lstStyle/>
          <a:p>
            <a:r>
              <a:rPr lang="bg-BG" dirty="0" smtClean="0"/>
              <a:t>Чек лист на български език, </a:t>
            </a:r>
            <a:r>
              <a:rPr lang="en-US" dirty="0"/>
              <a:t>European Society </a:t>
            </a:r>
            <a:r>
              <a:rPr lang="en-US" dirty="0" smtClean="0"/>
              <a:t>of</a:t>
            </a:r>
            <a:r>
              <a:rPr lang="bg-BG" dirty="0" smtClean="0"/>
              <a:t> </a:t>
            </a:r>
            <a:r>
              <a:rPr lang="en-US" dirty="0" smtClean="0"/>
              <a:t> </a:t>
            </a:r>
            <a:r>
              <a:rPr lang="en-US" dirty="0"/>
              <a:t>Thoracic </a:t>
            </a:r>
            <a:r>
              <a:rPr lang="en-US" dirty="0" smtClean="0"/>
              <a:t>Surgeons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5617" y="-1"/>
            <a:ext cx="5058383" cy="68358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26087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Обзор на 33 проучвания от прилагане на чек лист до 2014 г, </a:t>
            </a:r>
            <a:br>
              <a:rPr lang="bg-BG" dirty="0" smtClean="0"/>
            </a:br>
            <a:r>
              <a:rPr lang="en-US" sz="1300" dirty="0" smtClean="0"/>
              <a:t>Treadwell</a:t>
            </a:r>
            <a:r>
              <a:rPr lang="en-US" sz="1300" dirty="0"/>
              <a:t> JR, Lucas S, Tsou </a:t>
            </a:r>
            <a:r>
              <a:rPr lang="en-US" sz="1300" dirty="0" smtClean="0"/>
              <a:t>AY</a:t>
            </a:r>
            <a:r>
              <a:rPr lang="bg-BG" sz="1300" dirty="0" smtClean="0"/>
              <a:t>, </a:t>
            </a:r>
            <a:r>
              <a:rPr lang="en-US" sz="1300" dirty="0" smtClean="0"/>
              <a:t>Surgical </a:t>
            </a:r>
            <a:r>
              <a:rPr lang="en-US" sz="1300" dirty="0"/>
              <a:t>checklists: a systematic review of impacts and </a:t>
            </a:r>
            <a:r>
              <a:rPr lang="en-US" sz="1300" dirty="0" smtClean="0"/>
              <a:t>implementation</a:t>
            </a:r>
            <a:r>
              <a:rPr lang="bg-BG" sz="1300" dirty="0" smtClean="0"/>
              <a:t>, </a:t>
            </a:r>
            <a:r>
              <a:rPr lang="en-US" sz="1300" b="1" i="1" dirty="0" smtClean="0"/>
              <a:t>BMJ</a:t>
            </a:r>
            <a:r>
              <a:rPr lang="en-US" sz="1300" i="1" dirty="0" smtClean="0"/>
              <a:t> </a:t>
            </a:r>
            <a:r>
              <a:rPr lang="en-US" sz="1300" i="1" dirty="0"/>
              <a:t>Quality &amp; Safety </a:t>
            </a:r>
            <a:r>
              <a:rPr lang="en-US" sz="1300" dirty="0"/>
              <a:t>2014;</a:t>
            </a:r>
            <a:r>
              <a:rPr lang="en-US" sz="1300" b="1" dirty="0"/>
              <a:t>23:</a:t>
            </a:r>
            <a:r>
              <a:rPr lang="en-US" sz="1300" dirty="0"/>
              <a:t>299-318</a:t>
            </a:r>
            <a:r>
              <a:rPr lang="en-US" sz="1300" dirty="0" smtClean="0"/>
              <a:t>.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5621" y="2140186"/>
            <a:ext cx="6248400" cy="458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716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Основни </a:t>
            </a:r>
            <a:r>
              <a:rPr lang="ru-RU" dirty="0" smtClean="0"/>
              <a:t>изводи </a:t>
            </a:r>
            <a:r>
              <a:rPr lang="ru-RU" dirty="0"/>
              <a:t>на </a:t>
            </a:r>
            <a:r>
              <a:rPr lang="ru-RU" dirty="0" smtClean="0"/>
              <a:t>обзора </a:t>
            </a:r>
            <a:r>
              <a:rPr lang="ru-RU" dirty="0"/>
              <a:t/>
            </a:r>
            <a:br>
              <a:rPr lang="ru-RU" dirty="0"/>
            </a:b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Чек лист за безопасност в хирургията, </a:t>
            </a:r>
            <a:r>
              <a:rPr lang="ru-RU" dirty="0"/>
              <a:t>като </a:t>
            </a:r>
            <a:r>
              <a:rPr lang="ru-RU" dirty="0" smtClean="0"/>
              <a:t> </a:t>
            </a:r>
            <a:r>
              <a:rPr lang="en-US" dirty="0"/>
              <a:t>WHO Surgical </a:t>
            </a:r>
            <a:r>
              <a:rPr lang="en-US" dirty="0" smtClean="0"/>
              <a:t>Safety</a:t>
            </a:r>
            <a:r>
              <a:rPr lang="bg-BG" dirty="0" smtClean="0"/>
              <a:t> </a:t>
            </a:r>
            <a:r>
              <a:rPr lang="en-US" dirty="0" smtClean="0"/>
              <a:t>Checklist </a:t>
            </a:r>
            <a:r>
              <a:rPr lang="bg-BG" dirty="0" smtClean="0"/>
              <a:t>или </a:t>
            </a:r>
            <a:r>
              <a:rPr lang="en-US" dirty="0" smtClean="0"/>
              <a:t>Surgical </a:t>
            </a:r>
            <a:r>
              <a:rPr lang="en-US" dirty="0"/>
              <a:t>Patient Safety </a:t>
            </a:r>
            <a:r>
              <a:rPr lang="en-US" dirty="0" smtClean="0"/>
              <a:t>System(SURPASS</a:t>
            </a:r>
            <a:r>
              <a:rPr lang="en-US" dirty="0"/>
              <a:t>)</a:t>
            </a:r>
            <a:r>
              <a:rPr lang="ru-RU" dirty="0" smtClean="0"/>
              <a:t> </a:t>
            </a:r>
            <a:r>
              <a:rPr lang="ru-RU" dirty="0"/>
              <a:t>предлагат </a:t>
            </a:r>
            <a:r>
              <a:rPr lang="ru-RU" u="sng" dirty="0"/>
              <a:t>обещаваща </a:t>
            </a:r>
            <a:r>
              <a:rPr lang="ru-RU" u="sng" dirty="0" smtClean="0"/>
              <a:t>възможност за намаляване </a:t>
            </a:r>
            <a:r>
              <a:rPr lang="ru-RU" u="sng" dirty="0"/>
              <a:t>на заболеваемостта и смъртността на </a:t>
            </a:r>
            <a:r>
              <a:rPr lang="ru-RU" dirty="0"/>
              <a:t>пациентите </a:t>
            </a:r>
            <a:r>
              <a:rPr lang="ru-RU" dirty="0" smtClean="0"/>
              <a:t>при  хирургични </a:t>
            </a:r>
            <a:r>
              <a:rPr lang="ru-RU" dirty="0"/>
              <a:t>операции</a:t>
            </a:r>
            <a:r>
              <a:rPr lang="ru-RU" dirty="0" smtClean="0"/>
              <a:t>.</a:t>
            </a:r>
          </a:p>
          <a:p>
            <a:r>
              <a:rPr lang="ru-RU" dirty="0"/>
              <a:t>Чек лист за </a:t>
            </a:r>
            <a:r>
              <a:rPr lang="ru-RU" dirty="0" smtClean="0"/>
              <a:t>безопасност в хирургията, </a:t>
            </a:r>
            <a:r>
              <a:rPr lang="en-US" dirty="0" smtClean="0"/>
              <a:t>WHO, </a:t>
            </a:r>
            <a:r>
              <a:rPr lang="ru-RU" dirty="0" smtClean="0"/>
              <a:t>е приспособен </a:t>
            </a:r>
            <a:r>
              <a:rPr lang="ru-RU" dirty="0"/>
              <a:t>за изпълнение в </a:t>
            </a:r>
            <a:r>
              <a:rPr lang="ru-RU" dirty="0" smtClean="0"/>
              <a:t>широк кръг  институции включително </a:t>
            </a:r>
            <a:r>
              <a:rPr lang="ru-RU" u="sng" dirty="0"/>
              <a:t>всички хирургични </a:t>
            </a:r>
            <a:r>
              <a:rPr lang="ru-RU" u="sng" dirty="0" smtClean="0"/>
              <a:t>специалности, обществени и академични болници</a:t>
            </a:r>
            <a:r>
              <a:rPr lang="ru-RU" dirty="0"/>
              <a:t>, както и </a:t>
            </a:r>
            <a:r>
              <a:rPr lang="ru-RU" dirty="0" smtClean="0"/>
              <a:t>сред индустриализирани и развиващите </a:t>
            </a:r>
            <a:r>
              <a:rPr lang="ru-RU" dirty="0"/>
              <a:t>се страни</a:t>
            </a:r>
            <a:r>
              <a:rPr lang="ru-RU" dirty="0" smtClean="0"/>
              <a:t>.</a:t>
            </a:r>
          </a:p>
          <a:p>
            <a:r>
              <a:rPr lang="ru-RU" dirty="0"/>
              <a:t>Чек лист за безопасност в хирургията, </a:t>
            </a:r>
            <a:r>
              <a:rPr lang="ru-RU" dirty="0" smtClean="0"/>
              <a:t>е свързан с повишено откриване </a:t>
            </a:r>
            <a:r>
              <a:rPr lang="ru-RU" dirty="0"/>
              <a:t>на потенциални опасности за безопасността,усложнения и подобрена комуникация ссред персонала в операционната зала. Други </a:t>
            </a:r>
            <a:r>
              <a:rPr lang="ru-RU" dirty="0" smtClean="0"/>
              <a:t>фактори не свързани с чек лист  като различни подобрения в организацията, </a:t>
            </a:r>
            <a:r>
              <a:rPr lang="ru-RU" dirty="0"/>
              <a:t>могат също да обяснят тези </a:t>
            </a:r>
            <a:r>
              <a:rPr lang="ru-RU" dirty="0" smtClean="0"/>
              <a:t>положителния ефект.</a:t>
            </a:r>
          </a:p>
          <a:p>
            <a:r>
              <a:rPr lang="ru-RU" dirty="0" smtClean="0"/>
              <a:t>Ключови </a:t>
            </a:r>
            <a:r>
              <a:rPr lang="ru-RU" dirty="0"/>
              <a:t>компоненти на успешното прилагане на </a:t>
            </a:r>
            <a:r>
              <a:rPr lang="ru-RU" dirty="0" smtClean="0"/>
              <a:t>чек лист предполага </a:t>
            </a:r>
            <a:r>
              <a:rPr lang="ru-RU" dirty="0"/>
              <a:t>включването на подкрепа от </a:t>
            </a:r>
            <a:r>
              <a:rPr lang="ru-RU" dirty="0" smtClean="0"/>
              <a:t>институционалните ръководители  </a:t>
            </a:r>
            <a:r>
              <a:rPr lang="ru-RU" dirty="0"/>
              <a:t>на персонала за обучение, използвайки </a:t>
            </a:r>
            <a:r>
              <a:rPr lang="ru-RU" dirty="0" smtClean="0"/>
              <a:t> чек листа за осигуряване на </a:t>
            </a:r>
            <a:r>
              <a:rPr lang="ru-RU" dirty="0"/>
              <a:t>обратната връзка от персонала </a:t>
            </a:r>
            <a:r>
              <a:rPr lang="ru-RU" dirty="0" smtClean="0"/>
              <a:t>и дублиране </a:t>
            </a:r>
            <a:r>
              <a:rPr lang="ru-RU" dirty="0"/>
              <a:t>на вече рутинно събираната </a:t>
            </a:r>
            <a:r>
              <a:rPr lang="ru-RU" dirty="0" smtClean="0"/>
              <a:t>информация.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6575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201861547"/>
              </p:ext>
            </p:extLst>
          </p:nvPr>
        </p:nvGraphicFramePr>
        <p:xfrm>
          <a:off x="340467" y="813011"/>
          <a:ext cx="8521430" cy="51788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2931" y="71437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bg-BG" dirty="0" smtClean="0"/>
              <a:t>Структура на терапевтичните методи в съвременната съдова хирургия и възникващите от това различни  проблеми на безопасността</a:t>
            </a:r>
            <a:endParaRPr lang="bg-BG" dirty="0"/>
          </a:p>
        </p:txBody>
      </p:sp>
      <p:sp>
        <p:nvSpPr>
          <p:cNvPr id="6" name="TextBox 5"/>
          <p:cNvSpPr txBox="1"/>
          <p:nvPr/>
        </p:nvSpPr>
        <p:spPr>
          <a:xfrm>
            <a:off x="7014411" y="5807243"/>
            <a:ext cx="1840575" cy="92333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g-BG" b="1" dirty="0" smtClean="0"/>
              <a:t>Нови заплахи, лазер, топлина и др.</a:t>
            </a:r>
            <a:endParaRPr lang="bg-BG" b="1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5704539" y="4229093"/>
            <a:ext cx="6913" cy="1270292"/>
          </a:xfrm>
          <a:prstGeom prst="straightConnector1">
            <a:avLst/>
          </a:prstGeom>
          <a:ln w="38100">
            <a:tailEnd type="triangle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7934698" y="5157216"/>
            <a:ext cx="2294" cy="543193"/>
          </a:xfrm>
          <a:prstGeom prst="straightConnector1">
            <a:avLst/>
          </a:prstGeom>
          <a:ln w="38100">
            <a:tailEnd type="triangle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243282" y="4212091"/>
            <a:ext cx="0" cy="1287294"/>
          </a:xfrm>
          <a:prstGeom prst="straightConnector1">
            <a:avLst/>
          </a:prstGeom>
          <a:ln w="38100">
            <a:tailEnd type="triangle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466527" y="4229093"/>
            <a:ext cx="6913" cy="1270292"/>
          </a:xfrm>
          <a:prstGeom prst="straightConnector1">
            <a:avLst/>
          </a:prstGeom>
          <a:ln w="38100">
            <a:tailEnd type="triangle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340466" y="5650573"/>
            <a:ext cx="6667034" cy="1080000"/>
            <a:chOff x="340466" y="5650573"/>
            <a:chExt cx="6667034" cy="1080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8" name="L-Shape 17"/>
            <p:cNvSpPr/>
            <p:nvPr/>
          </p:nvSpPr>
          <p:spPr>
            <a:xfrm rot="10800000">
              <a:off x="2304288" y="5650573"/>
              <a:ext cx="4328158" cy="1080000"/>
            </a:xfrm>
            <a:prstGeom prst="corner">
              <a:avLst>
                <a:gd name="adj1" fmla="val 50000"/>
                <a:gd name="adj2" fmla="val 90640"/>
              </a:avLst>
            </a:prstGeom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 b="1"/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340466" y="5650573"/>
              <a:ext cx="6667034" cy="1080000"/>
              <a:chOff x="340466" y="5650573"/>
              <a:chExt cx="6667034" cy="1080000"/>
            </a:xfrm>
          </p:grpSpPr>
          <p:sp>
            <p:nvSpPr>
              <p:cNvPr id="15" name="L-Shape 14"/>
              <p:cNvSpPr/>
              <p:nvPr/>
            </p:nvSpPr>
            <p:spPr>
              <a:xfrm>
                <a:off x="340466" y="5650573"/>
                <a:ext cx="5317277" cy="1080000"/>
              </a:xfrm>
              <a:prstGeom prst="corner">
                <a:avLst>
                  <a:gd name="adj1" fmla="val 50000"/>
                  <a:gd name="adj2" fmla="val 182080"/>
                </a:avLst>
              </a:prstGeom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bg-BG" b="1" dirty="0"/>
                  <a:t>Рискове общи за всички хирургични дейности</a:t>
                </a: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2825646" y="5721080"/>
                <a:ext cx="41818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g-BG" b="1" dirty="0">
                    <a:solidFill>
                      <a:schemeClr val="bg1"/>
                    </a:solidFill>
                  </a:rPr>
                  <a:t>Радиационна безопасност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1661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Радиационна </a:t>
            </a:r>
            <a:r>
              <a:rPr lang="bg-BG" dirty="0" smtClean="0"/>
              <a:t>безопасност – общи принципи и дуализъм</a:t>
            </a:r>
            <a:endParaRPr lang="bg-BG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 smtClean="0"/>
              <a:t>Рискове  свързани с радиацията и в медицината</a:t>
            </a:r>
            <a:endParaRPr lang="bg-BG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ALARA </a:t>
            </a:r>
            <a:r>
              <a:rPr lang="en-US" b="1" dirty="0"/>
              <a:t>= As Low As Reasonably Achievable</a:t>
            </a:r>
          </a:p>
          <a:p>
            <a:pPr marL="0" indent="0">
              <a:buNone/>
            </a:pPr>
            <a:r>
              <a:rPr lang="ru-RU" b="1" dirty="0"/>
              <a:t>Основен принцип на радиационната защита:</a:t>
            </a:r>
          </a:p>
          <a:p>
            <a:pPr marL="0" indent="0">
              <a:buNone/>
            </a:pPr>
            <a:r>
              <a:rPr lang="ru-RU" dirty="0"/>
              <a:t>нивата на облъчване трябва да се поддържат </a:t>
            </a:r>
            <a:r>
              <a:rPr lang="ru-RU" dirty="0" smtClean="0"/>
              <a:t>толкова ниски</a:t>
            </a:r>
            <a:r>
              <a:rPr lang="ru-RU" dirty="0"/>
              <a:t>, колкото е разумно постижимо, като се </a:t>
            </a:r>
            <a:r>
              <a:rPr lang="ru-RU" dirty="0" smtClean="0"/>
              <a:t>вземат предвид </a:t>
            </a:r>
            <a:r>
              <a:rPr lang="bg-BG" dirty="0" smtClean="0"/>
              <a:t>медицинските, </a:t>
            </a:r>
            <a:r>
              <a:rPr lang="ru-RU" dirty="0" smtClean="0"/>
              <a:t> </a:t>
            </a:r>
            <a:r>
              <a:rPr lang="ru-RU" dirty="0"/>
              <a:t>икономическите и социалните фактори.</a:t>
            </a:r>
          </a:p>
          <a:p>
            <a:pPr marL="0" indent="0">
              <a:buNone/>
            </a:pPr>
            <a:r>
              <a:rPr lang="ru-RU" sz="1600" i="1" dirty="0"/>
              <a:t>Публикация 26 на ICRP (1977)</a:t>
            </a:r>
            <a:endParaRPr lang="bg-BG" sz="1600" i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bg-BG" dirty="0" smtClean="0"/>
              <a:t>Рискове свързани с лечебния процес изобщо</a:t>
            </a:r>
            <a:endParaRPr lang="bg-B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bg-BG" dirty="0" smtClean="0"/>
              <a:t>Прилагането на диагностични и терапевтични методи свързани с радиация в медицината са свързани с рискове подобни на тези в хирургията изобщо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15977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Контролен списък за радиационна безопасност</a:t>
            </a:r>
            <a:endParaRPr lang="bg-BG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233464" y="1825625"/>
            <a:ext cx="4281386" cy="48086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100" dirty="0" smtClean="0"/>
              <a:t>● </a:t>
            </a:r>
            <a:r>
              <a:rPr lang="ru-RU" sz="1100" dirty="0"/>
              <a:t>Получаване на анамнеза за пациента за предишната радиационна </a:t>
            </a:r>
            <a:r>
              <a:rPr lang="ru-RU" sz="1100" dirty="0" smtClean="0"/>
              <a:t>експозиция</a:t>
            </a:r>
          </a:p>
          <a:p>
            <a:pPr marL="0" indent="0">
              <a:buNone/>
            </a:pPr>
            <a:r>
              <a:rPr lang="ru-RU" sz="1100" dirty="0" smtClean="0"/>
              <a:t>● </a:t>
            </a:r>
            <a:r>
              <a:rPr lang="ru-RU" sz="1100" dirty="0"/>
              <a:t>Осигурете на операторите и персонала да носят добре монтирани оловни престилки, щитове на щитовидната жлеза, както и защитно оловно износване на </a:t>
            </a:r>
            <a:r>
              <a:rPr lang="ru-RU" sz="1100" dirty="0" smtClean="0"/>
              <a:t>очите</a:t>
            </a:r>
          </a:p>
          <a:p>
            <a:pPr marL="0" indent="0">
              <a:buNone/>
            </a:pPr>
            <a:r>
              <a:rPr lang="ru-RU" sz="1100" dirty="0" smtClean="0"/>
              <a:t>● </a:t>
            </a:r>
            <a:r>
              <a:rPr lang="ru-RU" sz="1100" dirty="0"/>
              <a:t>Позиция висящи щитове маса и режийни оловни щитове преди </a:t>
            </a:r>
            <a:r>
              <a:rPr lang="ru-RU" sz="1100" dirty="0" smtClean="0"/>
              <a:t>процедура</a:t>
            </a:r>
          </a:p>
          <a:p>
            <a:pPr marL="0" indent="0">
              <a:buNone/>
            </a:pPr>
            <a:r>
              <a:rPr lang="ru-RU" sz="1100" dirty="0" smtClean="0"/>
              <a:t>● </a:t>
            </a:r>
            <a:r>
              <a:rPr lang="ru-RU" sz="1100" dirty="0"/>
              <a:t>Използвайте ултразвуково изобразяване, когато е </a:t>
            </a:r>
            <a:r>
              <a:rPr lang="ru-RU" sz="1100" dirty="0" smtClean="0"/>
              <a:t>възможно</a:t>
            </a:r>
          </a:p>
          <a:p>
            <a:pPr marL="0" indent="0">
              <a:buNone/>
            </a:pPr>
            <a:r>
              <a:rPr lang="ru-RU" sz="1100" dirty="0" smtClean="0"/>
              <a:t>● </a:t>
            </a:r>
            <a:r>
              <a:rPr lang="ru-RU" sz="1100" dirty="0"/>
              <a:t>Позиционирайте интензиватора на изображението толкова близо до пациента, колкото е практически </a:t>
            </a:r>
            <a:r>
              <a:rPr lang="ru-RU" sz="1100" dirty="0" smtClean="0"/>
              <a:t>възможно</a:t>
            </a:r>
          </a:p>
          <a:p>
            <a:pPr marL="0" indent="0">
              <a:buNone/>
            </a:pPr>
            <a:r>
              <a:rPr lang="ru-RU" sz="1100" dirty="0" smtClean="0"/>
              <a:t>● </a:t>
            </a:r>
            <a:r>
              <a:rPr lang="ru-RU" sz="1100" dirty="0"/>
              <a:t>За c-arm тип флуороскопия единици, максимално разстояние от източника на </a:t>
            </a:r>
            <a:r>
              <a:rPr lang="ru-RU" sz="1100" dirty="0" smtClean="0"/>
              <a:t>радиация</a:t>
            </a:r>
          </a:p>
          <a:p>
            <a:pPr marL="0" indent="0">
              <a:buNone/>
            </a:pPr>
            <a:r>
              <a:rPr lang="ru-RU" sz="1100" dirty="0" smtClean="0"/>
              <a:t>● </a:t>
            </a:r>
            <a:r>
              <a:rPr lang="ru-RU" sz="1100" dirty="0"/>
              <a:t>Използвайте пестеливо педала на </a:t>
            </a:r>
            <a:r>
              <a:rPr lang="ru-RU" sz="1100" dirty="0" smtClean="0"/>
              <a:t>експозиция</a:t>
            </a:r>
          </a:p>
          <a:p>
            <a:pPr marL="0" indent="0">
              <a:buNone/>
            </a:pPr>
            <a:r>
              <a:rPr lang="ru-RU" sz="1100" dirty="0" smtClean="0"/>
              <a:t>● </a:t>
            </a:r>
            <a:r>
              <a:rPr lang="ru-RU" sz="1100" dirty="0"/>
              <a:t>Използвайте импулсна, а не непрекъсната флуороскопия, когато е възможно, и с възможно най-нисък </a:t>
            </a:r>
            <a:r>
              <a:rPr lang="ru-RU" sz="1100" dirty="0" smtClean="0"/>
              <a:t>пулс</a:t>
            </a:r>
          </a:p>
          <a:p>
            <a:pPr marL="0" indent="0">
              <a:buNone/>
            </a:pPr>
            <a:r>
              <a:rPr lang="ru-RU" sz="1100" dirty="0" smtClean="0"/>
              <a:t>● </a:t>
            </a:r>
            <a:r>
              <a:rPr lang="ru-RU" sz="1100" dirty="0"/>
              <a:t>Прегледайте и запазете анатомията с последно задържане на изображението, а не с жива флуороскопия, когато е </a:t>
            </a:r>
            <a:r>
              <a:rPr lang="ru-RU" sz="1100" dirty="0" smtClean="0"/>
              <a:t>възможно</a:t>
            </a:r>
          </a:p>
          <a:p>
            <a:pPr marL="0" indent="0">
              <a:buNone/>
            </a:pPr>
            <a:r>
              <a:rPr lang="ru-RU" sz="1100" dirty="0" smtClean="0"/>
              <a:t>● </a:t>
            </a:r>
            <a:r>
              <a:rPr lang="ru-RU" sz="1100" dirty="0"/>
              <a:t>Положение и сблъсък с изключена флуороскопия, потупване върху педала, за да проверите </a:t>
            </a:r>
            <a:r>
              <a:rPr lang="ru-RU" sz="1100" dirty="0" smtClean="0"/>
              <a:t>позицията</a:t>
            </a:r>
          </a:p>
          <a:p>
            <a:pPr marL="0" indent="0">
              <a:buNone/>
            </a:pPr>
            <a:r>
              <a:rPr lang="ru-RU" sz="1100" dirty="0" smtClean="0"/>
              <a:t>● </a:t>
            </a:r>
            <a:r>
              <a:rPr lang="ru-RU" sz="1100" dirty="0"/>
              <a:t>Колите плътно; изключват очите, щитовидната жлеза, гърдата и гонадите, когато е </a:t>
            </a:r>
            <a:r>
              <a:rPr lang="ru-RU" sz="1100" dirty="0" smtClean="0"/>
              <a:t>възможно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629149" y="1825624"/>
            <a:ext cx="4203565" cy="48086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100" dirty="0" smtClean="0"/>
              <a:t>●Сведете </a:t>
            </a:r>
            <a:r>
              <a:rPr lang="ru-RU" sz="1100" dirty="0"/>
              <a:t>до минимум използването на електронно увеличение; използвате цифрово мащабиране, когато е възможно</a:t>
            </a:r>
          </a:p>
          <a:p>
            <a:pPr marL="0" indent="0">
              <a:buNone/>
            </a:pPr>
            <a:r>
              <a:rPr lang="ru-RU" sz="1100" dirty="0"/>
              <a:t>● Коригирайте параметрите на придобиване, за да постигнете най-ниска доза, необходима за осъществяване на процедура: използвайте възможно най-нисък дозови протокол за пациентаразмер, по-ниска кадрова честота, минимизиране на увеличението, намаляване на дължината на бягане</a:t>
            </a:r>
          </a:p>
          <a:p>
            <a:pPr marL="0" indent="0">
              <a:buNone/>
            </a:pPr>
            <a:r>
              <a:rPr lang="ru-RU" sz="1100" dirty="0"/>
              <a:t>● Оператор и персонал ръце извън греда</a:t>
            </a:r>
          </a:p>
          <a:p>
            <a:pPr marL="0" indent="0">
              <a:buNone/>
            </a:pPr>
            <a:r>
              <a:rPr lang="ru-RU" sz="1100" dirty="0"/>
              <a:t>● Използвайте захранващ инжектор или екстензивен тръб, ако ръчното инжектиране</a:t>
            </a:r>
          </a:p>
          <a:p>
            <a:pPr marL="0" indent="0">
              <a:buNone/>
            </a:pPr>
            <a:r>
              <a:rPr lang="ru-RU" sz="1100" dirty="0"/>
              <a:t>● Преместете персонала далеч от масата или зад защитните щитове по време на придобивания</a:t>
            </a:r>
          </a:p>
          <a:p>
            <a:pPr marL="0" indent="0">
              <a:buNone/>
            </a:pPr>
            <a:r>
              <a:rPr lang="ru-RU" sz="1100" dirty="0"/>
              <a:t>● Свеждане до минимум на припокриването на полета при следващите придобивания</a:t>
            </a:r>
          </a:p>
          <a:p>
            <a:pPr marL="0" indent="0">
              <a:buNone/>
            </a:pPr>
            <a:r>
              <a:rPr lang="ru-RU" sz="1100" dirty="0"/>
              <a:t>● Планирайте и съобщавайте предварително броя и графика на придобивания, контрастни параметри, позициониране на пациентите и спиране надишане с екип по радиология и седация, за да сведете до минимум неправилните или непокорните писти</a:t>
            </a:r>
          </a:p>
          <a:p>
            <a:pPr marL="0" indent="0">
              <a:buNone/>
            </a:pPr>
            <a:r>
              <a:rPr lang="ru-RU" sz="1100" dirty="0"/>
              <a:t>● Потвърждавайте предупрежденията за времето на флуороскопията по време на процедура</a:t>
            </a:r>
          </a:p>
          <a:p>
            <a:pPr marL="0" indent="0">
              <a:buNone/>
            </a:pPr>
            <a:r>
              <a:rPr lang="ru-RU" sz="1100" dirty="0"/>
              <a:t>● След процедура: запис и преглед доза</a:t>
            </a:r>
          </a:p>
          <a:p>
            <a:pPr marL="0" indent="0">
              <a:buNone/>
            </a:pPr>
            <a:r>
              <a:rPr lang="ru-RU" sz="1100" dirty="0"/>
              <a:t>● Осигурете подходящо наблюдение на дозиметрите</a:t>
            </a:r>
          </a:p>
          <a:p>
            <a:pPr marL="0" indent="0">
              <a:buNone/>
            </a:pPr>
            <a:r>
              <a:rPr lang="ru-RU" sz="1100" dirty="0"/>
              <a:t>● Организирайте подходящи указания за проследяване и освобождаване от отговорност при процедури с висока доза</a:t>
            </a:r>
            <a:endParaRPr lang="bg-BG" sz="1100" dirty="0"/>
          </a:p>
          <a:p>
            <a:endParaRPr lang="bg-BG" sz="1100" dirty="0"/>
          </a:p>
        </p:txBody>
      </p:sp>
    </p:spTree>
    <p:extLst>
      <p:ext uri="{BB962C8B-B14F-4D97-AF65-F5344CB8AC3E}">
        <p14:creationId xmlns:p14="http://schemas.microsoft.com/office/powerpoint/2010/main" val="347519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Оценка на прилагането на чек лист за безопасност в отделенията свързани с радиация в Великобритания към 2019</a:t>
            </a:r>
            <a:endParaRPr lang="bg-BG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7309120" cy="5270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err="1"/>
              <a:t>Ariyanayagam</a:t>
            </a:r>
            <a:r>
              <a:rPr lang="en-US" sz="1600" dirty="0"/>
              <a:t> T, Drinkwater K, Cozens N, </a:t>
            </a:r>
            <a:r>
              <a:rPr lang="en-US" sz="1600" dirty="0" err="1"/>
              <a:t>Howlett</a:t>
            </a:r>
            <a:r>
              <a:rPr lang="en-US" sz="1600" dirty="0"/>
              <a:t> D, Malcolm P. UK national audit of safety checks for radiology interventions. </a:t>
            </a:r>
            <a:r>
              <a:rPr lang="en-US" sz="1600" i="1" dirty="0"/>
              <a:t>Br J </a:t>
            </a:r>
            <a:r>
              <a:rPr lang="en-US" sz="1600" i="1" dirty="0" err="1" smtClean="0"/>
              <a:t>Radiol</a:t>
            </a:r>
            <a:r>
              <a:rPr lang="en-US" sz="1600" i="1" dirty="0" smtClean="0"/>
              <a:t> </a:t>
            </a:r>
            <a:r>
              <a:rPr lang="bg-BG" sz="1600" b="1" dirty="0" smtClean="0"/>
              <a:t>2019</a:t>
            </a:r>
            <a:r>
              <a:rPr lang="bg-BG" sz="1600" dirty="0"/>
              <a:t>; </a:t>
            </a:r>
            <a:r>
              <a:rPr lang="bg-BG" sz="1600" b="1" dirty="0"/>
              <a:t>91</a:t>
            </a:r>
            <a:r>
              <a:rPr lang="bg-BG" sz="1600" dirty="0"/>
              <a:t>: 20180637.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bg-BG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0" y="2352675"/>
            <a:ext cx="6286500" cy="450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82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198373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bg-BG" dirty="0" smtClean="0"/>
              <a:t>Предложение за чек лист за безопасност в </a:t>
            </a:r>
            <a:r>
              <a:rPr lang="bg-BG" dirty="0" err="1" smtClean="0"/>
              <a:t>интервенционални</a:t>
            </a:r>
            <a:r>
              <a:rPr lang="bg-BG" dirty="0" smtClean="0"/>
              <a:t> отделения, Холандия 2013</a:t>
            </a:r>
          </a:p>
          <a:p>
            <a:pPr marL="0" indent="0">
              <a:buNone/>
            </a:pPr>
            <a:endParaRPr lang="bg-BG" sz="1400" dirty="0"/>
          </a:p>
          <a:p>
            <a:pPr marL="0" indent="0">
              <a:buNone/>
            </a:pPr>
            <a:r>
              <a:rPr lang="ru-RU" sz="1800" dirty="0"/>
              <a:t>Те установиха, че използването на контролния списък RADPASS намалява </a:t>
            </a:r>
            <a:r>
              <a:rPr lang="ru-RU" sz="1800" dirty="0" smtClean="0"/>
              <a:t>проценти </a:t>
            </a:r>
            <a:r>
              <a:rPr lang="ru-RU" sz="1800" dirty="0"/>
              <a:t>на отклонение </a:t>
            </a:r>
            <a:r>
              <a:rPr lang="ru-RU" sz="1800" dirty="0" smtClean="0"/>
              <a:t>от нормалния процес </a:t>
            </a:r>
            <a:r>
              <a:rPr lang="ru-RU" sz="1800" dirty="0"/>
              <a:t>от 24% на 5% и намалява процентите на отлагане на процедурата от 10% на 0%.</a:t>
            </a:r>
            <a:endParaRPr lang="bg-BG" sz="1400" dirty="0"/>
          </a:p>
          <a:p>
            <a:pPr marL="0" indent="0">
              <a:buNone/>
            </a:pPr>
            <a:endParaRPr lang="bg-BG" sz="1400" dirty="0" smtClean="0"/>
          </a:p>
          <a:p>
            <a:pPr marL="0" indent="0">
              <a:buNone/>
            </a:pPr>
            <a:endParaRPr lang="bg-BG" sz="1400" dirty="0"/>
          </a:p>
          <a:p>
            <a:pPr marL="0" indent="0">
              <a:buNone/>
            </a:pPr>
            <a:endParaRPr lang="bg-BG" sz="1400" dirty="0" smtClean="0"/>
          </a:p>
          <a:p>
            <a:pPr marL="0" indent="0">
              <a:buNone/>
            </a:pPr>
            <a:endParaRPr lang="bg-BG" sz="1400" dirty="0"/>
          </a:p>
          <a:p>
            <a:pPr marL="0" indent="0">
              <a:buNone/>
            </a:pPr>
            <a:r>
              <a:rPr lang="en-US" sz="1400" dirty="0" smtClean="0"/>
              <a:t>I</a:t>
            </a:r>
            <a:r>
              <a:rPr lang="en-US" sz="1400" dirty="0"/>
              <a:t>. C. J. </a:t>
            </a:r>
            <a:r>
              <a:rPr lang="en-US" sz="1400" dirty="0" err="1"/>
              <a:t>Koetser</a:t>
            </a:r>
            <a:r>
              <a:rPr lang="en-US" sz="1400" dirty="0"/>
              <a:t> et al.: Introducing a Validated Safety </a:t>
            </a:r>
            <a:r>
              <a:rPr lang="en-US" sz="1400" dirty="0" smtClean="0"/>
              <a:t>Checklist</a:t>
            </a:r>
            <a:r>
              <a:rPr lang="bg-BG" sz="1400" dirty="0" smtClean="0"/>
              <a:t>, </a:t>
            </a:r>
            <a:r>
              <a:rPr lang="en-US" sz="1400" dirty="0" err="1" smtClean="0"/>
              <a:t>Cardiovasc</a:t>
            </a:r>
            <a:r>
              <a:rPr lang="en-US" sz="1400" dirty="0" smtClean="0"/>
              <a:t> </a:t>
            </a:r>
            <a:r>
              <a:rPr lang="en-US" sz="1400" dirty="0" err="1"/>
              <a:t>Intervent</a:t>
            </a:r>
            <a:r>
              <a:rPr lang="en-US" sz="1400" dirty="0"/>
              <a:t> </a:t>
            </a:r>
            <a:r>
              <a:rPr lang="en-US" sz="1400" dirty="0" err="1"/>
              <a:t>Radiol</a:t>
            </a:r>
            <a:r>
              <a:rPr lang="en-US" sz="1400" dirty="0"/>
              <a:t> (2013) 36:312–319</a:t>
            </a:r>
            <a:endParaRPr lang="bg-BG" sz="1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bg-BG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5090" y="0"/>
            <a:ext cx="4688327" cy="67704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865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dirty="0" smtClean="0"/>
              <a:t>Чек лист </a:t>
            </a:r>
            <a:r>
              <a:rPr lang="ru-RU" sz="1800" dirty="0"/>
              <a:t>на </a:t>
            </a:r>
            <a:r>
              <a:rPr lang="en-US" sz="1800" dirty="0"/>
              <a:t>Cardiovascular and </a:t>
            </a:r>
            <a:r>
              <a:rPr lang="en-US" sz="1800" dirty="0" smtClean="0"/>
              <a:t>Interventional</a:t>
            </a:r>
            <a:r>
              <a:rPr lang="bg-BG" sz="1800" dirty="0" smtClean="0"/>
              <a:t> </a:t>
            </a:r>
            <a:r>
              <a:rPr lang="en-US" sz="1800" dirty="0" smtClean="0"/>
              <a:t>Society </a:t>
            </a:r>
            <a:r>
              <a:rPr lang="en-US" sz="1800" dirty="0"/>
              <a:t>of Europe (CIRSE) </a:t>
            </a:r>
            <a:r>
              <a:rPr lang="en-US" sz="1800" dirty="0" smtClean="0"/>
              <a:t>IR</a:t>
            </a:r>
            <a:r>
              <a:rPr lang="bg-BG" sz="1800" dirty="0" smtClean="0"/>
              <a:t> </a:t>
            </a:r>
            <a:r>
              <a:rPr lang="ru-RU" sz="1800" dirty="0" smtClean="0"/>
              <a:t>елиминира </a:t>
            </a:r>
            <a:r>
              <a:rPr lang="ru-RU" sz="1800" dirty="0"/>
              <a:t>всички неблагоприятнисъбития през първата година на употреба и </a:t>
            </a:r>
            <a:r>
              <a:rPr lang="ru-RU" sz="1800" dirty="0" smtClean="0"/>
              <a:t>насърчавани значимо </a:t>
            </a:r>
            <a:r>
              <a:rPr lang="ru-RU" sz="1800" dirty="0"/>
              <a:t>осъзнаване на безопасността на </a:t>
            </a:r>
            <a:r>
              <a:rPr lang="ru-RU" sz="1800" dirty="0" smtClean="0"/>
              <a:t>пациентите сред </a:t>
            </a:r>
            <a:r>
              <a:rPr lang="ru-RU" sz="1800" dirty="0"/>
              <a:t>здравния екип</a:t>
            </a:r>
            <a:r>
              <a:rPr lang="ru-RU" sz="1800" dirty="0" smtClean="0"/>
              <a:t>.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it-IT" sz="1100" i="1" dirty="0"/>
              <a:t>Corso R, Vacirca F, Patelli C, Leni D. Use </a:t>
            </a:r>
            <a:r>
              <a:rPr lang="it-IT" sz="1100" i="1" dirty="0" smtClean="0"/>
              <a:t>of</a:t>
            </a:r>
            <a:r>
              <a:rPr lang="bg-BG" sz="1100" i="1" dirty="0" smtClean="0"/>
              <a:t> </a:t>
            </a:r>
            <a:r>
              <a:rPr lang="en-US" sz="1100" i="1" dirty="0" smtClean="0"/>
              <a:t>“</a:t>
            </a:r>
            <a:r>
              <a:rPr lang="en-US" sz="1100" i="1" dirty="0"/>
              <a:t>time-out” checklist in interventional </a:t>
            </a:r>
            <a:r>
              <a:rPr lang="en-US" sz="1100" i="1" dirty="0" smtClean="0"/>
              <a:t>radiology</a:t>
            </a:r>
            <a:r>
              <a:rPr lang="bg-BG" sz="1100" i="1" dirty="0" smtClean="0"/>
              <a:t> </a:t>
            </a:r>
            <a:r>
              <a:rPr lang="en-US" sz="1100" i="1" dirty="0" smtClean="0"/>
              <a:t>procedures </a:t>
            </a:r>
            <a:r>
              <a:rPr lang="en-US" sz="1100" i="1" dirty="0"/>
              <a:t>as a tool to enhance patient safety</a:t>
            </a:r>
            <a:r>
              <a:rPr lang="en-US" sz="1100" i="1" dirty="0" smtClean="0"/>
              <a:t>.</a:t>
            </a:r>
            <a:r>
              <a:rPr lang="bg-BG" sz="1100" i="1" dirty="0" smtClean="0"/>
              <a:t> </a:t>
            </a:r>
            <a:r>
              <a:rPr lang="en-US" sz="1100" i="1" dirty="0" err="1" smtClean="0"/>
              <a:t>Radiol</a:t>
            </a:r>
            <a:r>
              <a:rPr lang="bg-BG" sz="1100" i="1" dirty="0" smtClean="0"/>
              <a:t> </a:t>
            </a:r>
            <a:r>
              <a:rPr lang="en-US" sz="1100" i="1" dirty="0" smtClean="0"/>
              <a:t>Med </a:t>
            </a:r>
            <a:r>
              <a:rPr lang="en-US" sz="1100" i="1" dirty="0"/>
              <a:t>(Torino) 2014; 119:828–834</a:t>
            </a:r>
            <a:endParaRPr lang="bg-BG" sz="1100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074" y="2072700"/>
            <a:ext cx="7239000" cy="46386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878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04917"/>
          </a:xfrm>
        </p:spPr>
        <p:txBody>
          <a:bodyPr>
            <a:normAutofit/>
          </a:bodyPr>
          <a:lstStyle/>
          <a:p>
            <a:r>
              <a:rPr lang="bg-BG" sz="3600" b="1" dirty="0" smtClean="0"/>
              <a:t>Изводи</a:t>
            </a:r>
            <a:endParaRPr lang="bg-BG" sz="36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070044"/>
            <a:ext cx="7886700" cy="5496126"/>
          </a:xfrm>
        </p:spPr>
        <p:txBody>
          <a:bodyPr>
            <a:noAutofit/>
          </a:bodyPr>
          <a:lstStyle/>
          <a:p>
            <a:r>
              <a:rPr lang="bg-BG" sz="2400" dirty="0" smtClean="0"/>
              <a:t>Наличието на рискове свързани с медицинска и хирургична дейност са известни от векове, а след 2009 г добре формулирани и изяснени, те са свързани с :</a:t>
            </a:r>
          </a:p>
          <a:p>
            <a:pPr lvl="2"/>
            <a:r>
              <a:rPr lang="bg-BG" sz="1600" dirty="0" smtClean="0"/>
              <a:t>Допълнителна усложнения</a:t>
            </a:r>
          </a:p>
          <a:p>
            <a:pPr lvl="2"/>
            <a:r>
              <a:rPr lang="bg-BG" sz="1600" dirty="0" smtClean="0"/>
              <a:t>Допълнителни фатални увреждания и смърт</a:t>
            </a:r>
          </a:p>
          <a:p>
            <a:pPr lvl="2"/>
            <a:r>
              <a:rPr lang="bg-BG" sz="1600" dirty="0" smtClean="0"/>
              <a:t>Допълнителни разходи на здравните системи</a:t>
            </a:r>
          </a:p>
          <a:p>
            <a:r>
              <a:rPr lang="bg-BG" sz="2400" dirty="0" smtClean="0"/>
              <a:t>СЗО официално приема фактите и предприема стъпки за редукция на хирургичния риск, предлага се просто решение – чек лист, последвана от институции из целият свят, вкл. ЕС</a:t>
            </a:r>
          </a:p>
          <a:p>
            <a:r>
              <a:rPr lang="bg-BG" sz="2400" dirty="0" smtClean="0"/>
              <a:t>За последните 10 г са публикувани резултати сочещи ползата от въвеждане и енергично поддържане на чек лист в хирургичната дейност</a:t>
            </a:r>
          </a:p>
          <a:p>
            <a:r>
              <a:rPr lang="bg-BG" sz="2400" dirty="0" smtClean="0"/>
              <a:t> </a:t>
            </a:r>
            <a:r>
              <a:rPr lang="bg-BG" sz="2400" dirty="0" err="1" smtClean="0"/>
              <a:t>Би</a:t>
            </a:r>
            <a:r>
              <a:rPr lang="bg-BG" sz="2400" dirty="0" smtClean="0"/>
              <a:t> било уместно поне да се разгледа и обсъди този проблем в рамките на </a:t>
            </a:r>
            <a:r>
              <a:rPr lang="ru-RU" sz="2400" dirty="0" smtClean="0"/>
              <a:t>Българско Национално Дружество по Съдова и Ендоваскуларна Хирургия и Ангиология</a:t>
            </a:r>
            <a:endParaRPr lang="bg-BG" sz="2400" dirty="0"/>
          </a:p>
        </p:txBody>
      </p:sp>
    </p:spTree>
    <p:extLst>
      <p:ext uri="{BB962C8B-B14F-4D97-AF65-F5344CB8AC3E}">
        <p14:creationId xmlns:p14="http://schemas.microsoft.com/office/powerpoint/2010/main" val="327028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Що е безопасност в хирургията?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«..в хирургията, вие</a:t>
            </a:r>
            <a:r>
              <a:rPr lang="en-US" dirty="0" smtClean="0"/>
              <a:t> </a:t>
            </a:r>
            <a:r>
              <a:rPr lang="ru-RU" dirty="0" smtClean="0"/>
              <a:t>не може да има</a:t>
            </a:r>
            <a:r>
              <a:rPr lang="bg-BG" dirty="0" smtClean="0"/>
              <a:t>те</a:t>
            </a:r>
            <a:r>
              <a:rPr lang="ru-RU" dirty="0" smtClean="0"/>
              <a:t> хора, които са по-специализирани и не бихте могли да да има хора, които са по-добре обучени. И все пак виждаме примери  на смърт и  инвалидност, които може да бъдат избегнати.», </a:t>
            </a:r>
          </a:p>
          <a:p>
            <a:pPr marL="0" indent="0" algn="r">
              <a:buNone/>
            </a:pPr>
            <a:r>
              <a:rPr lang="en-US" sz="1200" dirty="0" err="1" smtClean="0"/>
              <a:t>Gawande</a:t>
            </a:r>
            <a:r>
              <a:rPr lang="en-US" sz="1200" dirty="0" smtClean="0"/>
              <a:t> </a:t>
            </a:r>
            <a:r>
              <a:rPr lang="en-US" sz="1200" dirty="0"/>
              <a:t>A. </a:t>
            </a:r>
            <a:r>
              <a:rPr lang="en-US" sz="1200" i="1" dirty="0" err="1"/>
              <a:t>Atul</a:t>
            </a:r>
            <a:r>
              <a:rPr lang="en-US" sz="1200" i="1" dirty="0"/>
              <a:t> </a:t>
            </a:r>
            <a:r>
              <a:rPr lang="en-US" sz="1200" i="1" dirty="0" err="1"/>
              <a:t>Gawande</a:t>
            </a:r>
            <a:r>
              <a:rPr lang="en-US" sz="1200" i="1" dirty="0"/>
              <a:t>: How do we heal medicine? </a:t>
            </a:r>
            <a:r>
              <a:rPr lang="en-US" sz="1200" dirty="0"/>
              <a:t>2012. [Cited </a:t>
            </a:r>
            <a:r>
              <a:rPr lang="en-US" sz="1200" dirty="0" smtClean="0"/>
              <a:t>1</a:t>
            </a:r>
            <a:r>
              <a:rPr lang="bg-BG" sz="1200" dirty="0" smtClean="0"/>
              <a:t> </a:t>
            </a:r>
            <a:r>
              <a:rPr lang="en-US" sz="1200" dirty="0" smtClean="0"/>
              <a:t>May </a:t>
            </a:r>
            <a:r>
              <a:rPr lang="en-US" sz="1200" dirty="0"/>
              <a:t>2012.] Available from </a:t>
            </a:r>
            <a:r>
              <a:rPr lang="en-US" sz="1200" dirty="0" smtClean="0"/>
              <a:t>URL:</a:t>
            </a:r>
            <a:r>
              <a:rPr lang="en-US" sz="1200" dirty="0" smtClean="0">
                <a:hlinkClick r:id="rId2"/>
              </a:rPr>
              <a:t>http</a:t>
            </a:r>
            <a:r>
              <a:rPr lang="en-US" sz="1200" dirty="0">
                <a:hlinkClick r:id="rId2"/>
              </a:rPr>
              <a:t>://</a:t>
            </a:r>
            <a:r>
              <a:rPr lang="en-US" sz="1200" dirty="0" smtClean="0">
                <a:hlinkClick r:id="rId2"/>
              </a:rPr>
              <a:t>www.ted.com/talks/lang/en/</a:t>
            </a:r>
            <a:r>
              <a:rPr lang="en-US" sz="1200" dirty="0" smtClean="0"/>
              <a:t>atul_gawande_how_do_we_heal_medicine.html</a:t>
            </a:r>
            <a:endParaRPr lang="ru-RU" sz="1200" dirty="0" smtClean="0"/>
          </a:p>
          <a:p>
            <a:pPr marL="0" indent="0">
              <a:buNone/>
            </a:pPr>
            <a:endParaRPr lang="ru-RU" dirty="0" smtClean="0"/>
          </a:p>
          <a:p>
            <a:r>
              <a:rPr lang="ru-RU" b="1" dirty="0" smtClean="0"/>
              <a:t>По-безопасната хирургия може да се определи като намаляване на предотвратимата вреда </a:t>
            </a:r>
            <a:r>
              <a:rPr lang="bg-BG" b="1" dirty="0" smtClean="0"/>
              <a:t>и нежелани инциденти </a:t>
            </a:r>
            <a:r>
              <a:rPr lang="ru-RU" b="1" dirty="0" smtClean="0"/>
              <a:t>към хирургически пациент</a:t>
            </a:r>
            <a:endParaRPr lang="en-US" b="1" dirty="0" smtClean="0"/>
          </a:p>
          <a:p>
            <a:pPr marL="0" indent="0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02337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05847" y="4406629"/>
            <a:ext cx="2957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Благодарим за вниманието</a:t>
            </a:r>
            <a:endParaRPr lang="bg-BG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617483281"/>
              </p:ext>
            </p:extLst>
          </p:nvPr>
        </p:nvGraphicFramePr>
        <p:xfrm>
          <a:off x="1243890" y="2034351"/>
          <a:ext cx="6481070" cy="72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4103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85725"/>
            <a:ext cx="4724400" cy="668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583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11921"/>
          </a:xfrm>
        </p:spPr>
        <p:txBody>
          <a:bodyPr>
            <a:normAutofit fontScale="90000"/>
          </a:bodyPr>
          <a:lstStyle/>
          <a:p>
            <a:r>
              <a:rPr lang="bg-BG" dirty="0" smtClean="0"/>
              <a:t>Най важни термини в оценка на безопасността</a:t>
            </a:r>
            <a:endParaRPr lang="bg-BG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9151942"/>
              </p:ext>
            </p:extLst>
          </p:nvPr>
        </p:nvGraphicFramePr>
        <p:xfrm>
          <a:off x="418289" y="1140460"/>
          <a:ext cx="8297693" cy="51485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948410">
                  <a:extLst>
                    <a:ext uri="{9D8B030D-6E8A-4147-A177-3AD203B41FA5}">
                      <a16:colId xmlns:a16="http://schemas.microsoft.com/office/drawing/2014/main" val="4186844078"/>
                    </a:ext>
                  </a:extLst>
                </a:gridCol>
                <a:gridCol w="1586361">
                  <a:extLst>
                    <a:ext uri="{9D8B030D-6E8A-4147-A177-3AD203B41FA5}">
                      <a16:colId xmlns:a16="http://schemas.microsoft.com/office/drawing/2014/main" val="2723025734"/>
                    </a:ext>
                  </a:extLst>
                </a:gridCol>
                <a:gridCol w="4762922">
                  <a:extLst>
                    <a:ext uri="{9D8B030D-6E8A-4147-A177-3AD203B41FA5}">
                      <a16:colId xmlns:a16="http://schemas.microsoft.com/office/drawing/2014/main" val="537391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bg-BG" dirty="0" smtClean="0"/>
                        <a:t>Дефиниция на риска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Приет термин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Описание</a:t>
                      </a:r>
                      <a:endParaRPr lang="bg-B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92201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Безопасност на пациента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patient safety</a:t>
                      </a:r>
                    </a:p>
                    <a:p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Текуща идентификация, анализ и управление на рисковете</a:t>
                      </a:r>
                    </a:p>
                    <a:p>
                      <a:r>
                        <a:rPr lang="ru-RU" dirty="0" smtClean="0"/>
                        <a:t>и инцидентите с цел по-сигурни грижи и минимизиране на</a:t>
                      </a:r>
                    </a:p>
                    <a:p>
                      <a:r>
                        <a:rPr lang="ru-RU" dirty="0" smtClean="0"/>
                        <a:t>вредата за пациентите. Безопасността произтича от</a:t>
                      </a:r>
                    </a:p>
                    <a:p>
                      <a:r>
                        <a:rPr lang="ru-RU" dirty="0" smtClean="0"/>
                        <a:t>взаимодействието на компонентите на системата.</a:t>
                      </a:r>
                    </a:p>
                    <a:p>
                      <a:endParaRPr lang="bg-B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30984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Нежелано събитие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adverse event</a:t>
                      </a:r>
                    </a:p>
                    <a:p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Нежелан или неочакван инцидент по време на полагането</a:t>
                      </a:r>
                    </a:p>
                    <a:p>
                      <a:r>
                        <a:rPr lang="ru-RU" dirty="0" smtClean="0"/>
                        <a:t>на здравни грижи, поради извършването или липсата им от страна на осигуряващите ги и/или на здравнaта система.</a:t>
                      </a:r>
                    </a:p>
                    <a:p>
                      <a:r>
                        <a:rPr lang="ru-RU" dirty="0" smtClean="0"/>
                        <a:t>предотвратими и предотвратими</a:t>
                      </a:r>
                      <a:endParaRPr lang="bg-B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66671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bg-BG" dirty="0" smtClean="0"/>
                        <a:t>Реално събитие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actual event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dirty="0" smtClean="0"/>
                        <a:t>Нежелано събитие, което причинява вреда.</a:t>
                      </a:r>
                    </a:p>
                    <a:p>
                      <a:endParaRPr lang="bg-B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93541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Случай близо до грешка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near miss</a:t>
                      </a:r>
                    </a:p>
                    <a:p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Нежелано събитие, което би могло да причини вреда, но</a:t>
                      </a:r>
                    </a:p>
                    <a:p>
                      <a:r>
                        <a:rPr lang="ru-RU" dirty="0" smtClean="0"/>
                        <a:t>което няма нежелани последици,поради например</a:t>
                      </a:r>
                    </a:p>
                    <a:p>
                      <a:r>
                        <a:rPr lang="ru-RU" dirty="0" smtClean="0"/>
                        <a:t>навременното и подходящо идентифициране и коригиране на потенциалните последици за пациента.</a:t>
                      </a:r>
                    </a:p>
                    <a:p>
                      <a:endParaRPr lang="bg-B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8699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Усложнение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complication</a:t>
                      </a:r>
                    </a:p>
                    <a:p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Неочаквано или нежелано събитие, което се появява като</a:t>
                      </a:r>
                    </a:p>
                    <a:p>
                      <a:r>
                        <a:rPr lang="ru-RU" dirty="0" smtClean="0"/>
                        <a:t>последствие от извършена интервенция при вече</a:t>
                      </a:r>
                    </a:p>
                    <a:p>
                      <a:r>
                        <a:rPr lang="ru-RU" dirty="0" smtClean="0"/>
                        <a:t>съществуващо заболяване. При тези обстоятелства, то може и да не е предотвратимо.</a:t>
                      </a:r>
                    </a:p>
                    <a:p>
                      <a:endParaRPr lang="bg-B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1059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531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Размаха на проблема…1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Докладът “To Err is Human” (1999) на Institute of Medicine на САЩ е </a:t>
            </a:r>
            <a:r>
              <a:rPr lang="ru-RU" u="sng" dirty="0" smtClean="0"/>
              <a:t>първият</a:t>
            </a:r>
            <a:r>
              <a:rPr lang="ru-RU" dirty="0" smtClean="0"/>
              <a:t>, който разкрива неизвестни факти за грешките и нежеланите събития, но и повдига въпроса за конструктивен, образователен и мобилизиращ подход.</a:t>
            </a:r>
            <a:r>
              <a:rPr lang="en-US" dirty="0" smtClean="0"/>
              <a:t> </a:t>
            </a:r>
            <a:endParaRPr lang="bg-BG" dirty="0" smtClean="0"/>
          </a:p>
          <a:p>
            <a:r>
              <a:rPr lang="bg-BG" dirty="0" smtClean="0"/>
              <a:t>Дава оценка за поне 98 000 летални усложнения годишно в САЩ!!!</a:t>
            </a:r>
            <a:endParaRPr lang="ru-RU" dirty="0" smtClean="0"/>
          </a:p>
          <a:p>
            <a:r>
              <a:rPr lang="ru-RU" dirty="0" smtClean="0"/>
              <a:t>Безопасността на пациента се оказва голям,  често и скрит проблем в системите на здравеопазване по цял свят. </a:t>
            </a:r>
          </a:p>
          <a:p>
            <a:r>
              <a:rPr lang="ru-RU" dirty="0" smtClean="0"/>
              <a:t>След този доклад проблемът за безопасността на пациента и търсенето на методи за овладяване на медицинските грешки стават приорит в редица държави и даже приоритет на Свтовната Здравна Организация ( 2007-9)</a:t>
            </a:r>
            <a:endParaRPr lang="bg-B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6022" y="213081"/>
            <a:ext cx="4291956" cy="643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816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45916"/>
            <a:ext cx="7886700" cy="612842"/>
          </a:xfrm>
        </p:spPr>
        <p:txBody>
          <a:bodyPr>
            <a:normAutofit/>
          </a:bodyPr>
          <a:lstStyle/>
          <a:p>
            <a:r>
              <a:rPr lang="bg-BG" dirty="0" smtClean="0"/>
              <a:t>Размаха на проблема…2 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282" y="1922738"/>
            <a:ext cx="2827207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Проучвания в държави от ЕС не сочат по-различна статитика.</a:t>
            </a:r>
            <a:r>
              <a:rPr lang="en-US" dirty="0" smtClean="0"/>
              <a:t> </a:t>
            </a:r>
            <a:r>
              <a:rPr lang="ru-RU" dirty="0" smtClean="0"/>
              <a:t>Според техническият доклад „Подобряване на безопасността на пациентите в ЕС“, изготвен за Европейската комисия и публикуван през 2008 г., в </a:t>
            </a:r>
            <a:r>
              <a:rPr lang="ru-RU" u="sng" dirty="0" smtClean="0"/>
              <a:t>държавите-членки между 8% и 12% от приетите </a:t>
            </a:r>
            <a:r>
              <a:rPr lang="ru-RU" dirty="0" smtClean="0"/>
              <a:t>в болница пациенти стават обект на нежелани събития в процеса на получаване на здравни грижи.</a:t>
            </a: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401" y="900147"/>
            <a:ext cx="5562600" cy="58293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8295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Размаха на проблема…3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Проучване на канадските нежелани събития (Baker et al. 2004)</a:t>
            </a:r>
          </a:p>
          <a:p>
            <a:pPr marL="0" indent="0">
              <a:buNone/>
            </a:pPr>
            <a:r>
              <a:rPr lang="ru-RU" dirty="0" smtClean="0"/>
              <a:t>Повече от 50% от нежеланите събития са свързани с операция. </a:t>
            </a:r>
          </a:p>
          <a:p>
            <a:pPr marL="0" indent="0">
              <a:buNone/>
            </a:pPr>
            <a:r>
              <a:rPr lang="ru-RU" dirty="0" smtClean="0"/>
              <a:t>В здравната система на Канада се съобщава, че искове, които се случват през последните 7-8 години са както следва:</a:t>
            </a:r>
          </a:p>
          <a:p>
            <a:pPr marL="0" indent="0">
              <a:buNone/>
            </a:pPr>
            <a:r>
              <a:rPr lang="ru-RU" dirty="0" smtClean="0"/>
              <a:t>Хирургическите искове са за $27 милиона, 40% може да са били предотвратени чрез ползване на чек лист или приблизително $10 милиона.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38116939"/>
              </p:ext>
            </p:extLst>
          </p:nvPr>
        </p:nvGraphicFramePr>
        <p:xfrm>
          <a:off x="4629150" y="1825625"/>
          <a:ext cx="38862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7022" y="365126"/>
            <a:ext cx="7189956" cy="63207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29223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5"/>
          <p:cNvSpPr>
            <a:spLocks noGrp="1" noChangeArrowheads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ru-RU" altLang="bg-BG" sz="3000" dirty="0" smtClean="0"/>
              <a:t>Проблем 1: Непризнати като проблем на общественото здраве, най рискови дейности в здравеопазването</a:t>
            </a:r>
            <a:endParaRPr lang="en-US" altLang="bg-BG" sz="3000" dirty="0" smtClean="0"/>
          </a:p>
        </p:txBody>
      </p:sp>
      <p:graphicFrame>
        <p:nvGraphicFramePr>
          <p:cNvPr id="22538" name="Object 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8574251"/>
              </p:ext>
            </p:extLst>
          </p:nvPr>
        </p:nvGraphicFramePr>
        <p:xfrm>
          <a:off x="1304925" y="1233488"/>
          <a:ext cx="6275388" cy="432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4" name="Chart" r:id="rId3" imgW="6924551" imgH="4772039" progId="Excel.Chart.8">
                  <p:embed/>
                </p:oleObj>
              </mc:Choice>
              <mc:Fallback>
                <p:oleObj name="Chart" r:id="rId3" imgW="6924551" imgH="4772039" progId="Excel.Chart.8">
                  <p:embed/>
                  <p:pic>
                    <p:nvPicPr>
                      <p:cNvPr id="22538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4925" y="1233488"/>
                        <a:ext cx="6275388" cy="432435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628650" y="5709148"/>
            <a:ext cx="83502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bg-BG" sz="2400" dirty="0" smtClean="0"/>
              <a:t>всяка година се извършват </a:t>
            </a:r>
            <a:r>
              <a:rPr lang="en-US" altLang="bg-BG" sz="2400" dirty="0"/>
              <a:t>234 </a:t>
            </a:r>
            <a:r>
              <a:rPr lang="bg-BG" altLang="bg-BG" sz="2400" dirty="0"/>
              <a:t>милиона</a:t>
            </a:r>
            <a:r>
              <a:rPr lang="ru-RU" altLang="bg-BG" sz="2400" dirty="0" smtClean="0"/>
              <a:t> операции</a:t>
            </a:r>
            <a:r>
              <a:rPr lang="en-US" altLang="bg-BG" sz="2400" dirty="0"/>
              <a:t>						</a:t>
            </a:r>
            <a:r>
              <a:rPr lang="en-US" altLang="bg-BG" sz="1200" dirty="0" smtClean="0"/>
              <a:t>Source</a:t>
            </a:r>
            <a:r>
              <a:rPr lang="en-US" altLang="bg-BG" sz="1200" dirty="0"/>
              <a:t>: Weiser, Lancet 2008.</a:t>
            </a:r>
          </a:p>
        </p:txBody>
      </p:sp>
    </p:spTree>
    <p:extLst>
      <p:ext uri="{BB962C8B-B14F-4D97-AF65-F5344CB8AC3E}">
        <p14:creationId xmlns:p14="http://schemas.microsoft.com/office/powerpoint/2010/main" val="19409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14338" y="44450"/>
            <a:ext cx="8729662" cy="1128713"/>
          </a:xfrm>
        </p:spPr>
        <p:txBody>
          <a:bodyPr>
            <a:normAutofit/>
          </a:bodyPr>
          <a:lstStyle/>
          <a:p>
            <a:r>
              <a:rPr lang="ru-RU" altLang="bg-BG" sz="3000" dirty="0"/>
              <a:t>Проблем </a:t>
            </a:r>
            <a:r>
              <a:rPr lang="en-US" altLang="bg-BG" sz="3000" dirty="0" smtClean="0"/>
              <a:t>2</a:t>
            </a:r>
            <a:r>
              <a:rPr lang="ru-RU" altLang="bg-BG" sz="3000" dirty="0" smtClean="0"/>
              <a:t>: </a:t>
            </a:r>
            <a:r>
              <a:rPr lang="ru-RU" altLang="bg-BG" sz="3000" dirty="0"/>
              <a:t>Непризнат като проблем </a:t>
            </a:r>
            <a:r>
              <a:rPr lang="bg-BG" altLang="bg-BG" sz="3000" dirty="0" smtClean="0"/>
              <a:t>на</a:t>
            </a:r>
            <a:r>
              <a:rPr lang="ru-RU" altLang="bg-BG" sz="3000" dirty="0" smtClean="0"/>
              <a:t> </a:t>
            </a:r>
            <a:r>
              <a:rPr lang="ru-RU" altLang="bg-BG" sz="3000" dirty="0"/>
              <a:t>общественото здраве (прод.)</a:t>
            </a:r>
            <a:endParaRPr lang="en-US" altLang="bg-BG" sz="30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908869466"/>
              </p:ext>
            </p:extLst>
          </p:nvPr>
        </p:nvGraphicFramePr>
        <p:xfrm>
          <a:off x="414337" y="1828800"/>
          <a:ext cx="8136275" cy="41342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-2834" y="6457890"/>
            <a:ext cx="3534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000" dirty="0"/>
          </a:p>
          <a:p>
            <a:r>
              <a:rPr lang="en-US" sz="1000" dirty="0"/>
              <a:t>WHO Guidelines for Safe Surgery </a:t>
            </a:r>
            <a:r>
              <a:rPr lang="en-US" sz="1000" dirty="0" smtClean="0"/>
              <a:t>2009,  </a:t>
            </a:r>
            <a:r>
              <a:rPr lang="en-US" sz="1000" dirty="0"/>
              <a:t>Safe Surgery Saves </a:t>
            </a:r>
            <a:r>
              <a:rPr lang="en-US" sz="1000" dirty="0" smtClean="0"/>
              <a:t>Lives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54270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O_TITLE_SMALL">
  <a:themeElements>
    <a:clrScheme name="WHO_TITLE_SMALL 14">
      <a:dk1>
        <a:srgbClr val="404040"/>
      </a:dk1>
      <a:lt1>
        <a:srgbClr val="FFFFFF"/>
      </a:lt1>
      <a:dk2>
        <a:srgbClr val="959595"/>
      </a:dk2>
      <a:lt2>
        <a:srgbClr val="C8C8C8"/>
      </a:lt2>
      <a:accent1>
        <a:srgbClr val="F47920"/>
      </a:accent1>
      <a:accent2>
        <a:srgbClr val="DDDDDD"/>
      </a:accent2>
      <a:accent3>
        <a:srgbClr val="FFFFFF"/>
      </a:accent3>
      <a:accent4>
        <a:srgbClr val="353535"/>
      </a:accent4>
      <a:accent5>
        <a:srgbClr val="F8BEAB"/>
      </a:accent5>
      <a:accent6>
        <a:srgbClr val="C8C8C8"/>
      </a:accent6>
      <a:hlink>
        <a:srgbClr val="009999"/>
      </a:hlink>
      <a:folHlink>
        <a:srgbClr val="99CC00"/>
      </a:folHlink>
    </a:clrScheme>
    <a:fontScheme name="WHO_TITLE_SMAL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WHO_TITLE_SMAL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O_TITLE_SMAL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O_TITLE_SMAL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O_TITLE_SMAL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O_TITLE_SMAL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O_TITLE_SMAL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O_TITLE_SMAL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O_TITLE_SMAL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O_TITLE_SMAL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O_TITLE_SMAL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O_TITLE_SMAL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O_TITLE_SMAL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O_TITLE_SMALL 13">
        <a:dk1>
          <a:srgbClr val="000000"/>
        </a:dk1>
        <a:lt1>
          <a:srgbClr val="FFFFFF"/>
        </a:lt1>
        <a:dk2>
          <a:srgbClr val="F47920"/>
        </a:dk2>
        <a:lt2>
          <a:srgbClr val="808080"/>
        </a:lt2>
        <a:accent1>
          <a:srgbClr val="999999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CACACA"/>
        </a:accent5>
        <a:accent6>
          <a:srgbClr val="C8C8C8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O_TITLE_SMALL 14">
        <a:dk1>
          <a:srgbClr val="404040"/>
        </a:dk1>
        <a:lt1>
          <a:srgbClr val="FFFFFF"/>
        </a:lt1>
        <a:dk2>
          <a:srgbClr val="959595"/>
        </a:dk2>
        <a:lt2>
          <a:srgbClr val="C8C8C8"/>
        </a:lt2>
        <a:accent1>
          <a:srgbClr val="F47920"/>
        </a:accent1>
        <a:accent2>
          <a:srgbClr val="DDDDDD"/>
        </a:accent2>
        <a:accent3>
          <a:srgbClr val="FFFFFF"/>
        </a:accent3>
        <a:accent4>
          <a:srgbClr val="353535"/>
        </a:accent4>
        <a:accent5>
          <a:srgbClr val="F8BEAB"/>
        </a:accent5>
        <a:accent6>
          <a:srgbClr val="C8C8C8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1015</TotalTime>
  <Words>2328</Words>
  <Application>Microsoft Office PowerPoint</Application>
  <PresentationFormat>On-screen Show (4:3)</PresentationFormat>
  <Paragraphs>212</Paragraphs>
  <Slides>31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MS PGothic</vt:lpstr>
      <vt:lpstr>MS PGothic</vt:lpstr>
      <vt:lpstr>SimSun</vt:lpstr>
      <vt:lpstr>Arial</vt:lpstr>
      <vt:lpstr>Calibri</vt:lpstr>
      <vt:lpstr>Calibri Light</vt:lpstr>
      <vt:lpstr>Wingdings 2</vt:lpstr>
      <vt:lpstr>Office Theme</vt:lpstr>
      <vt:lpstr>WHO_TITLE_SMALL</vt:lpstr>
      <vt:lpstr>Chart</vt:lpstr>
      <vt:lpstr>Поглед върху безопасността в хирургията. В съдовата хирургия проблемите са двойни  Бурян Киров, Богомила Чешмеджиева, Яни Захариев, Борис Сакакушев1 Клиника по Съдова хирургия и ангиология, Клиника по обща хирургия1 УМБАЛ Свети Георги, Пловдив Катедра по Сърдечно съдова хирургия, Медицински Университет – Пловдив,  България      </vt:lpstr>
      <vt:lpstr>Що е безопасност?</vt:lpstr>
      <vt:lpstr>Що е безопасност в хирургията?</vt:lpstr>
      <vt:lpstr>Най важни термини в оценка на безопасността</vt:lpstr>
      <vt:lpstr>Размаха на проблема…1</vt:lpstr>
      <vt:lpstr>Размаха на проблема…2 </vt:lpstr>
      <vt:lpstr>Размаха на проблема…3</vt:lpstr>
      <vt:lpstr>Проблем 1: Непризнати като проблем на общественото здраве, най рискови дейности в здравеопазването</vt:lpstr>
      <vt:lpstr>Проблем 2: Непризнат като проблем на общественото здраве (прод.)</vt:lpstr>
      <vt:lpstr>СВЕТОВНА ЗДРАВНА ОРГАНИЗАЦИЯ - 10 ЦЕЛИ ЗА БЕЗОПАСНОСТ в хирургията</vt:lpstr>
      <vt:lpstr>Генерален извод и генерална цел  според  СЗО</vt:lpstr>
      <vt:lpstr>Кое средство може да отговори на тези изисквания за сигурност</vt:lpstr>
      <vt:lpstr>The Canadian Surgical Safety Checklist</vt:lpstr>
      <vt:lpstr>Първи данни  от Януари 2009</vt:lpstr>
      <vt:lpstr>PowerPoint Presentation</vt:lpstr>
      <vt:lpstr>Първи резултати от тези приложения</vt:lpstr>
      <vt:lpstr>Основни типове чек лист, приети в практиката към 2012 г</vt:lpstr>
      <vt:lpstr>Чек лист приет от Австралия,2014</vt:lpstr>
      <vt:lpstr>Чек лист от Малайзия, след 2014 г</vt:lpstr>
      <vt:lpstr>Чек лист на български език, European Society of  Thoracic Surgeons</vt:lpstr>
      <vt:lpstr>Обзор на 33 проучвания от прилагане на чек лист до 2014 г,  Treadwell JR, Lucas S, Tsou AY, Surgical checklists: a systematic review of impacts and implementation, BMJ Quality &amp; Safety 2014;23:299-318.</vt:lpstr>
      <vt:lpstr>Основни изводи на обзора  </vt:lpstr>
      <vt:lpstr>Структура на терапевтичните методи в съвременната съдова хирургия и възникващите от това различни  проблеми на безопасността</vt:lpstr>
      <vt:lpstr>Радиационна безопасност – общи принципи и дуализъм</vt:lpstr>
      <vt:lpstr>Контролен списък за радиационна безопасност</vt:lpstr>
      <vt:lpstr>Оценка на прилагането на чек лист за безопасност в отделенията свързани с радиация в Великобритания към 2019</vt:lpstr>
      <vt:lpstr>PowerPoint Presentation</vt:lpstr>
      <vt:lpstr>Чек лист на Cardiovascular and Interventional Society of Europe (CIRSE) IR елиминира всички неблагоприятнисъбития през първата година на употреба и насърчавани значимо осъзнаване на безопасността на пациентите сред здравния екип.  Corso R, Vacirca F, Patelli C, Leni D. Use of “time-out” checklist in interventional radiology procedures as a tool to enhance patient safety. Radiol Med (Torino) 2014; 119:828–834</vt:lpstr>
      <vt:lpstr>Изводи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Поглед върху безопасността в хирургията. В съдовата хирургия проблемите са двойни   Бурян Киров, Богомила Чешмежиева, Яни Захариев, Борис Сакакушев1 Клиника по Съдова хирургия и ангиология, Клиника по обща хирургия1 УМБАЛ Свети Георги, Пловдив Катедра по Сърдечно съдова хирургия, Медицински Университет – Пловдив,  България      </dc:title>
  <dc:creator>bk</dc:creator>
  <cp:lastModifiedBy>bk</cp:lastModifiedBy>
  <cp:revision>88</cp:revision>
  <dcterms:created xsi:type="dcterms:W3CDTF">2021-06-15T07:06:58Z</dcterms:created>
  <dcterms:modified xsi:type="dcterms:W3CDTF">2021-09-30T10:05:37Z</dcterms:modified>
</cp:coreProperties>
</file>